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N7x+OmOZ6ADreawJN6W/8mx3m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76b05f4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076b05f40a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775caf1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0775caf18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775caf1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0775caf18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76b05f4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076b05f40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76b05f40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076b05f40a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7" name="Google Shape;27;p2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3C9E">
                <a:alpha val="49803"/>
              </a:srgbClr>
            </a:solidFill>
            <a:ln>
              <a:noFill/>
            </a:ln>
          </p:spPr>
        </p:sp>
        <p:sp>
          <p:nvSpPr>
            <p:cNvPr id="30" name="Google Shape;30;p2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A3C9E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126C">
                <a:alpha val="80000"/>
              </a:srgbClr>
            </a:solidFill>
            <a:ln>
              <a:noFill/>
            </a:ln>
          </p:spPr>
        </p:sp>
        <p:sp>
          <p:nvSpPr>
            <p:cNvPr id="32" name="Google Shape;32;p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B2126C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rgbClr val="EA3C9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5400"/>
              <a:buFont typeface="Trebuchet MS"/>
              <a:buNone/>
              <a:defRPr sz="5400">
                <a:solidFill>
                  <a:srgbClr val="EA3C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3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2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3C9E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2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A3C9E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126C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B2126C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rgbClr val="EA3C9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941701" y="1772275"/>
            <a:ext cx="8279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D2753"/>
              </a:buClr>
              <a:buSzPts val="2800"/>
              <a:buFont typeface="Cambria"/>
              <a:buNone/>
            </a:pPr>
            <a:r>
              <a:rPr lang="en-US" sz="2800">
                <a:solidFill>
                  <a:srgbClr val="8D2753"/>
                </a:solidFill>
                <a:latin typeface="Cambria"/>
                <a:ea typeface="Cambria"/>
                <a:cs typeface="Cambria"/>
                <a:sym typeface="Cambria"/>
              </a:rPr>
              <a:t>REAL-ESTATE PRICE PREDICTION</a:t>
            </a:r>
            <a:endParaRPr sz="2800">
              <a:solidFill>
                <a:srgbClr val="8D275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D2753"/>
              </a:buClr>
              <a:buSzPts val="2800"/>
              <a:buFont typeface="Cambria"/>
              <a:buNone/>
            </a:pPr>
            <a:r>
              <a:rPr lang="en-US" sz="2800">
                <a:solidFill>
                  <a:srgbClr val="8D2753"/>
                </a:solidFill>
                <a:latin typeface="Cambria"/>
                <a:ea typeface="Cambria"/>
                <a:cs typeface="Cambria"/>
                <a:sym typeface="Cambria"/>
              </a:rPr>
              <a:t>using Advanced Regression Analysis</a:t>
            </a:r>
            <a:endParaRPr sz="2800">
              <a:solidFill>
                <a:srgbClr val="8D275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403725" y="5408875"/>
            <a:ext cx="5785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B2126C"/>
                </a:solidFill>
                <a:latin typeface="Trebuchet MS"/>
                <a:ea typeface="Trebuchet MS"/>
                <a:cs typeface="Trebuchet MS"/>
                <a:sym typeface="Trebuchet MS"/>
              </a:rPr>
              <a:t>Done by </a:t>
            </a:r>
            <a:r>
              <a:rPr b="0" i="0" lang="en-US" sz="1800" u="none" cap="none" strike="noStrike">
                <a:solidFill>
                  <a:srgbClr val="B2126C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B2126C"/>
                </a:solidFill>
                <a:latin typeface="Trebuchet MS"/>
                <a:ea typeface="Trebuchet MS"/>
                <a:cs typeface="Trebuchet MS"/>
                <a:sym typeface="Trebuchet MS"/>
              </a:rPr>
              <a:t>Yuva Daranee P</a:t>
            </a:r>
            <a:r>
              <a:rPr lang="en-US" sz="1800">
                <a:solidFill>
                  <a:srgbClr val="B2126C"/>
                </a:solidFill>
                <a:latin typeface="Trebuchet MS"/>
                <a:ea typeface="Trebuchet MS"/>
                <a:cs typeface="Trebuchet MS"/>
                <a:sym typeface="Trebuchet MS"/>
              </a:rPr>
              <a:t> &amp; </a:t>
            </a:r>
            <a:r>
              <a:rPr lang="en-US" sz="1800">
                <a:solidFill>
                  <a:srgbClr val="B2126C"/>
                </a:solidFill>
                <a:latin typeface="Trebuchet MS"/>
                <a:ea typeface="Trebuchet MS"/>
                <a:cs typeface="Trebuchet MS"/>
                <a:sym typeface="Trebuchet MS"/>
              </a:rPr>
              <a:t>Ashwin Kumar A </a:t>
            </a:r>
            <a:endParaRPr sz="1800">
              <a:solidFill>
                <a:srgbClr val="B2126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76b05f40a_0_23"/>
          <p:cNvSpPr txBox="1"/>
          <p:nvPr>
            <p:ph type="title"/>
          </p:nvPr>
        </p:nvSpPr>
        <p:spPr>
          <a:xfrm>
            <a:off x="661550" y="204651"/>
            <a:ext cx="8596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126C"/>
              </a:buClr>
              <a:buSzPts val="3200"/>
              <a:buFont typeface="Trebuchet MS"/>
              <a:buNone/>
            </a:pPr>
            <a:r>
              <a:rPr lang="en-US" sz="3200">
                <a:solidFill>
                  <a:srgbClr val="B2126C"/>
                </a:solidFill>
              </a:rPr>
              <a:t>Output</a:t>
            </a:r>
            <a:endParaRPr/>
          </a:p>
        </p:txBody>
      </p:sp>
      <p:pic>
        <p:nvPicPr>
          <p:cNvPr id="201" name="Google Shape;201;g2076b05f40a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50" y="1349650"/>
            <a:ext cx="7618551" cy="3051750"/>
          </a:xfrm>
          <a:prstGeom prst="rect">
            <a:avLst/>
          </a:prstGeom>
          <a:noFill/>
          <a:ln cap="flat" cmpd="sng" w="2857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g2076b05f40a_0_23"/>
          <p:cNvSpPr txBox="1"/>
          <p:nvPr/>
        </p:nvSpPr>
        <p:spPr>
          <a:xfrm>
            <a:off x="661538" y="4708557"/>
            <a:ext cx="738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fig(b):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GridSearch CV finding the model with the best score for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the provided parameters and using it to obtain the desired results with higher optimality.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775caf18a_0_6"/>
          <p:cNvSpPr txBox="1"/>
          <p:nvPr>
            <p:ph type="title"/>
          </p:nvPr>
        </p:nvSpPr>
        <p:spPr>
          <a:xfrm>
            <a:off x="320282" y="297542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126C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B2126C"/>
                </a:solidFill>
              </a:rPr>
              <a:t>Pros &amp; Cons</a:t>
            </a:r>
            <a:endParaRPr/>
          </a:p>
        </p:txBody>
      </p:sp>
      <p:sp>
        <p:nvSpPr>
          <p:cNvPr id="208" name="Google Shape;208;g20775caf18a_0_6"/>
          <p:cNvSpPr txBox="1"/>
          <p:nvPr>
            <p:ph idx="1" type="body"/>
          </p:nvPr>
        </p:nvSpPr>
        <p:spPr>
          <a:xfrm>
            <a:off x="320275" y="1227900"/>
            <a:ext cx="89535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 u="sng">
                <a:latin typeface="Cambria"/>
                <a:ea typeface="Cambria"/>
                <a:cs typeface="Cambria"/>
                <a:sym typeface="Cambria"/>
              </a:rPr>
              <a:t>Advantages:</a:t>
            </a:r>
            <a:endParaRPr b="1" sz="1900" u="sng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Easier to implement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, interpret and efficient to train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It </a:t>
            </a:r>
            <a:r>
              <a:rPr b="1" lang="en-US" sz="1900"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handles overfitting pretty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 well using dimensionally reduction techniques, regularization, and cross-validation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 u="sng">
                <a:latin typeface="Cambria"/>
                <a:ea typeface="Cambria"/>
                <a:cs typeface="Cambria"/>
                <a:sym typeface="Cambria"/>
              </a:rPr>
              <a:t>Disadvantages:</a:t>
            </a:r>
            <a:endParaRPr b="1" sz="1900" u="sng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Regression models does not work properly if the </a:t>
            </a: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data has errors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 or if the </a:t>
            </a: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missing values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 are not handled.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If there exists a </a:t>
            </a: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strong linear correlation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 between the independent variables, they will eat into each other’s predictive power 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/>
          <p:nvPr>
            <p:ph type="title"/>
          </p:nvPr>
        </p:nvSpPr>
        <p:spPr>
          <a:xfrm>
            <a:off x="661550" y="204651"/>
            <a:ext cx="8596668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126C"/>
              </a:buClr>
              <a:buSzPts val="3200"/>
              <a:buFont typeface="Trebuchet MS"/>
              <a:buNone/>
            </a:pPr>
            <a:r>
              <a:rPr lang="en-US" sz="3200">
                <a:solidFill>
                  <a:srgbClr val="B2126C"/>
                </a:solidFill>
              </a:rPr>
              <a:t>Scope</a:t>
            </a:r>
            <a:endParaRPr/>
          </a:p>
        </p:txBody>
      </p:sp>
      <p:sp>
        <p:nvSpPr>
          <p:cNvPr descr="image" id="214" name="Google Shape;214;p5"/>
          <p:cNvSpPr/>
          <p:nvPr/>
        </p:nvSpPr>
        <p:spPr>
          <a:xfrm>
            <a:off x="4670868" y="5114925"/>
            <a:ext cx="2796732" cy="2796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5"/>
          <p:cNvSpPr txBox="1"/>
          <p:nvPr/>
        </p:nvSpPr>
        <p:spPr>
          <a:xfrm>
            <a:off x="564125" y="1491900"/>
            <a:ext cx="8529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mbria"/>
              <a:buChar char="➢"/>
            </a:pPr>
            <a:r>
              <a:rPr lang="en-US" sz="2200">
                <a:solidFill>
                  <a:srgbClr val="333333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House price forecasting is a tool that plays a major role in the field of  real estate.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mbria"/>
              <a:buChar char="➢"/>
            </a:pPr>
            <a:r>
              <a:rPr lang="en-US" sz="2200">
                <a:solidFill>
                  <a:srgbClr val="333333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Useful for house buyers and sellers since many people didn’t have awareness of fixing prices by comparing the surroundings.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mbria"/>
              <a:buChar char="➢"/>
            </a:pPr>
            <a:r>
              <a:rPr lang="en-US" sz="2200">
                <a:solidFill>
                  <a:srgbClr val="333333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House Price prediction model is very essential in filling the information gap and improve Real Estate efficiency. 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mbria"/>
              <a:buChar char="➢"/>
            </a:pPr>
            <a:r>
              <a:rPr lang="en-US" sz="2200">
                <a:solidFill>
                  <a:srgbClr val="333333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With this model, we would be able to better predict the prices.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511871" y="32221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126C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B2126C"/>
                </a:solidFill>
              </a:rPr>
              <a:t>Conclusion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255750" y="1777325"/>
            <a:ext cx="9440400" cy="4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►"/>
            </a:pP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The model executed successfully to produce the desired result using a multi-model best fit approach.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2444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50"/>
              <a:buFont typeface="Cambria"/>
              <a:buChar char="►"/>
            </a:pPr>
            <a:r>
              <a:t/>
            </a:r>
            <a:endParaRPr sz="250">
              <a:solidFill>
                <a:srgbClr val="33333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►"/>
            </a:pP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Using with accuracy score of 0.13472.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320282" y="297542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126C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B2126C"/>
                </a:solidFill>
              </a:rPr>
              <a:t>Problem Statement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320275" y="1227900"/>
            <a:ext cx="89535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Cambria"/>
              <a:buChar char="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To make the </a:t>
            </a: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comparison easier for the buyers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 in the prediction of prices of house.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To the make the jobs of </a:t>
            </a: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real-estate agents 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easier.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For the reduction of </a:t>
            </a: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biased prices and crimes.</a:t>
            </a:r>
            <a:endParaRPr b="1" sz="1900"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To make a platform that is </a:t>
            </a: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easier to use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 for any segment of users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775caf18a_0_0"/>
          <p:cNvSpPr txBox="1"/>
          <p:nvPr>
            <p:ph type="title"/>
          </p:nvPr>
        </p:nvSpPr>
        <p:spPr>
          <a:xfrm>
            <a:off x="320282" y="297542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126C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B2126C"/>
                </a:solidFill>
              </a:rPr>
              <a:t>Abstract</a:t>
            </a:r>
            <a:endParaRPr/>
          </a:p>
        </p:txBody>
      </p:sp>
      <p:sp>
        <p:nvSpPr>
          <p:cNvPr id="156" name="Google Shape;156;g20775caf18a_0_0"/>
          <p:cNvSpPr txBox="1"/>
          <p:nvPr>
            <p:ph idx="1" type="body"/>
          </p:nvPr>
        </p:nvSpPr>
        <p:spPr>
          <a:xfrm>
            <a:off x="320275" y="1227900"/>
            <a:ext cx="90804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274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40"/>
              <a:buChar char="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goal is to predict the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final Sale Price of the houses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in the test data set.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32740" lvl="0" marL="457200" rtl="0" algn="l">
              <a:spcBef>
                <a:spcPts val="1000"/>
              </a:spcBef>
              <a:spcAft>
                <a:spcPts val="0"/>
              </a:spcAft>
              <a:buSzPts val="1640"/>
              <a:buChar char="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Housing price is strongly based on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factors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such as location, features and facilities available.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3274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40"/>
              <a:buChar char="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performances of various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regression techniques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such as Random Forest, Stochastic Gradient Descent, Gradient Boosting, and Xtremme Gradient Boosting are compared.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3274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40"/>
              <a:buChar char="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Then the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best fit model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is chosen for achieving maximum accuracy.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3274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40"/>
              <a:buChar char="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This project explores the </a:t>
            </a:r>
            <a:r>
              <a:rPr b="1" i="1" lang="en-US" sz="2000">
                <a:latin typeface="Cambria"/>
                <a:ea typeface="Cambria"/>
                <a:cs typeface="Cambria"/>
                <a:sym typeface="Cambria"/>
              </a:rPr>
              <a:t>Housing dataset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from Kaggle.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3274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40"/>
              <a:buChar char="❏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dataset contains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79 variables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describing various aspects of residential homes in Ames, Iowa.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3429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3429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712169" y="28738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126C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B2126C"/>
                </a:solidFill>
              </a:rPr>
              <a:t>Introduction</a:t>
            </a: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311575" y="1277974"/>
            <a:ext cx="8997300" cy="52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639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40"/>
              <a:buChar char="❖"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House Price Index (HPI) 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is commonly used to estimate the changes in housing price. 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3263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40"/>
              <a:buChar char="❖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Housing price is strongly correlated to other factors such as </a:t>
            </a: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location, area, population.</a:t>
            </a:r>
            <a:endParaRPr b="1" sz="1900">
              <a:latin typeface="Cambria"/>
              <a:ea typeface="Cambria"/>
              <a:cs typeface="Cambria"/>
              <a:sym typeface="Cambria"/>
            </a:endParaRPr>
          </a:p>
          <a:p>
            <a:pPr indent="-3263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40"/>
              <a:buChar char="❖"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Traditional machine learning 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approaches to predict housing prices are accurate, but they rarely concern about the </a:t>
            </a: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performance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 of individual models.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3263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40"/>
              <a:buChar char="❖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This paper will apply</a:t>
            </a: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 both traditional and advanced 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machine learning approaches to investigate the difference among several advanced models. 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3263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40"/>
              <a:buChar char="❖"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Multiple techniques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 are used in model implementation on regression and provide an optimistic result for housing price prediction.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3429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661550" y="204651"/>
            <a:ext cx="8596668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126C"/>
              </a:buClr>
              <a:buSzPts val="2800"/>
              <a:buFont typeface="Trebuchet MS"/>
              <a:buNone/>
            </a:pPr>
            <a:r>
              <a:rPr lang="en-US" sz="2800">
                <a:solidFill>
                  <a:srgbClr val="B2126C"/>
                </a:solidFill>
              </a:rPr>
              <a:t>System Architecture</a:t>
            </a:r>
            <a:endParaRPr/>
          </a:p>
        </p:txBody>
      </p:sp>
      <p:sp>
        <p:nvSpPr>
          <p:cNvPr descr="image" id="168" name="Google Shape;168;p4"/>
          <p:cNvSpPr/>
          <p:nvPr/>
        </p:nvSpPr>
        <p:spPr>
          <a:xfrm>
            <a:off x="4670868" y="5114925"/>
            <a:ext cx="2796732" cy="2796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250" y="950050"/>
            <a:ext cx="7628943" cy="590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76b05f40a_0_3"/>
          <p:cNvSpPr txBox="1"/>
          <p:nvPr>
            <p:ph type="title"/>
          </p:nvPr>
        </p:nvSpPr>
        <p:spPr>
          <a:xfrm>
            <a:off x="661550" y="204651"/>
            <a:ext cx="8596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126C"/>
              </a:buClr>
              <a:buSzPts val="2800"/>
              <a:buFont typeface="Trebuchet MS"/>
              <a:buNone/>
            </a:pPr>
            <a:r>
              <a:rPr lang="en-US" sz="2800">
                <a:solidFill>
                  <a:srgbClr val="B2126C"/>
                </a:solidFill>
              </a:rPr>
              <a:t>Algorithms used :</a:t>
            </a:r>
            <a:endParaRPr/>
          </a:p>
        </p:txBody>
      </p:sp>
      <p:sp>
        <p:nvSpPr>
          <p:cNvPr descr="image" id="175" name="Google Shape;175;g2076b05f40a_0_3"/>
          <p:cNvSpPr/>
          <p:nvPr/>
        </p:nvSpPr>
        <p:spPr>
          <a:xfrm>
            <a:off x="4670868" y="5114925"/>
            <a:ext cx="2796600" cy="27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g2076b05f40a_0_3"/>
          <p:cNvSpPr txBox="1"/>
          <p:nvPr/>
        </p:nvSpPr>
        <p:spPr>
          <a:xfrm>
            <a:off x="564125" y="1491900"/>
            <a:ext cx="85290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33333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The models used here are :</a:t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mbria"/>
              <a:buChar char="➔"/>
            </a:pPr>
            <a:r>
              <a:rPr lang="en-US" sz="2100">
                <a:solidFill>
                  <a:srgbClr val="333333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Random Forest</a:t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mbria"/>
              <a:buChar char="➔"/>
            </a:pPr>
            <a:r>
              <a:rPr lang="en-US" sz="2100">
                <a:solidFill>
                  <a:srgbClr val="333333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Gradient Boosting</a:t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mbria"/>
              <a:buChar char="➔"/>
            </a:pPr>
            <a:r>
              <a:rPr lang="en-US" sz="2100">
                <a:solidFill>
                  <a:srgbClr val="333333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Stochastic Gradient Descent</a:t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33333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and we use GridSearch CV for finding the best model that outperforms the other two in the specified parameters.</a:t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126C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B2126C"/>
                </a:solidFill>
              </a:rPr>
              <a:t>Technology used</a:t>
            </a:r>
            <a:endParaRPr/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677334" y="18557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884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24"/>
              <a:buFont typeface="Cambria"/>
              <a:buChar char="⮚"/>
            </a:pPr>
            <a:r>
              <a:rPr b="1" lang="en-US" sz="1729">
                <a:latin typeface="Cambria"/>
                <a:ea typeface="Cambria"/>
                <a:cs typeface="Cambria"/>
                <a:sym typeface="Cambria"/>
              </a:rPr>
              <a:t>Domain</a:t>
            </a:r>
            <a:r>
              <a:rPr lang="en-US" sz="1729">
                <a:latin typeface="Cambria"/>
                <a:ea typeface="Cambria"/>
                <a:cs typeface="Cambria"/>
                <a:sym typeface="Cambria"/>
              </a:rPr>
              <a:t> : Machine Learning</a:t>
            </a:r>
            <a:endParaRPr sz="1729">
              <a:latin typeface="Cambria"/>
              <a:ea typeface="Cambria"/>
              <a:cs typeface="Cambria"/>
              <a:sym typeface="Cambria"/>
            </a:endParaRPr>
          </a:p>
          <a:p>
            <a:pPr indent="-341884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24"/>
              <a:buFont typeface="Cambria"/>
              <a:buChar char="⮚"/>
            </a:pPr>
            <a:r>
              <a:rPr b="1" lang="en-US" sz="1729">
                <a:latin typeface="Cambria"/>
                <a:ea typeface="Cambria"/>
                <a:cs typeface="Cambria"/>
                <a:sym typeface="Cambria"/>
              </a:rPr>
              <a:t>Language</a:t>
            </a:r>
            <a:r>
              <a:rPr lang="en-US" sz="1729">
                <a:latin typeface="Cambria"/>
                <a:ea typeface="Cambria"/>
                <a:cs typeface="Cambria"/>
                <a:sym typeface="Cambria"/>
              </a:rPr>
              <a:t> : Python 3.10.8</a:t>
            </a:r>
            <a:endParaRPr sz="1729">
              <a:latin typeface="Cambria"/>
              <a:ea typeface="Cambria"/>
              <a:cs typeface="Cambria"/>
              <a:sym typeface="Cambria"/>
            </a:endParaRPr>
          </a:p>
          <a:p>
            <a:pPr indent="-341884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24"/>
              <a:buFont typeface="Cambria"/>
              <a:buChar char="⮚"/>
            </a:pPr>
            <a:r>
              <a:rPr b="1" lang="en-US" sz="1729">
                <a:latin typeface="Cambria"/>
                <a:ea typeface="Cambria"/>
                <a:cs typeface="Cambria"/>
                <a:sym typeface="Cambria"/>
              </a:rPr>
              <a:t>Platform</a:t>
            </a:r>
            <a:r>
              <a:rPr lang="en-US" sz="1729">
                <a:latin typeface="Cambria"/>
                <a:ea typeface="Cambria"/>
                <a:cs typeface="Cambria"/>
                <a:sym typeface="Cambria"/>
              </a:rPr>
              <a:t> : Google Colab</a:t>
            </a:r>
            <a:endParaRPr sz="1729">
              <a:latin typeface="Cambria"/>
              <a:ea typeface="Cambria"/>
              <a:cs typeface="Cambria"/>
              <a:sym typeface="Cambria"/>
            </a:endParaRPr>
          </a:p>
          <a:p>
            <a:pPr indent="-341884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24"/>
              <a:buFont typeface="Cambria"/>
              <a:buChar char="⮚"/>
            </a:pPr>
            <a:r>
              <a:rPr b="1" lang="en-US" sz="1729">
                <a:latin typeface="Cambria"/>
                <a:ea typeface="Cambria"/>
                <a:cs typeface="Cambria"/>
                <a:sym typeface="Cambria"/>
              </a:rPr>
              <a:t>Techstack</a:t>
            </a:r>
            <a:r>
              <a:rPr lang="en-US" sz="1729">
                <a:latin typeface="Cambria"/>
                <a:ea typeface="Cambria"/>
                <a:cs typeface="Cambria"/>
                <a:sym typeface="Cambria"/>
              </a:rPr>
              <a:t> : (Packages used ): </a:t>
            </a:r>
            <a:endParaRPr sz="1729">
              <a:latin typeface="Cambria"/>
              <a:ea typeface="Cambria"/>
              <a:cs typeface="Cambria"/>
              <a:sym typeface="Cambria"/>
            </a:endParaRPr>
          </a:p>
          <a:p>
            <a:pPr indent="-229108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88"/>
              <a:buFont typeface="Cambria"/>
              <a:buChar char="✔"/>
            </a:pPr>
            <a:r>
              <a:rPr lang="en-US" sz="1560">
                <a:latin typeface="Cambria"/>
                <a:ea typeface="Cambria"/>
                <a:cs typeface="Cambria"/>
                <a:sym typeface="Cambria"/>
              </a:rPr>
              <a:t>Pandas – reading and accessing Database</a:t>
            </a:r>
            <a:endParaRPr sz="1390">
              <a:latin typeface="Cambria"/>
              <a:ea typeface="Cambria"/>
              <a:cs typeface="Cambria"/>
              <a:sym typeface="Cambria"/>
            </a:endParaRPr>
          </a:p>
          <a:p>
            <a:pPr indent="-229108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88"/>
              <a:buFont typeface="Cambria"/>
              <a:buChar char="✔"/>
            </a:pPr>
            <a:r>
              <a:rPr lang="en-US" sz="1560">
                <a:latin typeface="Cambria"/>
                <a:ea typeface="Cambria"/>
                <a:cs typeface="Cambria"/>
                <a:sym typeface="Cambria"/>
              </a:rPr>
              <a:t>NumPy – for calculations with arrays and matrices</a:t>
            </a:r>
            <a:endParaRPr sz="1390">
              <a:latin typeface="Cambria"/>
              <a:ea typeface="Cambria"/>
              <a:cs typeface="Cambria"/>
              <a:sym typeface="Cambria"/>
            </a:endParaRPr>
          </a:p>
          <a:p>
            <a:pPr indent="-229108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88"/>
              <a:buFont typeface="Cambria"/>
              <a:buChar char="✔"/>
            </a:pPr>
            <a:r>
              <a:rPr lang="en-US" sz="1560">
                <a:latin typeface="Cambria"/>
                <a:ea typeface="Cambria"/>
                <a:cs typeface="Cambria"/>
                <a:sym typeface="Cambria"/>
              </a:rPr>
              <a:t>Matplotlib.pyplot – for data visualization</a:t>
            </a:r>
            <a:endParaRPr sz="1390">
              <a:latin typeface="Cambria"/>
              <a:ea typeface="Cambria"/>
              <a:cs typeface="Cambria"/>
              <a:sym typeface="Cambria"/>
            </a:endParaRPr>
          </a:p>
          <a:p>
            <a:pPr indent="-229108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88"/>
              <a:buFont typeface="Cambria"/>
              <a:buChar char="✔"/>
            </a:pPr>
            <a:r>
              <a:rPr lang="en-US" sz="1560">
                <a:latin typeface="Cambria"/>
                <a:ea typeface="Cambria"/>
                <a:cs typeface="Cambria"/>
                <a:sym typeface="Cambria"/>
              </a:rPr>
              <a:t>Seaborn – to visualize random distributions</a:t>
            </a:r>
            <a:endParaRPr sz="1390">
              <a:latin typeface="Cambria"/>
              <a:ea typeface="Cambria"/>
              <a:cs typeface="Cambria"/>
              <a:sym typeface="Cambria"/>
            </a:endParaRPr>
          </a:p>
          <a:p>
            <a:pPr indent="-229108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88"/>
              <a:buFont typeface="Cambria"/>
              <a:buChar char="✔"/>
            </a:pPr>
            <a:r>
              <a:rPr lang="en-US" sz="1560">
                <a:latin typeface="Cambria"/>
                <a:ea typeface="Cambria"/>
                <a:cs typeface="Cambria"/>
                <a:sym typeface="Cambria"/>
              </a:rPr>
              <a:t>Sklearn – for model and parameter tuning</a:t>
            </a:r>
            <a:endParaRPr sz="1560">
              <a:latin typeface="Cambria"/>
              <a:ea typeface="Cambria"/>
              <a:cs typeface="Cambria"/>
              <a:sym typeface="Cambria"/>
            </a:endParaRPr>
          </a:p>
          <a:p>
            <a:pPr indent="-147319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88"/>
              <a:buFont typeface="Noto Sans Symbols"/>
              <a:buNone/>
            </a:pPr>
            <a:r>
              <a:t/>
            </a:r>
            <a:endParaRPr sz="1560">
              <a:latin typeface="Cambria"/>
              <a:ea typeface="Cambria"/>
              <a:cs typeface="Cambria"/>
              <a:sym typeface="Cambria"/>
            </a:endParaRPr>
          </a:p>
          <a:p>
            <a:pPr indent="-147319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88"/>
              <a:buFont typeface="Noto Sans Symbols"/>
              <a:buNone/>
            </a:pPr>
            <a:r>
              <a:t/>
            </a:r>
            <a:endParaRPr sz="1560">
              <a:latin typeface="Cambria"/>
              <a:ea typeface="Cambria"/>
              <a:cs typeface="Cambria"/>
              <a:sym typeface="Cambria"/>
            </a:endParaRPr>
          </a:p>
          <a:p>
            <a:pPr indent="-147319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88"/>
              <a:buFont typeface="Noto Sans Symbols"/>
              <a:buNone/>
            </a:pPr>
            <a:r>
              <a:t/>
            </a:r>
            <a:endParaRPr sz="1560">
              <a:latin typeface="Cambria"/>
              <a:ea typeface="Cambria"/>
              <a:cs typeface="Cambria"/>
              <a:sym typeface="Cambria"/>
            </a:endParaRPr>
          </a:p>
          <a:p>
            <a:pPr indent="-251459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 sz="1729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126C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B2126C"/>
                </a:solidFill>
              </a:rPr>
              <a:t>System Requirements </a:t>
            </a:r>
            <a:endParaRPr/>
          </a:p>
        </p:txBody>
      </p: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677334" y="1855789"/>
            <a:ext cx="8596668" cy="429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ambria"/>
              <a:buChar char="✔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Processor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: i5 10</a:t>
            </a:r>
            <a:r>
              <a:rPr baseline="30000" lang="en-US">
                <a:latin typeface="Cambria"/>
                <a:ea typeface="Cambria"/>
                <a:cs typeface="Cambria"/>
                <a:sym typeface="Cambria"/>
              </a:rPr>
              <a:t>th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gen or above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Cambria"/>
              <a:buChar char="✔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Memory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: 8Gb minimum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Cambria"/>
              <a:buChar char="✔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Storage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: 5Gb of free space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Cambria"/>
              <a:buChar char="✔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Platform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: Google colab or Jupyter notebook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47319" lvl="2" marL="114300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147319" lvl="2" marL="114300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76b05f40a_0_39"/>
          <p:cNvSpPr txBox="1"/>
          <p:nvPr>
            <p:ph type="title"/>
          </p:nvPr>
        </p:nvSpPr>
        <p:spPr>
          <a:xfrm>
            <a:off x="661550" y="204651"/>
            <a:ext cx="8596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126C"/>
              </a:buClr>
              <a:buSzPts val="3200"/>
              <a:buFont typeface="Trebuchet MS"/>
              <a:buNone/>
            </a:pPr>
            <a:r>
              <a:rPr lang="en-US" sz="3200">
                <a:solidFill>
                  <a:srgbClr val="B2126C"/>
                </a:solidFill>
              </a:rPr>
              <a:t>Output</a:t>
            </a:r>
            <a:endParaRPr/>
          </a:p>
        </p:txBody>
      </p:sp>
      <p:pic>
        <p:nvPicPr>
          <p:cNvPr id="194" name="Google Shape;194;g2076b05f40a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585" y="1271675"/>
            <a:ext cx="5486629" cy="376667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076b05f40a_0_39"/>
          <p:cNvSpPr txBox="1"/>
          <p:nvPr/>
        </p:nvSpPr>
        <p:spPr>
          <a:xfrm>
            <a:off x="1269638" y="5220332"/>
            <a:ext cx="73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fig(a):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The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comparison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of the outputs produced by XGB, Random Forest and SGD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2022-10-31T12:49:58Z</dcterms:created>
  <dc:creator>Ashwin Kumar A</dc:creator>
</cp:coreProperties>
</file>