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63" r:id="rId10"/>
    <p:sldId id="279" r:id="rId11"/>
    <p:sldId id="265" r:id="rId12"/>
    <p:sldId id="274" r:id="rId13"/>
    <p:sldId id="275" r:id="rId14"/>
    <p:sldId id="276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7E39"/>
    <a:srgbClr val="8E46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1" autoAdjust="0"/>
    <p:restoredTop sz="81073" autoAdjust="0"/>
  </p:normalViewPr>
  <p:slideViewPr>
    <p:cSldViewPr>
      <p:cViewPr>
        <p:scale>
          <a:sx n="75" d="100"/>
          <a:sy n="75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E47F-D76A-4AF3-BE2F-E087CE657A21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D3ED1-6610-4D02-BF8F-55BAD119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382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online social networks, information propagates as cascades.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On </a:t>
            </a:r>
            <a:r>
              <a:rPr lang="en-US" altLang="zh-CN" baseline="0" dirty="0" err="1" smtClean="0"/>
              <a:t>facebook</a:t>
            </a:r>
            <a:r>
              <a:rPr lang="en-US" altLang="zh-CN" baseline="0" dirty="0" smtClean="0"/>
              <a:t>, a user might share a link on price discount which is originally published by her friend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On Twitter, a user might join a topic discussion after seeing the ones she follows are talking about it.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To facilitate information search, we usually model online social network as graphs. Cascades are modeled as subgraphs tracking information propagation.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A user comes across an interesting clip, and she shares it with her friends;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After her friends see this clip, they are amazed and they cannot wait to share this clip with their friends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After they share it, some of their friends think this clip is really cool, and they take the same action share it.</a:t>
            </a:r>
          </a:p>
          <a:p>
            <a:pPr marL="685800" lvl="1" indent="-228600">
              <a:buNone/>
            </a:pPr>
            <a:r>
              <a:rPr lang="en-US" altLang="zh-CN" baseline="0" dirty="0" smtClean="0"/>
              <a:t>In this case, the video clip triggers an information cascade, which is a sub-tree of the social graph.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Many applications rely on cascade structure information, such as viral marketing and online recommendation; however, structure information are very likely to be missing in practice.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It is an important task to infer the cascade structures based on their partial observations.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Let’s</a:t>
            </a:r>
            <a:r>
              <a:rPr lang="en-US" altLang="zh-CN" baseline="0" dirty="0" smtClean="0"/>
              <a:t> take an example to see what a task to infer cascade structure is. 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We have a fragment of a social graph of six users. 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Among them, Alice is an agent from an advertisement company. She publishes a video link on iPhone5 at 1pm;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One of her neighbor, Bob, sees it, decides to share it at 1:50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We also find a user Cooper, he shares this link at 3pm, but we don’t see how he gets this information, since the cascade structure information is missing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To recover the missing part, we can infer the underlying structure based on the partial observation.</a:t>
            </a:r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There might be multiple possible structures that are consistent with the observation. One possible is, …; The other is…. However, which one is more closer to the ground truth?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More questions are</a:t>
            </a:r>
          </a:p>
          <a:p>
            <a:pPr marL="685800" lvl="1" indent="-228600">
              <a:buAutoNum type="alphaLcPeriod"/>
            </a:pPr>
            <a:r>
              <a:rPr lang="en-US" altLang="zh-CN" baseline="0" dirty="0" smtClean="0"/>
              <a:t>Which inferred structure do we prefer?</a:t>
            </a:r>
          </a:p>
          <a:p>
            <a:pPr marL="685800" lvl="1" indent="-228600">
              <a:buAutoNum type="alphaLcPeriod"/>
            </a:pPr>
            <a:r>
              <a:rPr lang="en-US" altLang="zh-CN" baseline="0" dirty="0" smtClean="0"/>
              <a:t>How difficult are the structure inference task?</a:t>
            </a:r>
          </a:p>
          <a:p>
            <a:pPr marL="685800" lvl="1" indent="-228600">
              <a:buAutoNum type="alphaLcPeriod"/>
            </a:pPr>
            <a:r>
              <a:rPr lang="en-US" altLang="zh-CN" baseline="0" dirty="0" smtClean="0"/>
              <a:t>Can we infer the structures via efficient algorithms?</a:t>
            </a:r>
          </a:p>
          <a:p>
            <a:pPr marL="685800" lvl="1" indent="-228600">
              <a:buAutoNum type="alphaLcPeriod"/>
            </a:pPr>
            <a:r>
              <a:rPr lang="en-US" altLang="zh-CN" baseline="0" dirty="0" smtClean="0"/>
              <a:t>How accurately do the inferred structure recover the missing part?</a:t>
            </a:r>
          </a:p>
          <a:p>
            <a:pPr marL="685800" lvl="1" indent="-228600">
              <a:buAutoNum type="alphaL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In the following, I’m going to talk about how we addressed these questions.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Define diffusion graph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For the ease of discussion, we assume cascades unfold following the independent cascade model</a:t>
            </a:r>
          </a:p>
          <a:p>
            <a:pPr marL="1143000" lvl="2" indent="-228600">
              <a:buAutoNum type="arabicPeriod"/>
            </a:pPr>
            <a:r>
              <a:rPr lang="en-US" altLang="zh-CN" baseline="0" dirty="0" smtClean="0"/>
              <a:t>Information propagates via discrete time step;</a:t>
            </a:r>
          </a:p>
          <a:p>
            <a:pPr marL="1143000" lvl="2" indent="-228600">
              <a:buAutoNum type="arabicPeriod"/>
            </a:pPr>
            <a:r>
              <a:rPr lang="en-US" altLang="zh-CN" baseline="0" dirty="0" smtClean="0"/>
              <a:t>At time t+1, a node only can be influenced by one of its neighbors which are influenced at time t.  In this way, a cascade will be a </a:t>
            </a:r>
            <a:r>
              <a:rPr lang="en-US" altLang="zh-CN" baseline="0" dirty="0" err="1" smtClean="0"/>
              <a:t>subtree</a:t>
            </a:r>
            <a:r>
              <a:rPr lang="en-US" altLang="zh-CN" baseline="0" dirty="0" smtClean="0"/>
              <a:t> of a social graph.</a:t>
            </a:r>
          </a:p>
          <a:p>
            <a:pPr marL="1143000" lvl="2" indent="-228600">
              <a:buAutoNum type="arabicPeriod"/>
            </a:pPr>
            <a:r>
              <a:rPr lang="en-US" altLang="zh-CN" baseline="0" dirty="0" smtClean="0"/>
              <a:t>Moreover, the probabilities of a node influencing its neighbors are defined as a diffusion function from the edge set to an interval between 0 and 1. </a:t>
            </a:r>
            <a:endParaRPr lang="en-US" altLang="zh-CN" baseline="0" dirty="0"/>
          </a:p>
          <a:p>
            <a:pPr marL="685800" lvl="1" indent="-228600">
              <a:buAutoNum type="alphaLcPeriod"/>
            </a:pPr>
            <a:endParaRPr lang="en-US" altLang="zh-CN" baseline="0" dirty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Moreover, we consider general partial observation, that is, for each information propagation, we only observe when a node is influenced.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unweighted</a:t>
            </a:r>
            <a:r>
              <a:rPr lang="en-US" altLang="zh-CN" dirty="0" smtClean="0"/>
              <a:t> case, specify </a:t>
            </a:r>
            <a:r>
              <a:rPr lang="en-US" altLang="zh-CN" dirty="0" err="1" smtClean="0"/>
              <a:t>abbr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Maximum</a:t>
            </a:r>
            <a:r>
              <a:rPr lang="en-US" altLang="zh-CN" baseline="0" dirty="0" smtClean="0"/>
              <a:t> 81 nodes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Learning algorithm: Saito 2008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 data information</a:t>
            </a:r>
          </a:p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to get g</a:t>
            </a:r>
            <a:r>
              <a:rPr lang="en-US" altLang="zh-CN" dirty="0" smtClean="0"/>
              <a:t>round</a:t>
            </a:r>
            <a:r>
              <a:rPr lang="en-US" altLang="zh-CN" baseline="0" dirty="0" smtClean="0"/>
              <a:t> truth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3ED1-6610-4D02-BF8F-55BAD119768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0E2307-1E40-4E12-8716-25BFDA8E7013}" type="datetime1">
              <a:rPr lang="en-US" smtClean="0"/>
              <a:pPr/>
              <a:t>12/13/2012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CDCFE5-E120-4CD6-A3BE-A7D1612AC3B8}" type="datetime1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E7C799-AA3A-4266-B586-73EF3BEB00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620000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Perpetua" pitchFamily="18" charset="0"/>
              </a:rPr>
              <a:t>Bo Zong</a:t>
            </a:r>
            <a:r>
              <a:rPr lang="en-US" altLang="zh-CN" dirty="0" smtClean="0">
                <a:solidFill>
                  <a:schemeClr val="tx1"/>
                </a:solidFill>
                <a:latin typeface="Perpetua" pitchFamily="18" charset="0"/>
              </a:rPr>
              <a:t>,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Perpetua" pitchFamily="18" charset="0"/>
              </a:rPr>
              <a:t>Yinghui Wu,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Perpetua" pitchFamily="18" charset="0"/>
              </a:rPr>
              <a:t>Ambuj K. Singh,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Perpetua" pitchFamily="18" charset="0"/>
              </a:rPr>
              <a:t>Xifeng Yan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EBE7C799-AA3A-4266-B586-73EF3BEB007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4114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478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Perpetua" pitchFamily="18" charset="0"/>
              </a:rPr>
              <a:t>Inferring the Underlying Structure of Information Cascades</a:t>
            </a:r>
            <a:endParaRPr lang="zh-CN" altLang="en-US" sz="4400" dirty="0">
              <a:latin typeface="Perpetua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685800" y="4953000"/>
            <a:ext cx="76200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</a:rPr>
              <a:t>12-12-2012@ICDM12</a:t>
            </a:r>
          </a:p>
        </p:txBody>
      </p:sp>
      <p:pic>
        <p:nvPicPr>
          <p:cNvPr id="12289" name="Picture 1" descr="D:\Presentations\slides\icdm12@12-04-12\image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275" y="0"/>
            <a:ext cx="1228725" cy="1228725"/>
          </a:xfrm>
          <a:prstGeom prst="rect">
            <a:avLst/>
          </a:prstGeom>
          <a:noFill/>
        </p:spPr>
      </p:pic>
      <p:pic>
        <p:nvPicPr>
          <p:cNvPr id="12290" name="Picture 2" descr="D:\Presentations\slides\icdm12@12-04-12\image\ucsbwave_14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0"/>
            <a:ext cx="2301424" cy="1225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Datasets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latin typeface="Perpetua" pitchFamily="18" charset="0"/>
              </a:rPr>
              <a:t>Enron email</a:t>
            </a:r>
            <a:endParaRPr lang="en-US" altLang="zh-CN" dirty="0" smtClean="0">
              <a:latin typeface="Perpetua" pitchFamily="18" charset="0"/>
            </a:endParaRPr>
          </a:p>
          <a:p>
            <a:pPr lvl="1"/>
            <a:r>
              <a:rPr lang="en-US" altLang="zh-CN" dirty="0" smtClean="0">
                <a:latin typeface="Perpetua" pitchFamily="18" charset="0"/>
              </a:rPr>
              <a:t>G: 86,808 nodes and 660,642 edges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260 cascades (depth </a:t>
            </a:r>
            <a:r>
              <a:rPr lang="en-US" altLang="zh-CN" dirty="0" smtClean="0">
                <a:latin typeface="Perpetua" pitchFamily="18" charset="0"/>
                <a:sym typeface="Symbol"/>
              </a:rPr>
              <a:t> 3, #nodes  8</a:t>
            </a:r>
            <a:r>
              <a:rPr lang="en-US" altLang="zh-CN" dirty="0" smtClean="0">
                <a:latin typeface="Perpetua" pitchFamily="18" charset="0"/>
              </a:rPr>
              <a:t>) </a:t>
            </a:r>
          </a:p>
          <a:p>
            <a:r>
              <a:rPr lang="en-US" altLang="zh-CN" sz="3400" dirty="0" smtClean="0">
                <a:latin typeface="Perpetua" pitchFamily="18" charset="0"/>
              </a:rPr>
              <a:t>Twitter </a:t>
            </a:r>
            <a:r>
              <a:rPr lang="en-US" altLang="zh-CN" sz="3400" dirty="0" err="1" smtClean="0">
                <a:latin typeface="Perpetua" pitchFamily="18" charset="0"/>
              </a:rPr>
              <a:t>hashtag</a:t>
            </a:r>
            <a:r>
              <a:rPr lang="en-US" altLang="zh-CN" sz="3400" dirty="0" smtClean="0">
                <a:latin typeface="Perpetua" pitchFamily="18" charset="0"/>
              </a:rPr>
              <a:t> </a:t>
            </a:r>
            <a:r>
              <a:rPr lang="en-US" altLang="zh-CN" sz="3400" dirty="0" err="1" smtClean="0">
                <a:latin typeface="Perpetua" pitchFamily="18" charset="0"/>
              </a:rPr>
              <a:t>retweets</a:t>
            </a:r>
            <a:endParaRPr lang="en-US" altLang="zh-CN" sz="3400" dirty="0" smtClean="0">
              <a:latin typeface="Perpetua" pitchFamily="18" charset="0"/>
            </a:endParaRPr>
          </a:p>
          <a:p>
            <a:pPr lvl="1"/>
            <a:r>
              <a:rPr lang="en-US" altLang="zh-CN" dirty="0" smtClean="0">
                <a:latin typeface="Perpetua" pitchFamily="18" charset="0"/>
                <a:sym typeface="Symbol"/>
              </a:rPr>
              <a:t> G:  17M nodes,   1,400M edges,  70M </a:t>
            </a:r>
            <a:r>
              <a:rPr lang="en-US" altLang="zh-CN" dirty="0" err="1" smtClean="0">
                <a:latin typeface="Perpetua" pitchFamily="18" charset="0"/>
                <a:sym typeface="Symbol"/>
              </a:rPr>
              <a:t>Retweets</a:t>
            </a:r>
            <a:endParaRPr lang="en-US" altLang="zh-CN" dirty="0" smtClean="0">
              <a:latin typeface="Perpetua" pitchFamily="18" charset="0"/>
              <a:sym typeface="Symbol"/>
            </a:endParaRPr>
          </a:p>
          <a:p>
            <a:pPr lvl="1"/>
            <a:r>
              <a:rPr lang="en-US" altLang="zh-CN" dirty="0" smtClean="0">
                <a:latin typeface="Perpetua" pitchFamily="18" charset="0"/>
                <a:sym typeface="Symbol"/>
              </a:rPr>
              <a:t>321 cascades (depth  4, #nodes  10)</a:t>
            </a:r>
            <a:endParaRPr lang="en-US" altLang="zh-CN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Synthetic cascades on Facebook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G: </a:t>
            </a:r>
            <a:r>
              <a:rPr lang="en-US" altLang="zh-CN" dirty="0" smtClean="0">
                <a:latin typeface="Perpetua" pitchFamily="18" charset="0"/>
                <a:sym typeface="Symbol"/>
              </a:rPr>
              <a:t> 3M</a:t>
            </a:r>
            <a:r>
              <a:rPr lang="en-US" altLang="zh-CN" dirty="0" smtClean="0">
                <a:latin typeface="Perpetua" pitchFamily="18" charset="0"/>
              </a:rPr>
              <a:t> nodes, </a:t>
            </a:r>
            <a:r>
              <a:rPr lang="en-US" altLang="zh-CN" dirty="0" smtClean="0">
                <a:latin typeface="Perpetua" pitchFamily="18" charset="0"/>
                <a:sym typeface="Symbol"/>
              </a:rPr>
              <a:t> 28M</a:t>
            </a:r>
            <a:r>
              <a:rPr lang="en-US" altLang="zh-CN" dirty="0" smtClean="0">
                <a:latin typeface="Perpetua" pitchFamily="18" charset="0"/>
              </a:rPr>
              <a:t> edges </a:t>
            </a:r>
          </a:p>
          <a:p>
            <a:r>
              <a:rPr lang="en-US" altLang="zh-CN" sz="3400" dirty="0" smtClean="0">
                <a:latin typeface="Perpetua" pitchFamily="18" charset="0"/>
              </a:rPr>
              <a:t>Diffusion functions are learned.</a:t>
            </a:r>
          </a:p>
        </p:txBody>
      </p:sp>
      <p:pic>
        <p:nvPicPr>
          <p:cNvPr id="10243" name="Picture 3" descr="D:\Presentations\slides\icdm12@12-04-12\image\en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676400"/>
            <a:ext cx="1885950" cy="1186323"/>
          </a:xfrm>
          <a:prstGeom prst="rect">
            <a:avLst/>
          </a:prstGeom>
          <a:noFill/>
        </p:spPr>
      </p:pic>
      <p:pic>
        <p:nvPicPr>
          <p:cNvPr id="10244" name="Picture 4" descr="D:\Presentations\slides\icdm12@12-04-12\image\Twitter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447800" cy="1447800"/>
          </a:xfrm>
          <a:prstGeom prst="rect">
            <a:avLst/>
          </a:prstGeom>
          <a:noFill/>
        </p:spPr>
      </p:pic>
      <p:pic>
        <p:nvPicPr>
          <p:cNvPr id="10245" name="Picture 5" descr="D:\Presentations\slides\icdm12@12-04-12\image\facebook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4648200"/>
            <a:ext cx="1473200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Metrics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latin typeface="Perpetua" pitchFamily="18" charset="0"/>
              </a:rPr>
              <a:t>Partial observation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define uncertainty 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randomly remove nodes from T and add them into X until </a:t>
            </a:r>
            <a:r>
              <a:rPr lang="en-US" altLang="zh-CN" sz="3000" i="1" dirty="0" smtClean="0">
                <a:latin typeface="Perpetua" pitchFamily="18" charset="0"/>
                <a:sym typeface="Symbol"/>
              </a:rPr>
              <a:t></a:t>
            </a:r>
            <a:r>
              <a:rPr lang="en-US" altLang="zh-CN" sz="3000" dirty="0" smtClean="0">
                <a:latin typeface="Perpetua" pitchFamily="18" charset="0"/>
              </a:rPr>
              <a:t>  is reached.</a:t>
            </a:r>
          </a:p>
          <a:p>
            <a:endParaRPr lang="en-US" altLang="zh-CN" sz="3400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Performance metric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precision: rate of  #correct estimates to # estimates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recall: rate of  # correct estimates to # missing nodes</a:t>
            </a:r>
          </a:p>
          <a:p>
            <a:endParaRPr lang="en-US" altLang="zh-CN" sz="3400" dirty="0" smtClean="0">
              <a:latin typeface="Perpetua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33799" y="2057400"/>
          <a:ext cx="1219201" cy="693683"/>
        </p:xfrm>
        <a:graphic>
          <a:graphicData uri="http://schemas.openxmlformats.org/presentationml/2006/ole">
            <p:oleObj spid="_x0000_s10242" name="公式" r:id="rId4" imgW="736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Perpetua" pitchFamily="18" charset="0"/>
              </a:rPr>
              <a:t>Effectiveness on Perfect Consistent Tree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400" dirty="0" smtClean="0">
                <a:latin typeface="Perpetua" pitchFamily="18" charset="0"/>
              </a:rPr>
              <a:t> </a:t>
            </a:r>
            <a:endParaRPr lang="zh-CN" altLang="en-US" sz="3400" dirty="0">
              <a:latin typeface="Perpetu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37611"/>
            <a:ext cx="8562975" cy="355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Perpetua" pitchFamily="18" charset="0"/>
              </a:rPr>
              <a:t>Effectiveness on Bounded Consistent Tree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400" dirty="0" smtClean="0">
                <a:latin typeface="Perpetua" pitchFamily="18" charset="0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686800" cy="357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Scalability on PCT and BCT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400" dirty="0" smtClean="0">
                <a:latin typeface="Perpetua" pitchFamily="18" charset="0"/>
              </a:rPr>
              <a:t> </a:t>
            </a:r>
            <a:endParaRPr lang="zh-CN" altLang="en-US" sz="3400" dirty="0">
              <a:latin typeface="Perpetua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37550"/>
            <a:ext cx="5876925" cy="242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2076300"/>
            <a:ext cx="5838825" cy="2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Conclusions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>
                <a:latin typeface="Perpetua" pitchFamily="18" charset="0"/>
              </a:rPr>
              <a:t>Defined the cascade structure inference problem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perfect and bounded consistent trees;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metrics for quality of consistent trees</a:t>
            </a:r>
          </a:p>
          <a:p>
            <a:r>
              <a:rPr lang="en-US" altLang="zh-CN" sz="3000" dirty="0" smtClean="0">
                <a:latin typeface="Perpetua" pitchFamily="18" charset="0"/>
              </a:rPr>
              <a:t>Investigated the cascade structure inference problem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Analyzed the problem complexity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Proposed approximations and heuristics</a:t>
            </a:r>
          </a:p>
          <a:p>
            <a:pPr>
              <a:buNone/>
            </a:pPr>
            <a:endParaRPr lang="en-US" altLang="zh-CN" sz="3400" dirty="0" smtClean="0">
              <a:latin typeface="Perpetua" pitchFamily="18" charset="0"/>
            </a:endParaRPr>
          </a:p>
          <a:p>
            <a:pPr>
              <a:buNone/>
            </a:pPr>
            <a:endParaRPr lang="en-US" altLang="zh-CN" sz="3400" dirty="0" smtClean="0">
              <a:latin typeface="Perpetua" pitchFamily="18" charset="0"/>
            </a:endParaRPr>
          </a:p>
          <a:p>
            <a:pPr>
              <a:buNone/>
            </a:pPr>
            <a:endParaRPr lang="en-US" altLang="zh-CN" sz="3400" dirty="0" smtClean="0">
              <a:latin typeface="Perpetua" pitchFamily="18" charset="0"/>
            </a:endParaRPr>
          </a:p>
          <a:p>
            <a:pPr>
              <a:buNone/>
            </a:pPr>
            <a:endParaRPr lang="en-US" altLang="zh-CN" sz="3400" dirty="0" smtClean="0">
              <a:latin typeface="Perpetua" pitchFamily="18" charset="0"/>
            </a:endParaRPr>
          </a:p>
          <a:p>
            <a:r>
              <a:rPr lang="en-US" altLang="zh-CN" sz="3000" dirty="0" smtClean="0">
                <a:latin typeface="Perpetua" pitchFamily="18" charset="0"/>
              </a:rPr>
              <a:t>Experimental results verify the effectiveness and efficiency of our solutions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33800"/>
            <a:ext cx="6305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Thanks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 smtClean="0">
                <a:latin typeface="Perpetua" pitchFamily="18" charset="0"/>
              </a:rPr>
              <a:t>Questions?</a:t>
            </a:r>
            <a:endParaRPr lang="zh-CN" altLang="en-US" sz="34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Perpetua" pitchFamily="18" charset="0"/>
              </a:rPr>
              <a:t>Information cascades in social networks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Information propagation in social networks</a:t>
            </a:r>
          </a:p>
          <a:p>
            <a:endParaRPr lang="en-US" altLang="zh-CN" dirty="0" smtClean="0">
              <a:latin typeface="Perpetua" pitchFamily="18" charset="0"/>
            </a:endParaRPr>
          </a:p>
          <a:p>
            <a:endParaRPr lang="en-US" altLang="zh-CN" dirty="0" smtClean="0">
              <a:latin typeface="Perpetua" pitchFamily="18" charset="0"/>
            </a:endParaRPr>
          </a:p>
          <a:p>
            <a:pPr>
              <a:buNone/>
            </a:pPr>
            <a:endParaRPr lang="en-US" altLang="zh-CN" dirty="0" smtClean="0">
              <a:latin typeface="Perpetua" pitchFamily="18" charset="0"/>
            </a:endParaRPr>
          </a:p>
          <a:p>
            <a:pPr>
              <a:buNone/>
            </a:pPr>
            <a:endParaRPr lang="en-US" altLang="zh-CN" dirty="0" smtClean="0">
              <a:latin typeface="Perpetua" pitchFamily="18" charset="0"/>
            </a:endParaRPr>
          </a:p>
          <a:p>
            <a:r>
              <a:rPr lang="en-US" altLang="zh-CN" dirty="0" smtClean="0">
                <a:latin typeface="Perpetua" pitchFamily="18" charset="0"/>
              </a:rPr>
              <a:t>Cascade: a subgraph tracking propagation trace</a:t>
            </a:r>
            <a:endParaRPr lang="zh-CN" altLang="en-US" dirty="0">
              <a:latin typeface="Perpetua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2400" y="2286000"/>
            <a:ext cx="4038600" cy="1893332"/>
            <a:chOff x="152400" y="2286000"/>
            <a:chExt cx="4038600" cy="1893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2286000"/>
              <a:ext cx="4038600" cy="136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9600" y="38100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Perpetua" pitchFamily="18" charset="0"/>
                </a:rPr>
                <a:t>(a) Facebook shared link</a:t>
              </a:r>
              <a:endParaRPr lang="zh-CN" altLang="en-US" dirty="0">
                <a:latin typeface="Perpetua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72000" y="1981200"/>
            <a:ext cx="4195763" cy="2198132"/>
            <a:chOff x="4572000" y="1981200"/>
            <a:chExt cx="4195763" cy="219813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1981200"/>
              <a:ext cx="4195763" cy="182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105400" y="38100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Perpetua" pitchFamily="18" charset="0"/>
                </a:rPr>
                <a:t>(b) Twitter retweet</a:t>
              </a:r>
              <a:endParaRPr lang="zh-CN" altLang="en-US" dirty="0">
                <a:latin typeface="Perpetua" pitchFamily="18" charset="0"/>
              </a:endParaRPr>
            </a:p>
          </p:txBody>
        </p:sp>
      </p:grpSp>
      <p:pic>
        <p:nvPicPr>
          <p:cNvPr id="1030" name="Picture 6" descr="D:\Presentations\slides\icdm12@12-04-12\social-grap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724400"/>
            <a:ext cx="2236416" cy="156452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6629400" y="556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FF0000"/>
                </a:solidFill>
                <a:latin typeface="Perpetua" pitchFamily="18" charset="0"/>
              </a:rPr>
              <a:t>But missing structure:</a:t>
            </a:r>
          </a:p>
          <a:p>
            <a:pPr marL="342900" indent="-342900">
              <a:buAutoNum type="alphaLcParenR"/>
            </a:pPr>
            <a:r>
              <a:rPr lang="en-US" altLang="zh-CN" b="1" dirty="0" smtClean="0">
                <a:solidFill>
                  <a:srgbClr val="FF0000"/>
                </a:solidFill>
                <a:latin typeface="Perpetua" pitchFamily="18" charset="0"/>
              </a:rPr>
              <a:t>Privacy policies</a:t>
            </a:r>
          </a:p>
          <a:p>
            <a:pPr marL="342900" indent="-342900"/>
            <a:r>
              <a:rPr lang="en-US" altLang="zh-CN" b="1" dirty="0" smtClean="0">
                <a:solidFill>
                  <a:srgbClr val="FF0000"/>
                </a:solidFill>
                <a:latin typeface="Perpetua" pitchFamily="18" charset="0"/>
              </a:rPr>
              <a:t>b)   Crawling noise.</a:t>
            </a:r>
            <a:endParaRPr lang="zh-CN" altLang="en-US" b="1" dirty="0">
              <a:solidFill>
                <a:srgbClr val="FF0000"/>
              </a:solidFill>
              <a:latin typeface="Perpetu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800" y="6477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Perpetua" pitchFamily="18" charset="0"/>
              </a:rPr>
              <a:t>(a) A social graph</a:t>
            </a:r>
            <a:endParaRPr lang="zh-CN" altLang="en-US" b="1" dirty="0">
              <a:latin typeface="Perpet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4419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7E39"/>
                </a:solidFill>
                <a:latin typeface="Perpetua" pitchFamily="18" charset="0"/>
              </a:rPr>
              <a:t>Importance of Cascades</a:t>
            </a:r>
          </a:p>
          <a:p>
            <a:pPr marL="342900" indent="-342900">
              <a:buAutoNum type="alphaLcParenR"/>
            </a:pPr>
            <a:r>
              <a:rPr lang="en-US" altLang="zh-CN" b="1" dirty="0" smtClean="0">
                <a:solidFill>
                  <a:srgbClr val="007E39"/>
                </a:solidFill>
                <a:latin typeface="Perpetua" pitchFamily="18" charset="0"/>
              </a:rPr>
              <a:t>Viral marketing</a:t>
            </a:r>
          </a:p>
          <a:p>
            <a:pPr marL="342900" indent="-342900">
              <a:buAutoNum type="alphaLcParenR" startAt="2"/>
            </a:pPr>
            <a:r>
              <a:rPr lang="en-US" altLang="zh-CN" b="1" dirty="0" smtClean="0">
                <a:solidFill>
                  <a:srgbClr val="007E39"/>
                </a:solidFill>
                <a:latin typeface="Perpetua" pitchFamily="18" charset="0"/>
              </a:rPr>
              <a:t>Recommendation</a:t>
            </a:r>
          </a:p>
          <a:p>
            <a:pPr marL="342900" indent="-342900">
              <a:buAutoNum type="alphaLcParenR" startAt="2"/>
            </a:pPr>
            <a:r>
              <a:rPr lang="en-US" altLang="zh-CN" b="1" dirty="0" smtClean="0">
                <a:solidFill>
                  <a:srgbClr val="007E39"/>
                </a:solidFill>
                <a:latin typeface="Perpetua" pitchFamily="18" charset="0"/>
              </a:rPr>
              <a:t>Information Security</a:t>
            </a:r>
            <a:endParaRPr lang="zh-CN" altLang="en-US" b="1" dirty="0">
              <a:solidFill>
                <a:srgbClr val="007E39"/>
              </a:solidFill>
              <a:latin typeface="Perpetua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124200" y="4572000"/>
            <a:ext cx="2895600" cy="2286000"/>
            <a:chOff x="3124200" y="4572000"/>
            <a:chExt cx="2895600" cy="2286000"/>
          </a:xfrm>
        </p:grpSpPr>
        <p:sp>
          <p:nvSpPr>
            <p:cNvPr id="79" name="TextBox 78"/>
            <p:cNvSpPr txBox="1"/>
            <p:nvPr/>
          </p:nvSpPr>
          <p:spPr>
            <a:xfrm>
              <a:off x="3505200" y="64886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 (b) A cascade</a:t>
              </a:r>
              <a:endParaRPr lang="zh-CN" altLang="en-US" b="1" dirty="0">
                <a:latin typeface="Perpetua" pitchFamily="18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3124200" y="4572000"/>
              <a:ext cx="2286000" cy="1143000"/>
              <a:chOff x="3124200" y="4572000"/>
              <a:chExt cx="2286000" cy="1143000"/>
            </a:xfrm>
          </p:grpSpPr>
          <p:sp>
            <p:nvSpPr>
              <p:cNvPr id="12" name="右箭头 11"/>
              <p:cNvSpPr/>
              <p:nvPr/>
            </p:nvSpPr>
            <p:spPr>
              <a:xfrm>
                <a:off x="3124200" y="5486400"/>
                <a:ext cx="5334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648200" y="4572000"/>
                <a:ext cx="762000" cy="433388"/>
                <a:chOff x="4648200" y="4572000"/>
                <a:chExt cx="762000" cy="433388"/>
              </a:xfrm>
            </p:grpSpPr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648200" y="4572000"/>
                  <a:ext cx="362918" cy="433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4" name="组合 43"/>
                <p:cNvGrpSpPr/>
                <p:nvPr/>
              </p:nvGrpSpPr>
              <p:grpSpPr>
                <a:xfrm>
                  <a:off x="5029200" y="4572000"/>
                  <a:ext cx="381000" cy="381000"/>
                  <a:chOff x="5029200" y="4572000"/>
                  <a:chExt cx="381000" cy="381000"/>
                </a:xfrm>
              </p:grpSpPr>
              <p:pic>
                <p:nvPicPr>
                  <p:cNvPr id="34817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5105400" y="4648200"/>
                    <a:ext cx="230863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椭圆形标注 34"/>
                  <p:cNvSpPr/>
                  <p:nvPr/>
                </p:nvSpPr>
                <p:spPr>
                  <a:xfrm>
                    <a:off x="5029200" y="4572000"/>
                    <a:ext cx="381000" cy="381000"/>
                  </a:xfrm>
                  <a:prstGeom prst="wedgeEllipseCallou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</p:grpSp>
      <p:grpSp>
        <p:nvGrpSpPr>
          <p:cNvPr id="84" name="组合 83"/>
          <p:cNvGrpSpPr/>
          <p:nvPr/>
        </p:nvGrpSpPr>
        <p:grpSpPr>
          <a:xfrm>
            <a:off x="3962400" y="4953000"/>
            <a:ext cx="2057400" cy="768927"/>
            <a:chOff x="3962400" y="4953000"/>
            <a:chExt cx="2057400" cy="768927"/>
          </a:xfrm>
        </p:grpSpPr>
        <p:cxnSp>
          <p:nvCxnSpPr>
            <p:cNvPr id="22" name="直接箭头连接符 21"/>
            <p:cNvCxnSpPr>
              <a:endCxn id="1032" idx="0"/>
            </p:cNvCxnSpPr>
            <p:nvPr/>
          </p:nvCxnSpPr>
          <p:spPr>
            <a:xfrm flipH="1">
              <a:off x="4076700" y="4953000"/>
              <a:ext cx="571500" cy="457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800600" y="4953000"/>
              <a:ext cx="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1034" idx="0"/>
            </p:cNvCxnSpPr>
            <p:nvPr/>
          </p:nvCxnSpPr>
          <p:spPr>
            <a:xfrm>
              <a:off x="5029200" y="4953000"/>
              <a:ext cx="502920" cy="457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3962400" y="5257800"/>
              <a:ext cx="2057400" cy="464127"/>
              <a:chOff x="3962400" y="5257800"/>
              <a:chExt cx="2057400" cy="464127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4953000" y="5257800"/>
                <a:ext cx="381000" cy="381000"/>
                <a:chOff x="5029200" y="4572000"/>
                <a:chExt cx="381000" cy="381000"/>
              </a:xfrm>
            </p:grpSpPr>
            <p:pic>
              <p:nvPicPr>
                <p:cNvPr id="59" name="Picture 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105400" y="4648200"/>
                  <a:ext cx="230863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椭圆形标注 59"/>
                <p:cNvSpPr/>
                <p:nvPr/>
              </p:nvSpPr>
              <p:spPr>
                <a:xfrm>
                  <a:off x="5029200" y="4572000"/>
                  <a:ext cx="381000" cy="381000"/>
                </a:xfrm>
                <a:prstGeom prst="wedgeEllipseCallout">
                  <a:avLst/>
                </a:prstGeom>
                <a:noFill/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3962400" y="5257800"/>
                <a:ext cx="2057400" cy="464127"/>
                <a:chOff x="3962400" y="5257800"/>
                <a:chExt cx="2057400" cy="464127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4648200" y="5410200"/>
                  <a:ext cx="1005840" cy="304800"/>
                  <a:chOff x="5105400" y="5410200"/>
                  <a:chExt cx="1005840" cy="304800"/>
                </a:xfrm>
              </p:grpSpPr>
              <p:pic>
                <p:nvPicPr>
                  <p:cNvPr id="1033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5105400" y="5410200"/>
                    <a:ext cx="290513" cy="3038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34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/>
                  <a:srcRect/>
                  <a:stretch>
                    <a:fillRect/>
                  </a:stretch>
                </p:blipFill>
                <p:spPr bwMode="auto">
                  <a:xfrm>
                    <a:off x="5867400" y="5410200"/>
                    <a:ext cx="24384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962400" y="5410200"/>
                  <a:ext cx="228600" cy="311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8" name="组合 47"/>
                <p:cNvGrpSpPr/>
                <p:nvPr/>
              </p:nvGrpSpPr>
              <p:grpSpPr>
                <a:xfrm>
                  <a:off x="4267200" y="5257800"/>
                  <a:ext cx="381000" cy="381000"/>
                  <a:chOff x="5029200" y="4572000"/>
                  <a:chExt cx="381000" cy="381000"/>
                </a:xfrm>
              </p:grpSpPr>
              <p:pic>
                <p:nvPicPr>
                  <p:cNvPr id="49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5105400" y="4648200"/>
                    <a:ext cx="230863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椭圆形标注 56"/>
                  <p:cNvSpPr/>
                  <p:nvPr/>
                </p:nvSpPr>
                <p:spPr>
                  <a:xfrm>
                    <a:off x="5029200" y="4572000"/>
                    <a:ext cx="381000" cy="381000"/>
                  </a:xfrm>
                  <a:prstGeom prst="wedgeEllipseCallou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5638800" y="5257800"/>
                  <a:ext cx="381000" cy="381000"/>
                  <a:chOff x="5029200" y="4572000"/>
                  <a:chExt cx="381000" cy="381000"/>
                </a:xfrm>
              </p:grpSpPr>
              <p:pic>
                <p:nvPicPr>
                  <p:cNvPr id="62" name="Picture 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5105400" y="4648200"/>
                    <a:ext cx="230863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3" name="椭圆形标注 62"/>
                  <p:cNvSpPr/>
                  <p:nvPr/>
                </p:nvSpPr>
                <p:spPr>
                  <a:xfrm>
                    <a:off x="5029200" y="4572000"/>
                    <a:ext cx="381000" cy="381000"/>
                  </a:xfrm>
                  <a:prstGeom prst="wedgeEllipseCallou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</p:grpSp>
      <p:grpSp>
        <p:nvGrpSpPr>
          <p:cNvPr id="87" name="组合 86"/>
          <p:cNvGrpSpPr/>
          <p:nvPr/>
        </p:nvGrpSpPr>
        <p:grpSpPr>
          <a:xfrm>
            <a:off x="3581400" y="5715000"/>
            <a:ext cx="2971800" cy="790575"/>
            <a:chOff x="3581400" y="5715000"/>
            <a:chExt cx="2971800" cy="790575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3810000" y="5791200"/>
              <a:ext cx="1524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4495800" y="5715000"/>
              <a:ext cx="228600" cy="4393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5143500" y="5791200"/>
              <a:ext cx="2667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715000" y="5791200"/>
              <a:ext cx="2667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581400" y="6172200"/>
              <a:ext cx="26670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29200" y="6172200"/>
              <a:ext cx="26670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343400" y="6172200"/>
              <a:ext cx="228600" cy="269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7400" y="6172200"/>
              <a:ext cx="290513" cy="30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4" name="组合 63"/>
            <p:cNvGrpSpPr/>
            <p:nvPr/>
          </p:nvGrpSpPr>
          <p:grpSpPr>
            <a:xfrm>
              <a:off x="3886200" y="6019800"/>
              <a:ext cx="381000" cy="381000"/>
              <a:chOff x="5029200" y="4572000"/>
              <a:chExt cx="381000" cy="381000"/>
            </a:xfrm>
          </p:grpSpPr>
          <p:pic>
            <p:nvPicPr>
              <p:cNvPr id="65" name="Picture 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05400" y="4648200"/>
                <a:ext cx="23086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椭圆形标注 65"/>
              <p:cNvSpPr/>
              <p:nvPr/>
            </p:nvSpPr>
            <p:spPr>
              <a:xfrm>
                <a:off x="5029200" y="4572000"/>
                <a:ext cx="381000" cy="381000"/>
              </a:xfrm>
              <a:prstGeom prst="wedgeEllipseCallout">
                <a:avLst/>
              </a:prstGeom>
              <a:noFill/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648200" y="5943600"/>
              <a:ext cx="381000" cy="381000"/>
              <a:chOff x="5029200" y="4572000"/>
              <a:chExt cx="381000" cy="381000"/>
            </a:xfrm>
          </p:grpSpPr>
          <p:pic>
            <p:nvPicPr>
              <p:cNvPr id="68" name="Picture 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05400" y="4648200"/>
                <a:ext cx="23086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椭圆形标注 68"/>
              <p:cNvSpPr/>
              <p:nvPr/>
            </p:nvSpPr>
            <p:spPr>
              <a:xfrm>
                <a:off x="5029200" y="4572000"/>
                <a:ext cx="381000" cy="381000"/>
              </a:xfrm>
              <a:prstGeom prst="wedgeEllipseCallout">
                <a:avLst/>
              </a:prstGeom>
              <a:noFill/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334000" y="5943600"/>
              <a:ext cx="381000" cy="381000"/>
              <a:chOff x="5029200" y="4572000"/>
              <a:chExt cx="381000" cy="381000"/>
            </a:xfrm>
          </p:grpSpPr>
          <p:pic>
            <p:nvPicPr>
              <p:cNvPr id="71" name="Picture 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05400" y="4648200"/>
                <a:ext cx="23086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椭圆形标注 71"/>
              <p:cNvSpPr/>
              <p:nvPr/>
            </p:nvSpPr>
            <p:spPr>
              <a:xfrm>
                <a:off x="5029200" y="4572000"/>
                <a:ext cx="381000" cy="381000"/>
              </a:xfrm>
              <a:prstGeom prst="wedgeEllipseCallout">
                <a:avLst/>
              </a:prstGeom>
              <a:noFill/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172200" y="5943600"/>
              <a:ext cx="381000" cy="381000"/>
              <a:chOff x="5029200" y="4572000"/>
              <a:chExt cx="381000" cy="381000"/>
            </a:xfrm>
          </p:grpSpPr>
          <p:pic>
            <p:nvPicPr>
              <p:cNvPr id="80" name="Picture 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05400" y="4648200"/>
                <a:ext cx="23086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" name="椭圆形标注 80"/>
              <p:cNvSpPr/>
              <p:nvPr/>
            </p:nvSpPr>
            <p:spPr>
              <a:xfrm>
                <a:off x="5029200" y="4572000"/>
                <a:ext cx="381000" cy="381000"/>
              </a:xfrm>
              <a:prstGeom prst="wedgeEllipseCallout">
                <a:avLst/>
              </a:prstGeom>
              <a:noFill/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8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Perpetua" pitchFamily="18" charset="0"/>
              </a:rPr>
              <a:t>An example: cascade structure inference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4419600" cy="5334000"/>
          </a:xfrm>
        </p:spPr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We can fully observe a social graph, but the cascade structure is partially observed.</a:t>
            </a:r>
          </a:p>
          <a:p>
            <a:pPr>
              <a:buNone/>
            </a:pPr>
            <a:endParaRPr lang="en-US" altLang="zh-CN" dirty="0" smtClean="0">
              <a:latin typeface="Perpetua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6200" y="2819400"/>
            <a:ext cx="4724400" cy="3200400"/>
            <a:chOff x="4419600" y="1219200"/>
            <a:chExt cx="4724400" cy="3200400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7696200" y="342900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>
              <a:off x="7620000" y="335280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4419600" y="1219200"/>
              <a:ext cx="4724400" cy="3200400"/>
              <a:chOff x="4419600" y="1219200"/>
              <a:chExt cx="4724400" cy="3200400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876800" y="1219200"/>
                <a:ext cx="3724275" cy="3200400"/>
                <a:chOff x="4876800" y="1219200"/>
                <a:chExt cx="3724275" cy="3200400"/>
              </a:xfrm>
            </p:grpSpPr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096000" y="280035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876800" y="188595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086600" y="188595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153400" y="280035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162800" y="386715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953000" y="386715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5486400" y="2190750"/>
                  <a:ext cx="14478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5410200" y="2419350"/>
                  <a:ext cx="609600" cy="5524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6553200" y="2419350"/>
                  <a:ext cx="533400" cy="4572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7467600" y="2495550"/>
                  <a:ext cx="609600" cy="5334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 flipV="1">
                  <a:off x="7543800" y="2343150"/>
                  <a:ext cx="685800" cy="609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6705600" y="3105150"/>
                  <a:ext cx="1371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H="1">
                  <a:off x="5410200" y="3257550"/>
                  <a:ext cx="685800" cy="609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5486400" y="3333750"/>
                  <a:ext cx="685800" cy="609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5562600" y="4171950"/>
                  <a:ext cx="14478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6553200" y="3409950"/>
                  <a:ext cx="609600" cy="5334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867400" y="1219200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0070C0"/>
                      </a:solidFill>
                      <a:latin typeface="Perpetua" pitchFamily="18" charset="0"/>
                    </a:rPr>
                    <a:t>#</a:t>
                  </a:r>
                  <a:r>
                    <a:rPr lang="en-US" altLang="zh-CN" b="1" dirty="0" smtClean="0">
                      <a:solidFill>
                        <a:srgbClr val="0070C0"/>
                      </a:solidFill>
                      <a:latin typeface="Perpetua" pitchFamily="18" charset="0"/>
                    </a:rPr>
                    <a:t>iPhone5</a:t>
                  </a:r>
                  <a:endParaRPr lang="zh-CN" altLang="en-US" b="1" dirty="0">
                    <a:solidFill>
                      <a:srgbClr val="0070C0"/>
                    </a:solidFill>
                    <a:latin typeface="Perpetua" pitchFamily="18" charset="0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4419600" y="1524000"/>
                <a:ext cx="4724400" cy="2883932"/>
                <a:chOff x="4419600" y="1524000"/>
                <a:chExt cx="4724400" cy="28839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6781800" y="1524000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Alice,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Perpetua" pitchFamily="18" charset="0"/>
                    </a:rPr>
                    <a:t>1pm</a:t>
                  </a:r>
                  <a:endParaRPr lang="zh-CN" altLang="en-US" b="1" dirty="0">
                    <a:solidFill>
                      <a:srgbClr val="FF0000"/>
                    </a:solidFill>
                    <a:latin typeface="Perpetua" pitchFamily="18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419600" y="1524000"/>
                  <a:ext cx="167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Bob,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Perpetua" pitchFamily="18" charset="0"/>
                    </a:rPr>
                    <a:t>1:50pm</a:t>
                  </a:r>
                  <a:endParaRPr lang="zh-CN" altLang="en-US" b="1" dirty="0">
                    <a:solidFill>
                      <a:srgbClr val="FF0000"/>
                    </a:solidFill>
                    <a:latin typeface="Perpetua" pitchFamily="18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57800" y="290726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David</a:t>
                  </a:r>
                  <a:endParaRPr lang="zh-CN" altLang="en-US" b="1" dirty="0">
                    <a:latin typeface="Perpetua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620000" y="4038600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Cooper,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Perpetua" pitchFamily="18" charset="0"/>
                    </a:rPr>
                    <a:t>3pm</a:t>
                  </a:r>
                  <a:endParaRPr lang="zh-CN" altLang="en-US" b="1" dirty="0">
                    <a:solidFill>
                      <a:srgbClr val="FF0000"/>
                    </a:solidFill>
                    <a:latin typeface="Perpetua" pitchFamily="18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419600" y="40386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Ed</a:t>
                  </a:r>
                  <a:endParaRPr lang="zh-CN" altLang="en-US" b="1" dirty="0">
                    <a:latin typeface="Perpetua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8153400" y="24384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Perpetua" pitchFamily="18" charset="0"/>
                    </a:rPr>
                    <a:t>Frank</a:t>
                  </a:r>
                  <a:endParaRPr lang="zh-CN" altLang="en-US" b="1" dirty="0">
                    <a:latin typeface="Perpetua" pitchFamily="18" charset="0"/>
                  </a:endParaRPr>
                </a:p>
              </p:txBody>
            </p:sp>
          </p:grpSp>
        </p:grpSp>
      </p:grpSp>
      <p:grpSp>
        <p:nvGrpSpPr>
          <p:cNvPr id="98" name="组合 97"/>
          <p:cNvGrpSpPr/>
          <p:nvPr/>
        </p:nvGrpSpPr>
        <p:grpSpPr>
          <a:xfrm>
            <a:off x="5181600" y="1600200"/>
            <a:ext cx="3810000" cy="2502932"/>
            <a:chOff x="3200400" y="4419600"/>
            <a:chExt cx="3810000" cy="250293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4400" y="47244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0" y="609600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495300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56388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63246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2" name="直接箭头连接符 81"/>
            <p:cNvCxnSpPr/>
            <p:nvPr/>
          </p:nvCxnSpPr>
          <p:spPr>
            <a:xfrm flipH="1">
              <a:off x="4343400" y="5257800"/>
              <a:ext cx="381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257800" y="5029200"/>
              <a:ext cx="4572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6096000" y="5562600"/>
              <a:ext cx="7620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5486400" y="6477000"/>
              <a:ext cx="3810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495800" y="4419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Alice,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00400" y="62600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Bob,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1:50pm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95800" y="60198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Cooper,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3pm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15000" y="4648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David</a:t>
              </a:r>
              <a:endParaRPr lang="zh-CN" altLang="en-US" b="1" dirty="0">
                <a:latin typeface="Perpetua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72200" y="6553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Frank</a:t>
              </a:r>
              <a:endParaRPr lang="zh-CN" altLang="en-US" b="1" dirty="0">
                <a:latin typeface="Perpetua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257800" y="4114800"/>
            <a:ext cx="3733800" cy="2438400"/>
            <a:chOff x="3124200" y="4419600"/>
            <a:chExt cx="3733800" cy="2438400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4400" y="47244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495300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56388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63246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5" name="直接箭头连接符 104"/>
            <p:cNvCxnSpPr/>
            <p:nvPr/>
          </p:nvCxnSpPr>
          <p:spPr>
            <a:xfrm flipH="1">
              <a:off x="4343400" y="5257800"/>
              <a:ext cx="38100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5257800" y="5029200"/>
              <a:ext cx="4572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>
              <a:off x="5562600" y="5562600"/>
              <a:ext cx="38100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95800" y="4419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Alice,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24200" y="6172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Bob,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1:50pm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81600" y="64886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Cooper, </a:t>
              </a:r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3pm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15000" y="4648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David</a:t>
              </a:r>
              <a:endParaRPr lang="zh-CN" altLang="en-US" b="1" dirty="0">
                <a:latin typeface="Perpetua" pitchFamily="18" charset="0"/>
              </a:endParaRP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5410200" y="4114800"/>
            <a:ext cx="37338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95800" y="4191000"/>
            <a:ext cx="1752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E39"/>
                </a:solidFill>
                <a:latin typeface="Perpetua" pitchFamily="18" charset="0"/>
              </a:rPr>
              <a:t>1. Which one?</a:t>
            </a:r>
            <a:endParaRPr lang="zh-CN" altLang="en-US" sz="2400" dirty="0">
              <a:solidFill>
                <a:srgbClr val="007E39"/>
              </a:solidFill>
              <a:latin typeface="Perpetu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95800" y="4572000"/>
            <a:ext cx="20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E39"/>
                </a:solidFill>
                <a:latin typeface="Perpetua" pitchFamily="18" charset="0"/>
              </a:rPr>
              <a:t>2. How difficult?</a:t>
            </a:r>
            <a:endParaRPr lang="zh-CN" altLang="en-US" sz="2400" dirty="0">
              <a:solidFill>
                <a:srgbClr val="007E39"/>
              </a:solidFill>
              <a:latin typeface="Perpetua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95800" y="4948535"/>
            <a:ext cx="17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E39"/>
                </a:solidFill>
                <a:latin typeface="Perpetua" pitchFamily="18" charset="0"/>
              </a:rPr>
              <a:t>3. Algorithms?</a:t>
            </a:r>
            <a:endParaRPr lang="zh-CN" altLang="en-US" sz="2400" dirty="0">
              <a:solidFill>
                <a:srgbClr val="007E39"/>
              </a:solidFill>
              <a:latin typeface="Perpetua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5800" y="5329535"/>
            <a:ext cx="157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E39"/>
                </a:solidFill>
                <a:latin typeface="Perpetua" pitchFamily="18" charset="0"/>
              </a:rPr>
              <a:t>4. Accuracy?</a:t>
            </a:r>
            <a:endParaRPr lang="zh-CN" altLang="en-US" sz="2400" dirty="0">
              <a:solidFill>
                <a:srgbClr val="007E39"/>
              </a:solidFill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Roadmap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solidFill>
                  <a:schemeClr val="bg1">
                    <a:lumMod val="65000"/>
                  </a:schemeClr>
                </a:solidFill>
                <a:latin typeface="Perpetua" pitchFamily="18" charset="0"/>
              </a:rPr>
              <a:t>Introduction</a:t>
            </a:r>
          </a:p>
          <a:p>
            <a:r>
              <a:rPr lang="en-US" altLang="zh-CN" sz="3400" dirty="0" smtClean="0">
                <a:latin typeface="Perpetua" pitchFamily="18" charset="0"/>
              </a:rPr>
              <a:t>Preliminary</a:t>
            </a:r>
          </a:p>
          <a:p>
            <a:r>
              <a:rPr lang="en-US" altLang="zh-CN" sz="3400" dirty="0" smtClean="0">
                <a:latin typeface="Perpetua" pitchFamily="18" charset="0"/>
              </a:rPr>
              <a:t>Problem definition</a:t>
            </a:r>
          </a:p>
          <a:p>
            <a:r>
              <a:rPr lang="en-US" altLang="zh-CN" sz="3400" dirty="0" smtClean="0">
                <a:latin typeface="Perpetua" pitchFamily="18" charset="0"/>
              </a:rPr>
              <a:t>Our solutions</a:t>
            </a:r>
          </a:p>
          <a:p>
            <a:r>
              <a:rPr lang="en-US" altLang="zh-CN" sz="3400" dirty="0" smtClean="0">
                <a:latin typeface="Perpetua" pitchFamily="18" charset="0"/>
              </a:rPr>
              <a:t>Experimental results</a:t>
            </a:r>
          </a:p>
          <a:p>
            <a:r>
              <a:rPr lang="en-US" altLang="zh-CN" sz="3400" dirty="0" smtClean="0">
                <a:latin typeface="Perpetua" pitchFamily="18" charset="0"/>
              </a:rPr>
              <a:t>Conclusions</a:t>
            </a:r>
            <a:endParaRPr lang="zh-CN" altLang="en-US" sz="34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Preliminary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Perpetua" pitchFamily="18" charset="0"/>
              </a:rPr>
              <a:t>Diffusion graph,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G = (V, E)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Independent Cascade Model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Diffusion function,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 : 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[0,1]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altLang="zh-CN" sz="3000" dirty="0" smtClean="0">
              <a:latin typeface="Perpetua" pitchFamily="18" charset="0"/>
            </a:endParaRPr>
          </a:p>
          <a:p>
            <a:endParaRPr lang="en-US" altLang="zh-CN" sz="3200" dirty="0" smtClean="0">
              <a:latin typeface="Perpetua" pitchFamily="18" charset="0"/>
            </a:endParaRPr>
          </a:p>
          <a:p>
            <a:r>
              <a:rPr lang="en-US" altLang="zh-CN" sz="3200" dirty="0" smtClean="0">
                <a:latin typeface="Perpetua" pitchFamily="18" charset="0"/>
              </a:rPr>
              <a:t>Partial observation,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247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(B,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(C,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096000" y="3409950"/>
            <a:ext cx="2505075" cy="552450"/>
            <a:chOff x="6096000" y="3409950"/>
            <a:chExt cx="2505075" cy="552450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0" y="340995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340995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7" name="组合 86"/>
          <p:cNvGrpSpPr/>
          <p:nvPr/>
        </p:nvGrpSpPr>
        <p:grpSpPr>
          <a:xfrm>
            <a:off x="4876800" y="2495550"/>
            <a:ext cx="2724150" cy="2514600"/>
            <a:chOff x="4876800" y="2495550"/>
            <a:chExt cx="2724150" cy="2514600"/>
          </a:xfrm>
        </p:grpSpPr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249555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249555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2800" y="447675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76750"/>
            <a:ext cx="447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" name="组合 83"/>
          <p:cNvGrpSpPr/>
          <p:nvPr/>
        </p:nvGrpSpPr>
        <p:grpSpPr>
          <a:xfrm>
            <a:off x="5486400" y="2800350"/>
            <a:ext cx="2819400" cy="1771650"/>
            <a:chOff x="5486400" y="2800350"/>
            <a:chExt cx="2819400" cy="177165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7620000" y="396240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5486400" y="2800350"/>
              <a:ext cx="1447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16"/>
            <p:cNvCxnSpPr/>
            <p:nvPr/>
          </p:nvCxnSpPr>
          <p:spPr>
            <a:xfrm flipH="1">
              <a:off x="6553200" y="3028950"/>
              <a:ext cx="53340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6705600" y="3714750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410200" y="2952750"/>
            <a:ext cx="2971800" cy="1828800"/>
            <a:chOff x="5410200" y="2952750"/>
            <a:chExt cx="2971800" cy="1828800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7696200" y="403860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5410200" y="3028950"/>
              <a:ext cx="609600" cy="552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8"/>
            <p:cNvCxnSpPr/>
            <p:nvPr/>
          </p:nvCxnSpPr>
          <p:spPr>
            <a:xfrm>
              <a:off x="7467600" y="3105150"/>
              <a:ext cx="609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 flipV="1">
              <a:off x="7543800" y="295275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>
              <a:off x="5410200" y="386715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5486400" y="3943350"/>
              <a:ext cx="685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6553200" y="4019550"/>
              <a:ext cx="609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562600" y="4781550"/>
              <a:ext cx="1447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72"/>
          <p:cNvGrpSpPr/>
          <p:nvPr/>
        </p:nvGrpSpPr>
        <p:grpSpPr>
          <a:xfrm>
            <a:off x="4419600" y="2133600"/>
            <a:ext cx="4419600" cy="2883932"/>
            <a:chOff x="4419600" y="1524000"/>
            <a:chExt cx="4419600" cy="2883932"/>
          </a:xfrm>
        </p:grpSpPr>
        <p:sp>
          <p:nvSpPr>
            <p:cNvPr id="46" name="TextBox 45"/>
            <p:cNvSpPr txBox="1"/>
            <p:nvPr/>
          </p:nvSpPr>
          <p:spPr>
            <a:xfrm>
              <a:off x="6781800" y="152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A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0600" y="1524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B 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450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D</a:t>
              </a:r>
              <a:endParaRPr lang="zh-CN" altLang="en-US" b="1" dirty="0">
                <a:latin typeface="Perpet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91400" y="4038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C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9600" y="4038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E</a:t>
              </a:r>
              <a:endParaRPr lang="zh-CN" altLang="en-US" b="1" dirty="0">
                <a:latin typeface="Perpetu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01000" y="2526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F</a:t>
              </a:r>
              <a:endParaRPr lang="zh-CN" altLang="en-US" b="1" dirty="0">
                <a:latin typeface="Perpetua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876800" y="2495550"/>
            <a:ext cx="2733675" cy="2533650"/>
            <a:chOff x="4876800" y="2495550"/>
            <a:chExt cx="2733675" cy="2533650"/>
          </a:xfrm>
        </p:grpSpPr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249555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447675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6800" y="2495550"/>
              <a:ext cx="447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8" name="组合 87"/>
          <p:cNvGrpSpPr/>
          <p:nvPr/>
        </p:nvGrpSpPr>
        <p:grpSpPr>
          <a:xfrm>
            <a:off x="6096000" y="3429000"/>
            <a:ext cx="2495550" cy="533400"/>
            <a:chOff x="6096000" y="3200400"/>
            <a:chExt cx="2495550" cy="533400"/>
          </a:xfrm>
        </p:grpSpPr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32004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00" y="3200400"/>
              <a:ext cx="438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5" name="组合 94"/>
          <p:cNvGrpSpPr/>
          <p:nvPr/>
        </p:nvGrpSpPr>
        <p:grpSpPr>
          <a:xfrm>
            <a:off x="6248400" y="3048000"/>
            <a:ext cx="2514600" cy="445532"/>
            <a:chOff x="6248400" y="3048000"/>
            <a:chExt cx="2514600" cy="445532"/>
          </a:xfrm>
        </p:grpSpPr>
        <p:sp>
          <p:nvSpPr>
            <p:cNvPr id="76" name="TextBox 75"/>
            <p:cNvSpPr txBox="1"/>
            <p:nvPr/>
          </p:nvSpPr>
          <p:spPr>
            <a:xfrm>
              <a:off x="6248400" y="3048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58200" y="3124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9200" y="2133600"/>
            <a:ext cx="3124200" cy="2883932"/>
            <a:chOff x="5029200" y="2133600"/>
            <a:chExt cx="3124200" cy="2883932"/>
          </a:xfrm>
        </p:grpSpPr>
        <p:sp>
          <p:nvSpPr>
            <p:cNvPr id="73" name="TextBox 72"/>
            <p:cNvSpPr txBox="1"/>
            <p:nvPr/>
          </p:nvSpPr>
          <p:spPr>
            <a:xfrm>
              <a:off x="7239000" y="213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 0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9200" y="2145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72400" y="4648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Perpetua" pitchFamily="18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Perpetua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119601" y="2526268"/>
            <a:ext cx="3377421" cy="2579132"/>
            <a:chOff x="5119601" y="2514600"/>
            <a:chExt cx="3377421" cy="2579132"/>
          </a:xfrm>
        </p:grpSpPr>
        <p:grpSp>
          <p:nvGrpSpPr>
            <p:cNvPr id="24" name="组合 65"/>
            <p:cNvGrpSpPr/>
            <p:nvPr/>
          </p:nvGrpSpPr>
          <p:grpSpPr>
            <a:xfrm>
              <a:off x="5119601" y="2514600"/>
              <a:ext cx="3377421" cy="2579132"/>
              <a:chOff x="5138289" y="1905000"/>
              <a:chExt cx="3377421" cy="2579132"/>
            </a:xfrm>
          </p:grpSpPr>
          <p:sp>
            <p:nvSpPr>
              <p:cNvPr id="30" name="TextBox 29"/>
              <p:cNvSpPr txBox="1"/>
              <p:nvPr/>
            </p:nvSpPr>
            <p:spPr>
              <a:xfrm rot="2560501">
                <a:off x="7558001" y="236878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0.3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2560501">
                <a:off x="5138289" y="258421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67400" y="1905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0.7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560501">
                <a:off x="7300999" y="2672083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0.8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2560501">
                <a:off x="6310399" y="3586483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0.8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34200" y="3048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0.7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9148630">
                <a:off x="5200288" y="32877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0.8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67400" y="4114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0.6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9148630">
                <a:off x="5467710" y="358196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0.3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9148630">
                <a:off x="7677510" y="365816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0.4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9148630">
                <a:off x="7410090" y="34401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Perpetua" pitchFamily="18" charset="0"/>
                  </a:rPr>
                  <a:t>0.9</a:t>
                </a:r>
                <a:endParaRPr lang="zh-CN" altLang="en-US" b="1" dirty="0">
                  <a:latin typeface="Perpetua" pitchFamily="18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 rot="19148630">
              <a:off x="6534510" y="319983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Perpetua" pitchFamily="18" charset="0"/>
                </a:rPr>
                <a:t>0.8</a:t>
              </a:r>
              <a:endParaRPr lang="zh-CN" altLang="en-US" b="1" dirty="0">
                <a:latin typeface="Perpetua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486400" y="2800350"/>
            <a:ext cx="2819400" cy="1771650"/>
            <a:chOff x="5486400" y="2800350"/>
            <a:chExt cx="2819400" cy="1771650"/>
          </a:xfrm>
        </p:grpSpPr>
        <p:cxnSp>
          <p:nvCxnSpPr>
            <p:cNvPr id="90" name="直接箭头连接符 89"/>
            <p:cNvCxnSpPr/>
            <p:nvPr/>
          </p:nvCxnSpPr>
          <p:spPr>
            <a:xfrm flipH="1">
              <a:off x="7620000" y="3962400"/>
              <a:ext cx="68580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5486400" y="2800350"/>
              <a:ext cx="14478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16"/>
            <p:cNvCxnSpPr/>
            <p:nvPr/>
          </p:nvCxnSpPr>
          <p:spPr>
            <a:xfrm flipH="1">
              <a:off x="6553200" y="3028950"/>
              <a:ext cx="533400" cy="457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705600" y="3714750"/>
              <a:ext cx="1371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6105012" y="5105400"/>
            <a:ext cx="67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Perpetua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Problem definition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000" dirty="0" smtClean="0">
                <a:latin typeface="Perpetua" pitchFamily="18" charset="0"/>
              </a:rPr>
              <a:t>Minimum Perfect Consistent Tree (PCT)</a:t>
            </a:r>
            <a:endParaRPr lang="en-US" altLang="zh-CN" sz="3000" i="1" dirty="0" smtClean="0">
              <a:latin typeface="Perpetua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Input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diffusion graph G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source </a:t>
            </a:r>
            <a:r>
              <a:rPr lang="en-US" altLang="zh-CN" sz="3000" i="1" dirty="0" smtClean="0">
                <a:latin typeface="Perpetua" pitchFamily="18" charset="0"/>
                <a:cs typeface="Times New Roman" pitchFamily="18" charset="0"/>
              </a:rPr>
              <a:t>s</a:t>
            </a:r>
            <a:endParaRPr lang="en-US" altLang="zh-CN" sz="3000" i="1" dirty="0" smtClean="0">
              <a:latin typeface="Perpetua" pitchFamily="18" charset="0"/>
            </a:endParaRP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partial observation </a:t>
            </a:r>
            <a:r>
              <a:rPr lang="en-US" altLang="zh-CN" sz="3000" dirty="0" smtClean="0">
                <a:latin typeface="Perpetua" pitchFamily="18" charset="0"/>
                <a:cs typeface="Times New Roman" pitchFamily="18" charset="0"/>
              </a:rPr>
              <a:t>X</a:t>
            </a:r>
            <a:r>
              <a:rPr lang="en-US" altLang="zh-CN" sz="3000" dirty="0" smtClean="0">
                <a:latin typeface="Perpetua" pitchFamily="18" charset="0"/>
              </a:rPr>
              <a:t> </a:t>
            </a:r>
          </a:p>
          <a:p>
            <a:r>
              <a:rPr lang="en-US" altLang="zh-CN" sz="3400" dirty="0" smtClean="0">
                <a:latin typeface="Perpetua" pitchFamily="18" charset="0"/>
              </a:rPr>
              <a:t>Output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cascade  T: a tree in G</a:t>
            </a:r>
            <a:endParaRPr lang="en-US" altLang="zh-CN" dirty="0" smtClean="0">
              <a:latin typeface="Perpetua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Perpetua" pitchFamily="18" charset="0"/>
                <a:sym typeface="Symbol"/>
              </a:rPr>
              <a:t>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b="1" dirty="0" smtClean="0">
                <a:latin typeface="Perpetua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  <a:sym typeface="Symbol"/>
              </a:rPr>
              <a:t>, s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reaches 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by </a:t>
            </a:r>
            <a:r>
              <a:rPr lang="en-US" altLang="zh-CN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  <a:sym typeface="Symbol"/>
              </a:rPr>
              <a:t>exactly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edges</a:t>
            </a:r>
          </a:p>
          <a:p>
            <a:pPr lvl="1"/>
            <a:r>
              <a:rPr lang="en-US" altLang="zh-CN" b="1" i="1" dirty="0" smtClean="0">
                <a:latin typeface="Perpetua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minimize: </a:t>
            </a:r>
          </a:p>
          <a:p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Variants</a:t>
            </a:r>
          </a:p>
          <a:p>
            <a:pPr lvl="1"/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Weighted, </a:t>
            </a:r>
            <a:r>
              <a:rPr lang="en-US" altLang="zh-CN" dirty="0" err="1" smtClean="0">
                <a:latin typeface="Perpetua" pitchFamily="18" charset="0"/>
                <a:cs typeface="Times New Roman" pitchFamily="18" charset="0"/>
                <a:sym typeface="Symbol"/>
              </a:rPr>
              <a:t>PCT</a:t>
            </a:r>
            <a:r>
              <a:rPr lang="en-US" altLang="zh-CN" baseline="-25000" dirty="0" err="1" smtClean="0">
                <a:latin typeface="Perpetua" pitchFamily="18" charset="0"/>
                <a:cs typeface="Times New Roman" pitchFamily="18" charset="0"/>
                <a:sym typeface="Symbol"/>
              </a:rPr>
              <a:t>w</a:t>
            </a:r>
            <a:endParaRPr lang="en-US" altLang="zh-CN" baseline="-25000" dirty="0" smtClean="0">
              <a:latin typeface="Perpetua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Non-weighted, </a:t>
            </a:r>
            <a:r>
              <a:rPr lang="en-US" altLang="zh-CN" dirty="0" err="1" smtClean="0">
                <a:latin typeface="Perpetua" pitchFamily="18" charset="0"/>
                <a:cs typeface="Times New Roman" pitchFamily="18" charset="0"/>
                <a:sym typeface="Symbol"/>
              </a:rPr>
              <a:t>PCT</a:t>
            </a:r>
            <a:r>
              <a:rPr lang="en-US" altLang="zh-CN" baseline="-25000" dirty="0" err="1" smtClean="0">
                <a:latin typeface="Perpetua" pitchFamily="18" charset="0"/>
                <a:cs typeface="Times New Roman" pitchFamily="18" charset="0"/>
                <a:sym typeface="Symbol"/>
              </a:rPr>
              <a:t>min</a:t>
            </a:r>
            <a:endParaRPr lang="en-US" altLang="zh-CN" baseline="-25000" dirty="0" smtClean="0">
              <a:latin typeface="Perpetua" pitchFamily="18" charset="0"/>
              <a:cs typeface="Times New Roman" pitchFamily="18" charset="0"/>
              <a:sym typeface="Symbol"/>
            </a:endParaRPr>
          </a:p>
          <a:p>
            <a:pPr lvl="1"/>
            <a:endParaRPr lang="en-US" altLang="zh-CN" b="1" i="1" dirty="0" smtClean="0">
              <a:latin typeface="Perpetua" pitchFamily="18" charset="0"/>
              <a:cs typeface="Times New Roman" pitchFamily="18" charset="0"/>
            </a:endParaRPr>
          </a:p>
          <a:p>
            <a:pPr lvl="1"/>
            <a:endParaRPr lang="zh-CN" altLang="en-US" sz="3000" dirty="0">
              <a:latin typeface="Perpetua" pitchFamily="18" charset="0"/>
            </a:endParaRPr>
          </a:p>
        </p:txBody>
      </p:sp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2209800" y="5105400"/>
          <a:ext cx="1536700" cy="628650"/>
        </p:xfrm>
        <a:graphic>
          <a:graphicData uri="http://schemas.openxmlformats.org/presentationml/2006/ole">
            <p:oleObj spid="_x0000_s3074" name="公式" r:id="rId4" imgW="838080" imgH="342720" progId="Equation.3">
              <p:embed/>
            </p:oleObj>
          </a:graphicData>
        </a:graphic>
      </p:graphicFrame>
      <p:grpSp>
        <p:nvGrpSpPr>
          <p:cNvPr id="155" name="组合 154"/>
          <p:cNvGrpSpPr/>
          <p:nvPr/>
        </p:nvGrpSpPr>
        <p:grpSpPr>
          <a:xfrm>
            <a:off x="5715000" y="4419600"/>
            <a:ext cx="3429000" cy="2438400"/>
            <a:chOff x="5715000" y="4419600"/>
            <a:chExt cx="3429000" cy="243840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5715000" y="4419600"/>
              <a:ext cx="3429000" cy="2438400"/>
              <a:chOff x="1828800" y="4419600"/>
              <a:chExt cx="3429000" cy="243840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1828800" y="4419600"/>
                <a:ext cx="3429000" cy="2438400"/>
                <a:chOff x="3581400" y="4419600"/>
                <a:chExt cx="3429000" cy="2438400"/>
              </a:xfrm>
            </p:grpSpPr>
            <p:pic>
              <p:nvPicPr>
                <p:cNvPr id="86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724400" y="47244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019800" y="609600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8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791200" y="495300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9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886200" y="56388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876800" y="63246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91" name="直接箭头连接符 90"/>
                <p:cNvCxnSpPr/>
                <p:nvPr/>
              </p:nvCxnSpPr>
              <p:spPr>
                <a:xfrm flipH="1">
                  <a:off x="4343400" y="5257800"/>
                  <a:ext cx="381000" cy="381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5257800" y="5029200"/>
                  <a:ext cx="457200" cy="228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/>
                <p:cNvCxnSpPr/>
                <p:nvPr/>
              </p:nvCxnSpPr>
              <p:spPr>
                <a:xfrm>
                  <a:off x="6096000" y="5562600"/>
                  <a:ext cx="76200" cy="4572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/>
                <p:cNvCxnSpPr/>
                <p:nvPr/>
              </p:nvCxnSpPr>
              <p:spPr>
                <a:xfrm flipH="1">
                  <a:off x="5486400" y="6477000"/>
                  <a:ext cx="381000" cy="1524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495800" y="44196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A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581400" y="61722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B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495800" y="6019800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C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715000" y="46482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zh-CN" alt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172200" y="6324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endParaRPr lang="zh-CN" alt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733800" y="44958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007E39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zh-CN" altLang="en-US" sz="2400" b="1" baseline="-25000" dirty="0">
                    <a:solidFill>
                      <a:srgbClr val="007E39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2209800" y="4812268"/>
                <a:ext cx="2819400" cy="2045732"/>
                <a:chOff x="990600" y="4812268"/>
                <a:chExt cx="2819400" cy="2045732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990600" y="51932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0.7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48122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0.8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971800" y="5562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0.7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438400" y="64886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0.9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09" name="TextBox 108"/>
            <p:cNvSpPr txBox="1"/>
            <p:nvPr/>
          </p:nvSpPr>
          <p:spPr>
            <a:xfrm>
              <a:off x="5791200" y="4800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E39"/>
                  </a:solidFill>
                  <a:latin typeface="Times New Roman" pitchFamily="18" charset="0"/>
                  <a:cs typeface="Times New Roman" pitchFamily="18" charset="0"/>
                </a:rPr>
                <a:t>0.046</a:t>
              </a:r>
              <a:endParaRPr lang="zh-CN" altLang="en-US" sz="2400" b="1" dirty="0">
                <a:solidFill>
                  <a:srgbClr val="007E3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34000" y="1519535"/>
            <a:ext cx="3962400" cy="2976265"/>
            <a:chOff x="5029200" y="1519535"/>
            <a:chExt cx="3962400" cy="297626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029200" y="1519535"/>
              <a:ext cx="3962400" cy="2976265"/>
              <a:chOff x="4953000" y="1447800"/>
              <a:chExt cx="3962400" cy="2976265"/>
            </a:xfrm>
          </p:grpSpPr>
          <p:grpSp>
            <p:nvGrpSpPr>
              <p:cNvPr id="111" name="组合 111"/>
              <p:cNvGrpSpPr/>
              <p:nvPr/>
            </p:nvGrpSpPr>
            <p:grpSpPr>
              <a:xfrm>
                <a:off x="4953000" y="1447800"/>
                <a:ext cx="3943965" cy="2559976"/>
                <a:chOff x="4419600" y="1447800"/>
                <a:chExt cx="4445925" cy="3027596"/>
              </a:xfrm>
            </p:grpSpPr>
            <p:grpSp>
              <p:nvGrpSpPr>
                <p:cNvPr id="113" name="组合 46"/>
                <p:cNvGrpSpPr/>
                <p:nvPr/>
              </p:nvGrpSpPr>
              <p:grpSpPr>
                <a:xfrm>
                  <a:off x="4419600" y="1447800"/>
                  <a:ext cx="4445925" cy="3027596"/>
                  <a:chOff x="4419600" y="1447800"/>
                  <a:chExt cx="4445925" cy="3027596"/>
                </a:xfrm>
              </p:grpSpPr>
              <p:grpSp>
                <p:nvGrpSpPr>
                  <p:cNvPr id="115" name="组合 4"/>
                  <p:cNvGrpSpPr/>
                  <p:nvPr/>
                </p:nvGrpSpPr>
                <p:grpSpPr>
                  <a:xfrm>
                    <a:off x="5136917" y="1718157"/>
                    <a:ext cx="3378793" cy="2757239"/>
                    <a:chOff x="5136917" y="1794357"/>
                    <a:chExt cx="3378793" cy="2757239"/>
                  </a:xfrm>
                </p:grpSpPr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867400" y="1794357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45" name="TextBox 6"/>
                    <p:cNvSpPr txBox="1"/>
                    <p:nvPr/>
                  </p:nvSpPr>
                  <p:spPr>
                    <a:xfrm rot="2560501">
                      <a:off x="7558000" y="2280128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p:txBody>
                </p:sp>
                <p:sp>
                  <p:nvSpPr>
                    <p:cNvPr id="146" name="TextBox 7"/>
                    <p:cNvSpPr txBox="1"/>
                    <p:nvPr/>
                  </p:nvSpPr>
                  <p:spPr>
                    <a:xfrm rot="2560501">
                      <a:off x="7284372" y="2654654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p:txBody>
                </p:sp>
                <p:sp>
                  <p:nvSpPr>
                    <p:cNvPr id="147" name="TextBox 8"/>
                    <p:cNvSpPr txBox="1"/>
                    <p:nvPr/>
                  </p:nvSpPr>
                  <p:spPr>
                    <a:xfrm rot="2560501">
                      <a:off x="5136917" y="2564535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p:txBody>
                </p:sp>
                <p:sp>
                  <p:nvSpPr>
                    <p:cNvPr id="148" name="TextBox 9"/>
                    <p:cNvSpPr txBox="1"/>
                    <p:nvPr/>
                  </p:nvSpPr>
                  <p:spPr>
                    <a:xfrm rot="2560501">
                      <a:off x="6310399" y="3552751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p:txBody>
                </p:sp>
                <p:sp>
                  <p:nvSpPr>
                    <p:cNvPr id="149" name="TextBox 10"/>
                    <p:cNvSpPr txBox="1"/>
                    <p:nvPr/>
                  </p:nvSpPr>
                  <p:spPr>
                    <a:xfrm>
                      <a:off x="6934200" y="3047999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0" name="TextBox 11"/>
                    <p:cNvSpPr txBox="1"/>
                    <p:nvPr/>
                  </p:nvSpPr>
                  <p:spPr>
                    <a:xfrm>
                      <a:off x="5867400" y="4114800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1" name="TextBox 12"/>
                    <p:cNvSpPr txBox="1"/>
                    <p:nvPr/>
                  </p:nvSpPr>
                  <p:spPr>
                    <a:xfrm rot="19148630">
                      <a:off x="5200288" y="3174812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2" name="TextBox 13"/>
                    <p:cNvSpPr txBox="1"/>
                    <p:nvPr/>
                  </p:nvSpPr>
                  <p:spPr>
                    <a:xfrm rot="19148630">
                      <a:off x="7410090" y="3264931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3" name="TextBox 14"/>
                    <p:cNvSpPr txBox="1"/>
                    <p:nvPr/>
                  </p:nvSpPr>
                  <p:spPr>
                    <a:xfrm rot="19148630">
                      <a:off x="5467710" y="3548235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4" name="TextBox 15"/>
                    <p:cNvSpPr txBox="1"/>
                    <p:nvPr/>
                  </p:nvSpPr>
                  <p:spPr>
                    <a:xfrm rot="19148630">
                      <a:off x="7677510" y="3624436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116" name="组合 16"/>
                  <p:cNvGrpSpPr/>
                  <p:nvPr/>
                </p:nvGrpSpPr>
                <p:grpSpPr>
                  <a:xfrm>
                    <a:off x="4419600" y="1447800"/>
                    <a:ext cx="4445925" cy="2951396"/>
                    <a:chOff x="4419600" y="1524000"/>
                    <a:chExt cx="4445925" cy="2951396"/>
                  </a:xfrm>
                </p:grpSpPr>
                <p:cxnSp>
                  <p:nvCxnSpPr>
                    <p:cNvPr id="117" name="直接箭头连接符 116"/>
                    <p:cNvCxnSpPr/>
                    <p:nvPr/>
                  </p:nvCxnSpPr>
                  <p:spPr>
                    <a:xfrm flipV="1">
                      <a:off x="7696200" y="3429000"/>
                      <a:ext cx="685800" cy="6096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直接箭头连接符 117"/>
                    <p:cNvCxnSpPr/>
                    <p:nvPr/>
                  </p:nvCxnSpPr>
                  <p:spPr>
                    <a:xfrm flipH="1">
                      <a:off x="7620000" y="3352800"/>
                      <a:ext cx="685800" cy="6096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9" name="组合 73"/>
                    <p:cNvGrpSpPr/>
                    <p:nvPr/>
                  </p:nvGrpSpPr>
                  <p:grpSpPr>
                    <a:xfrm>
                      <a:off x="4419600" y="1524000"/>
                      <a:ext cx="4445925" cy="2951396"/>
                      <a:chOff x="4419600" y="1524000"/>
                      <a:chExt cx="4445925" cy="2951396"/>
                    </a:xfrm>
                  </p:grpSpPr>
                  <p:grpSp>
                    <p:nvGrpSpPr>
                      <p:cNvPr id="120" name="组合 45"/>
                      <p:cNvGrpSpPr/>
                      <p:nvPr/>
                    </p:nvGrpSpPr>
                    <p:grpSpPr>
                      <a:xfrm>
                        <a:off x="4876800" y="1885950"/>
                        <a:ext cx="3724275" cy="2533650"/>
                        <a:chOff x="4876800" y="1885950"/>
                        <a:chExt cx="3724275" cy="2533650"/>
                      </a:xfrm>
                    </p:grpSpPr>
                    <p:pic>
                      <p:nvPicPr>
                        <p:cNvPr id="128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8003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29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18859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8859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1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28003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2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38671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3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38671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cxnSp>
                      <p:nvCxnSpPr>
                        <p:cNvPr id="134" name="直接箭头连接符 133"/>
                        <p:cNvCxnSpPr/>
                        <p:nvPr/>
                      </p:nvCxnSpPr>
                      <p:spPr>
                        <a:xfrm flipH="1">
                          <a:off x="5486400" y="2190750"/>
                          <a:ext cx="1447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直接箭头连接符 134"/>
                        <p:cNvCxnSpPr/>
                        <p:nvPr/>
                      </p:nvCxnSpPr>
                      <p:spPr>
                        <a:xfrm>
                          <a:off x="5410200" y="2419350"/>
                          <a:ext cx="609600" cy="55245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直接箭头连接符 16"/>
                        <p:cNvCxnSpPr/>
                        <p:nvPr/>
                      </p:nvCxnSpPr>
                      <p:spPr>
                        <a:xfrm flipH="1">
                          <a:off x="6553200" y="2419350"/>
                          <a:ext cx="533400" cy="4572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直接箭头连接符 18"/>
                        <p:cNvCxnSpPr/>
                        <p:nvPr/>
                      </p:nvCxnSpPr>
                      <p:spPr>
                        <a:xfrm>
                          <a:off x="7467600" y="2495550"/>
                          <a:ext cx="609600" cy="5334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直接箭头连接符 137"/>
                        <p:cNvCxnSpPr/>
                        <p:nvPr/>
                      </p:nvCxnSpPr>
                      <p:spPr>
                        <a:xfrm flipH="1" flipV="1">
                          <a:off x="7543800" y="23431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直接箭头连接符 138"/>
                        <p:cNvCxnSpPr/>
                        <p:nvPr/>
                      </p:nvCxnSpPr>
                      <p:spPr>
                        <a:xfrm>
                          <a:off x="6705600" y="3105150"/>
                          <a:ext cx="13716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直接箭头连接符 139"/>
                        <p:cNvCxnSpPr/>
                        <p:nvPr/>
                      </p:nvCxnSpPr>
                      <p:spPr>
                        <a:xfrm flipH="1">
                          <a:off x="5410200" y="32575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直接箭头连接符 140"/>
                        <p:cNvCxnSpPr/>
                        <p:nvPr/>
                      </p:nvCxnSpPr>
                      <p:spPr>
                        <a:xfrm flipV="1">
                          <a:off x="5486400" y="33337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直接箭头连接符 141"/>
                        <p:cNvCxnSpPr/>
                        <p:nvPr/>
                      </p:nvCxnSpPr>
                      <p:spPr>
                        <a:xfrm>
                          <a:off x="5562600" y="4171950"/>
                          <a:ext cx="1447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直接箭头连接符 142"/>
                        <p:cNvCxnSpPr/>
                        <p:nvPr/>
                      </p:nvCxnSpPr>
                      <p:spPr>
                        <a:xfrm>
                          <a:off x="6553200" y="3409950"/>
                          <a:ext cx="609600" cy="5334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1" name="组合 72"/>
                      <p:cNvGrpSpPr/>
                      <p:nvPr/>
                    </p:nvGrpSpPr>
                    <p:grpSpPr>
                      <a:xfrm>
                        <a:off x="4419600" y="1524000"/>
                        <a:ext cx="4445925" cy="2951396"/>
                        <a:chOff x="4419600" y="1524000"/>
                        <a:chExt cx="4445925" cy="2951396"/>
                      </a:xfrm>
                    </p:grpSpPr>
                    <p:sp>
                      <p:nvSpPr>
                        <p:cNvPr id="122" name="TextBox 121"/>
                        <p:cNvSpPr txBox="1"/>
                        <p:nvPr/>
                      </p:nvSpPr>
                      <p:spPr>
                        <a:xfrm>
                          <a:off x="6781800" y="1524000"/>
                          <a:ext cx="1159625" cy="45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4648200" y="1524000"/>
                          <a:ext cx="914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5824451" y="2444271"/>
                          <a:ext cx="914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5" name="TextBox 124"/>
                        <p:cNvSpPr txBox="1"/>
                        <p:nvPr/>
                      </p:nvSpPr>
                      <p:spPr>
                        <a:xfrm>
                          <a:off x="7254241" y="4038600"/>
                          <a:ext cx="1295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6" name="TextBox 125"/>
                        <p:cNvSpPr txBox="1"/>
                        <p:nvPr/>
                      </p:nvSpPr>
                      <p:spPr>
                        <a:xfrm>
                          <a:off x="4419600" y="4038600"/>
                          <a:ext cx="6858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Ed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7" name="TextBox 126"/>
                        <p:cNvSpPr txBox="1"/>
                        <p:nvPr/>
                      </p:nvSpPr>
                      <p:spPr>
                        <a:xfrm>
                          <a:off x="8027324" y="2438399"/>
                          <a:ext cx="838201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4724400" y="2661047"/>
                  <a:ext cx="562346" cy="727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400" i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zh-CN" altLang="en-US" sz="34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5334000" y="3962400"/>
                <a:ext cx="358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={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(A,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(B,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(C,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}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 rot="19148630">
              <a:off x="6941075" y="2349628"/>
              <a:ext cx="74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0.8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5334000" y="4495800"/>
            <a:ext cx="37338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Problem definition (cont.)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000" dirty="0" smtClean="0">
                <a:latin typeface="Perpetua" pitchFamily="18" charset="0"/>
              </a:rPr>
              <a:t>Minimum Bounded Consistent Tree (BCT)</a:t>
            </a:r>
            <a:endParaRPr lang="en-US" altLang="zh-CN" sz="3000" i="1" dirty="0" smtClean="0">
              <a:latin typeface="Perpetua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Input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diffusion graph G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source </a:t>
            </a:r>
            <a:r>
              <a:rPr lang="en-US" altLang="zh-CN" sz="3000" i="1" dirty="0" smtClean="0">
                <a:latin typeface="Perpetua" pitchFamily="18" charset="0"/>
                <a:cs typeface="Times New Roman" pitchFamily="18" charset="0"/>
              </a:rPr>
              <a:t>s</a:t>
            </a:r>
            <a:endParaRPr lang="en-US" altLang="zh-CN" sz="3000" i="1" dirty="0" smtClean="0">
              <a:latin typeface="Perpetua" pitchFamily="18" charset="0"/>
            </a:endParaRP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partial observation </a:t>
            </a:r>
            <a:r>
              <a:rPr lang="en-US" altLang="zh-CN" sz="3000" dirty="0" smtClean="0">
                <a:latin typeface="Perpetua" pitchFamily="18" charset="0"/>
                <a:cs typeface="Times New Roman" pitchFamily="18" charset="0"/>
              </a:rPr>
              <a:t>X</a:t>
            </a:r>
            <a:endParaRPr lang="en-US" altLang="zh-CN" sz="3000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Output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cascade 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T:  a tree</a:t>
            </a:r>
            <a:r>
              <a:rPr lang="en-US" altLang="zh-CN" dirty="0" smtClean="0">
                <a:latin typeface="Perpetua" pitchFamily="18" charset="0"/>
              </a:rPr>
              <a:t> in 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G</a:t>
            </a:r>
          </a:p>
          <a:p>
            <a:pPr lvl="1"/>
            <a:r>
              <a:rPr lang="en-US" altLang="zh-CN" dirty="0" smtClean="0">
                <a:latin typeface="Perpetua" pitchFamily="18" charset="0"/>
                <a:sym typeface="Symbol"/>
              </a:rPr>
              <a:t>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X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  <a:sym typeface="Symbol"/>
              </a:rPr>
              <a:t>, s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reaches </a:t>
            </a:r>
            <a:r>
              <a:rPr lang="en-US" altLang="zh-CN" i="1" dirty="0" smtClean="0">
                <a:latin typeface="Perpetua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by </a:t>
            </a:r>
            <a:r>
              <a:rPr lang="en-US" altLang="zh-CN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Perpetua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edges</a:t>
            </a:r>
          </a:p>
          <a:p>
            <a:pPr lvl="1"/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minimize:</a:t>
            </a:r>
          </a:p>
          <a:p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Variants</a:t>
            </a:r>
          </a:p>
          <a:p>
            <a:pPr lvl="1"/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 Weighted, </a:t>
            </a:r>
            <a:r>
              <a:rPr lang="en-US" altLang="zh-CN" dirty="0" err="1" smtClean="0">
                <a:latin typeface="Perpetua" pitchFamily="18" charset="0"/>
                <a:cs typeface="Times New Roman" pitchFamily="18" charset="0"/>
                <a:sym typeface="Symbol"/>
              </a:rPr>
              <a:t>BCT</a:t>
            </a:r>
            <a:r>
              <a:rPr lang="en-US" altLang="zh-CN" baseline="-25000" dirty="0" err="1" smtClean="0">
                <a:latin typeface="Perpetua" pitchFamily="18" charset="0"/>
                <a:cs typeface="Times New Roman" pitchFamily="18" charset="0"/>
                <a:sym typeface="Symbol"/>
              </a:rPr>
              <a:t>w</a:t>
            </a:r>
            <a:endParaRPr lang="en-US" altLang="zh-CN" baseline="-25000" dirty="0" smtClean="0">
              <a:latin typeface="Perpetua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altLang="zh-CN" dirty="0" smtClean="0">
                <a:latin typeface="Perpetua" pitchFamily="18" charset="0"/>
                <a:cs typeface="Times New Roman" pitchFamily="18" charset="0"/>
                <a:sym typeface="Symbol"/>
              </a:rPr>
              <a:t>Non-weighted, </a:t>
            </a:r>
            <a:r>
              <a:rPr lang="en-US" altLang="zh-CN" dirty="0" err="1" smtClean="0">
                <a:latin typeface="Perpetua" pitchFamily="18" charset="0"/>
                <a:cs typeface="Times New Roman" pitchFamily="18" charset="0"/>
                <a:sym typeface="Symbol"/>
              </a:rPr>
              <a:t>BCT</a:t>
            </a:r>
            <a:r>
              <a:rPr lang="en-US" altLang="zh-CN" baseline="-25000" dirty="0" err="1" smtClean="0">
                <a:latin typeface="Perpetua" pitchFamily="18" charset="0"/>
                <a:cs typeface="Times New Roman" pitchFamily="18" charset="0"/>
                <a:sym typeface="Symbol"/>
              </a:rPr>
              <a:t>min</a:t>
            </a:r>
            <a:endParaRPr lang="en-US" altLang="zh-CN" baseline="-25000" dirty="0" smtClean="0">
              <a:latin typeface="Perpetua" pitchFamily="18" charset="0"/>
              <a:cs typeface="Times New Roman" pitchFamily="18" charset="0"/>
              <a:sym typeface="Symbol"/>
            </a:endParaRPr>
          </a:p>
          <a:p>
            <a:pPr lvl="1"/>
            <a:endParaRPr lang="en-US" altLang="zh-CN" b="1" i="1" dirty="0" smtClean="0">
              <a:latin typeface="Perpetua" pitchFamily="18" charset="0"/>
              <a:cs typeface="Times New Roman" pitchFamily="18" charset="0"/>
            </a:endParaRPr>
          </a:p>
          <a:p>
            <a:pPr lvl="1"/>
            <a:endParaRPr lang="zh-CN" altLang="en-US" sz="3000" dirty="0">
              <a:latin typeface="Perpetua" pitchFamily="18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73300" y="5105400"/>
          <a:ext cx="1536700" cy="628650"/>
        </p:xfrm>
        <a:graphic>
          <a:graphicData uri="http://schemas.openxmlformats.org/presentationml/2006/ole">
            <p:oleObj spid="_x0000_s4099" name="公式" r:id="rId4" imgW="838080" imgH="342720" progId="Equation.3">
              <p:embed/>
            </p:oleObj>
          </a:graphicData>
        </a:graphic>
      </p:graphicFrame>
      <p:grpSp>
        <p:nvGrpSpPr>
          <p:cNvPr id="111" name="组合 110"/>
          <p:cNvGrpSpPr/>
          <p:nvPr/>
        </p:nvGrpSpPr>
        <p:grpSpPr>
          <a:xfrm>
            <a:off x="6019800" y="4419600"/>
            <a:ext cx="3048000" cy="2438400"/>
            <a:chOff x="6096000" y="4419600"/>
            <a:chExt cx="3048000" cy="243840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6096000" y="4419600"/>
              <a:ext cx="3048000" cy="2438400"/>
              <a:chOff x="6096000" y="4419600"/>
              <a:chExt cx="3048000" cy="2438400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6096000" y="4419600"/>
                <a:ext cx="3048000" cy="2438400"/>
                <a:chOff x="3581400" y="4419600"/>
                <a:chExt cx="3048000" cy="2438400"/>
              </a:xfrm>
            </p:grpSpPr>
            <p:pic>
              <p:nvPicPr>
                <p:cNvPr id="91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724400" y="47244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2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791200" y="4953000"/>
                  <a:ext cx="447675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886200" y="56388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4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876800" y="6324600"/>
                  <a:ext cx="43815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95" name="直接箭头连接符 94"/>
                <p:cNvCxnSpPr/>
                <p:nvPr/>
              </p:nvCxnSpPr>
              <p:spPr>
                <a:xfrm flipH="1">
                  <a:off x="4343400" y="5257800"/>
                  <a:ext cx="381000" cy="381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>
                  <a:off x="5257800" y="5029200"/>
                  <a:ext cx="457200" cy="228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 flipH="1">
                  <a:off x="5562600" y="5562600"/>
                  <a:ext cx="381000" cy="9144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4495800" y="44196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A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581400" y="61722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B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495800" y="6019800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C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715000" y="464820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David</a:t>
                  </a:r>
                  <a:endParaRPr lang="zh-CN" alt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733800" y="44958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007E39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zh-CN" altLang="en-US" sz="2400" b="1" baseline="-25000" dirty="0">
                    <a:solidFill>
                      <a:srgbClr val="007E39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6400800" y="4812268"/>
                <a:ext cx="2514600" cy="1348264"/>
                <a:chOff x="5257800" y="4812268"/>
                <a:chExt cx="2514600" cy="1348264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5257800" y="5181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0.7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6477000" y="48122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0.8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934200" y="57912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itchFamily="18" charset="0"/>
                      <a:cs typeface="Times New Roman" pitchFamily="18" charset="0"/>
                    </a:rPr>
                    <a:t>0.8</a:t>
                  </a:r>
                  <a:endParaRPr lang="zh-CN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6172200" y="4800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E39"/>
                  </a:solidFill>
                  <a:latin typeface="Times New Roman" pitchFamily="18" charset="0"/>
                  <a:cs typeface="Times New Roman" pitchFamily="18" charset="0"/>
                </a:rPr>
                <a:t>0.155</a:t>
              </a:r>
              <a:endParaRPr lang="zh-CN" altLang="en-US" sz="2400" b="1" dirty="0">
                <a:solidFill>
                  <a:srgbClr val="007E3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334000" y="1447800"/>
            <a:ext cx="3962400" cy="2976265"/>
            <a:chOff x="5029200" y="1519535"/>
            <a:chExt cx="3962400" cy="2976265"/>
          </a:xfrm>
        </p:grpSpPr>
        <p:grpSp>
          <p:nvGrpSpPr>
            <p:cNvPr id="108" name="组合 109"/>
            <p:cNvGrpSpPr/>
            <p:nvPr/>
          </p:nvGrpSpPr>
          <p:grpSpPr>
            <a:xfrm>
              <a:off x="5029200" y="1519535"/>
              <a:ext cx="3962400" cy="2976265"/>
              <a:chOff x="4953000" y="1447800"/>
              <a:chExt cx="3962400" cy="2976265"/>
            </a:xfrm>
          </p:grpSpPr>
          <p:grpSp>
            <p:nvGrpSpPr>
              <p:cNvPr id="115" name="组合 111"/>
              <p:cNvGrpSpPr/>
              <p:nvPr/>
            </p:nvGrpSpPr>
            <p:grpSpPr>
              <a:xfrm>
                <a:off x="4953000" y="1447800"/>
                <a:ext cx="3943965" cy="2559976"/>
                <a:chOff x="4419600" y="1447800"/>
                <a:chExt cx="4445925" cy="3027596"/>
              </a:xfrm>
            </p:grpSpPr>
            <p:grpSp>
              <p:nvGrpSpPr>
                <p:cNvPr id="117" name="组合 46"/>
                <p:cNvGrpSpPr/>
                <p:nvPr/>
              </p:nvGrpSpPr>
              <p:grpSpPr>
                <a:xfrm>
                  <a:off x="4419600" y="1447800"/>
                  <a:ext cx="4445925" cy="3027596"/>
                  <a:chOff x="4419600" y="1447800"/>
                  <a:chExt cx="4445925" cy="3027596"/>
                </a:xfrm>
              </p:grpSpPr>
              <p:grpSp>
                <p:nvGrpSpPr>
                  <p:cNvPr id="119" name="组合 4"/>
                  <p:cNvGrpSpPr/>
                  <p:nvPr/>
                </p:nvGrpSpPr>
                <p:grpSpPr>
                  <a:xfrm>
                    <a:off x="5136917" y="1718157"/>
                    <a:ext cx="3378793" cy="2757239"/>
                    <a:chOff x="5136917" y="1794357"/>
                    <a:chExt cx="3378793" cy="2757239"/>
                  </a:xfrm>
                </p:grpSpPr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5867400" y="1794357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49" name="TextBox 6"/>
                    <p:cNvSpPr txBox="1"/>
                    <p:nvPr/>
                  </p:nvSpPr>
                  <p:spPr>
                    <a:xfrm rot="2560501">
                      <a:off x="7558000" y="2280128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p:txBody>
                </p:sp>
                <p:sp>
                  <p:nvSpPr>
                    <p:cNvPr id="150" name="TextBox 7"/>
                    <p:cNvSpPr txBox="1"/>
                    <p:nvPr/>
                  </p:nvSpPr>
                  <p:spPr>
                    <a:xfrm rot="2560501">
                      <a:off x="7284372" y="2654654"/>
                      <a:ext cx="838199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p:txBody>
                </p:sp>
                <p:sp>
                  <p:nvSpPr>
                    <p:cNvPr id="151" name="TextBox 8"/>
                    <p:cNvSpPr txBox="1"/>
                    <p:nvPr/>
                  </p:nvSpPr>
                  <p:spPr>
                    <a:xfrm rot="2560501">
                      <a:off x="5136917" y="2564535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p:txBody>
                </p:sp>
                <p:sp>
                  <p:nvSpPr>
                    <p:cNvPr id="152" name="TextBox 9"/>
                    <p:cNvSpPr txBox="1"/>
                    <p:nvPr/>
                  </p:nvSpPr>
                  <p:spPr>
                    <a:xfrm rot="2560501">
                      <a:off x="6310399" y="3552751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p:txBody>
                </p:sp>
                <p:sp>
                  <p:nvSpPr>
                    <p:cNvPr id="153" name="TextBox 10"/>
                    <p:cNvSpPr txBox="1"/>
                    <p:nvPr/>
                  </p:nvSpPr>
                  <p:spPr>
                    <a:xfrm>
                      <a:off x="6934200" y="3047999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4" name="TextBox 11"/>
                    <p:cNvSpPr txBox="1"/>
                    <p:nvPr/>
                  </p:nvSpPr>
                  <p:spPr>
                    <a:xfrm>
                      <a:off x="5867400" y="4114800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5" name="TextBox 12"/>
                    <p:cNvSpPr txBox="1"/>
                    <p:nvPr/>
                  </p:nvSpPr>
                  <p:spPr>
                    <a:xfrm rot="19148630">
                      <a:off x="5200288" y="3174812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6" name="TextBox 13"/>
                    <p:cNvSpPr txBox="1"/>
                    <p:nvPr/>
                  </p:nvSpPr>
                  <p:spPr>
                    <a:xfrm rot="19148630">
                      <a:off x="7410090" y="3264931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7" name="TextBox 14"/>
                    <p:cNvSpPr txBox="1"/>
                    <p:nvPr/>
                  </p:nvSpPr>
                  <p:spPr>
                    <a:xfrm rot="19148630">
                      <a:off x="5467710" y="3548235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8" name="TextBox 15"/>
                    <p:cNvSpPr txBox="1"/>
                    <p:nvPr/>
                  </p:nvSpPr>
                  <p:spPr>
                    <a:xfrm rot="19148630">
                      <a:off x="7677510" y="3624436"/>
                      <a:ext cx="838200" cy="436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120" name="组合 16"/>
                  <p:cNvGrpSpPr/>
                  <p:nvPr/>
                </p:nvGrpSpPr>
                <p:grpSpPr>
                  <a:xfrm>
                    <a:off x="4419600" y="1447800"/>
                    <a:ext cx="4445925" cy="2951396"/>
                    <a:chOff x="4419600" y="1524000"/>
                    <a:chExt cx="4445925" cy="2951396"/>
                  </a:xfrm>
                </p:grpSpPr>
                <p:cxnSp>
                  <p:nvCxnSpPr>
                    <p:cNvPr id="121" name="直接箭头连接符 120"/>
                    <p:cNvCxnSpPr/>
                    <p:nvPr/>
                  </p:nvCxnSpPr>
                  <p:spPr>
                    <a:xfrm flipV="1">
                      <a:off x="7696200" y="3429000"/>
                      <a:ext cx="685800" cy="6096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箭头连接符 121"/>
                    <p:cNvCxnSpPr/>
                    <p:nvPr/>
                  </p:nvCxnSpPr>
                  <p:spPr>
                    <a:xfrm flipH="1">
                      <a:off x="7620000" y="3352800"/>
                      <a:ext cx="685800" cy="6096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组合 73"/>
                    <p:cNvGrpSpPr/>
                    <p:nvPr/>
                  </p:nvGrpSpPr>
                  <p:grpSpPr>
                    <a:xfrm>
                      <a:off x="4419600" y="1524000"/>
                      <a:ext cx="4445925" cy="2951396"/>
                      <a:chOff x="4419600" y="1524000"/>
                      <a:chExt cx="4445925" cy="2951396"/>
                    </a:xfrm>
                  </p:grpSpPr>
                  <p:grpSp>
                    <p:nvGrpSpPr>
                      <p:cNvPr id="124" name="组合 45"/>
                      <p:cNvGrpSpPr/>
                      <p:nvPr/>
                    </p:nvGrpSpPr>
                    <p:grpSpPr>
                      <a:xfrm>
                        <a:off x="4876800" y="1885950"/>
                        <a:ext cx="3724275" cy="2533650"/>
                        <a:chOff x="4876800" y="1885950"/>
                        <a:chExt cx="3724275" cy="2533650"/>
                      </a:xfrm>
                    </p:grpSpPr>
                    <p:pic>
                      <p:nvPicPr>
                        <p:cNvPr id="132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8003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3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18859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4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8859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5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28003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6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3867150"/>
                          <a:ext cx="43815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137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3867150"/>
                          <a:ext cx="447675" cy="5524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cxnSp>
                      <p:nvCxnSpPr>
                        <p:cNvPr id="138" name="直接箭头连接符 137"/>
                        <p:cNvCxnSpPr/>
                        <p:nvPr/>
                      </p:nvCxnSpPr>
                      <p:spPr>
                        <a:xfrm flipH="1">
                          <a:off x="5486400" y="2190750"/>
                          <a:ext cx="1447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直接箭头连接符 138"/>
                        <p:cNvCxnSpPr/>
                        <p:nvPr/>
                      </p:nvCxnSpPr>
                      <p:spPr>
                        <a:xfrm>
                          <a:off x="5410200" y="2419350"/>
                          <a:ext cx="609600" cy="55245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直接箭头连接符 16"/>
                        <p:cNvCxnSpPr/>
                        <p:nvPr/>
                      </p:nvCxnSpPr>
                      <p:spPr>
                        <a:xfrm flipH="1">
                          <a:off x="6553200" y="2419350"/>
                          <a:ext cx="533400" cy="4572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直接箭头连接符 18"/>
                        <p:cNvCxnSpPr/>
                        <p:nvPr/>
                      </p:nvCxnSpPr>
                      <p:spPr>
                        <a:xfrm>
                          <a:off x="7467600" y="2495550"/>
                          <a:ext cx="609600" cy="5334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直接箭头连接符 141"/>
                        <p:cNvCxnSpPr/>
                        <p:nvPr/>
                      </p:nvCxnSpPr>
                      <p:spPr>
                        <a:xfrm flipH="1" flipV="1">
                          <a:off x="7543800" y="23431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直接箭头连接符 142"/>
                        <p:cNvCxnSpPr/>
                        <p:nvPr/>
                      </p:nvCxnSpPr>
                      <p:spPr>
                        <a:xfrm>
                          <a:off x="6705600" y="3105150"/>
                          <a:ext cx="13716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直接箭头连接符 143"/>
                        <p:cNvCxnSpPr/>
                        <p:nvPr/>
                      </p:nvCxnSpPr>
                      <p:spPr>
                        <a:xfrm flipH="1">
                          <a:off x="5410200" y="32575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直接箭头连接符 144"/>
                        <p:cNvCxnSpPr/>
                        <p:nvPr/>
                      </p:nvCxnSpPr>
                      <p:spPr>
                        <a:xfrm flipV="1">
                          <a:off x="5486400" y="3333750"/>
                          <a:ext cx="685800" cy="6096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直接箭头连接符 145"/>
                        <p:cNvCxnSpPr/>
                        <p:nvPr/>
                      </p:nvCxnSpPr>
                      <p:spPr>
                        <a:xfrm>
                          <a:off x="5562600" y="4171950"/>
                          <a:ext cx="1447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直接箭头连接符 146"/>
                        <p:cNvCxnSpPr/>
                        <p:nvPr/>
                      </p:nvCxnSpPr>
                      <p:spPr>
                        <a:xfrm>
                          <a:off x="6553200" y="3409950"/>
                          <a:ext cx="609600" cy="5334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5" name="组合 72"/>
                      <p:cNvGrpSpPr/>
                      <p:nvPr/>
                    </p:nvGrpSpPr>
                    <p:grpSpPr>
                      <a:xfrm>
                        <a:off x="4419600" y="1524000"/>
                        <a:ext cx="4445925" cy="2951396"/>
                        <a:chOff x="4419600" y="1524000"/>
                        <a:chExt cx="4445925" cy="2951396"/>
                      </a:xfrm>
                    </p:grpSpPr>
                    <p:sp>
                      <p:nvSpPr>
                        <p:cNvPr id="126" name="TextBox 125"/>
                        <p:cNvSpPr txBox="1"/>
                        <p:nvPr/>
                      </p:nvSpPr>
                      <p:spPr>
                        <a:xfrm>
                          <a:off x="6781800" y="1524000"/>
                          <a:ext cx="1159625" cy="45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7" name="TextBox 126"/>
                        <p:cNvSpPr txBox="1"/>
                        <p:nvPr/>
                      </p:nvSpPr>
                      <p:spPr>
                        <a:xfrm>
                          <a:off x="4648200" y="1524000"/>
                          <a:ext cx="914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8" name="TextBox 127"/>
                        <p:cNvSpPr txBox="1"/>
                        <p:nvPr/>
                      </p:nvSpPr>
                      <p:spPr>
                        <a:xfrm>
                          <a:off x="5824451" y="2444271"/>
                          <a:ext cx="914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9" name="TextBox 128"/>
                        <p:cNvSpPr txBox="1"/>
                        <p:nvPr/>
                      </p:nvSpPr>
                      <p:spPr>
                        <a:xfrm>
                          <a:off x="7254241" y="4038600"/>
                          <a:ext cx="12954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 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30" name="TextBox 129"/>
                        <p:cNvSpPr txBox="1"/>
                        <p:nvPr/>
                      </p:nvSpPr>
                      <p:spPr>
                        <a:xfrm>
                          <a:off x="4419600" y="4038600"/>
                          <a:ext cx="685800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Ed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31" name="TextBox 130"/>
                        <p:cNvSpPr txBox="1"/>
                        <p:nvPr/>
                      </p:nvSpPr>
                      <p:spPr>
                        <a:xfrm>
                          <a:off x="8027324" y="2438399"/>
                          <a:ext cx="838201" cy="4367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</a:t>
                          </a:r>
                          <a:endParaRPr lang="zh-CN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4724400" y="2661047"/>
                  <a:ext cx="562346" cy="727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400" i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zh-CN" altLang="en-US" sz="340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5334000" y="3962400"/>
                <a:ext cx="358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={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(A,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(B,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(C,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}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TextBox 13"/>
            <p:cNvSpPr txBox="1"/>
            <p:nvPr/>
          </p:nvSpPr>
          <p:spPr>
            <a:xfrm rot="19148630">
              <a:off x="6941075" y="2349628"/>
              <a:ext cx="74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0.8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59" name="直接连接符 158"/>
          <p:cNvCxnSpPr/>
          <p:nvPr/>
        </p:nvCxnSpPr>
        <p:spPr>
          <a:xfrm>
            <a:off x="5334000" y="4419600"/>
            <a:ext cx="37338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Perfect consistent tree (PCT)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 lnSpcReduction="10000"/>
          </a:bodyPr>
          <a:lstStyle/>
          <a:p>
            <a:r>
              <a:rPr lang="en-US" altLang="zh-CN" sz="3400" dirty="0" smtClean="0">
                <a:latin typeface="Perpetua" pitchFamily="18" charset="0"/>
              </a:rPr>
              <a:t>Complexity of </a:t>
            </a:r>
            <a:r>
              <a:rPr lang="en-US" altLang="zh-CN" sz="3400" dirty="0" err="1" smtClean="0">
                <a:latin typeface="Perpetua" pitchFamily="18" charset="0"/>
              </a:rPr>
              <a:t>PCT</a:t>
            </a:r>
            <a:r>
              <a:rPr lang="en-US" altLang="zh-CN" sz="3400" baseline="-25000" dirty="0" err="1" smtClean="0">
                <a:latin typeface="Perpetua" pitchFamily="18" charset="0"/>
              </a:rPr>
              <a:t>w</a:t>
            </a:r>
            <a:r>
              <a:rPr lang="en-US" altLang="zh-CN" sz="3400" dirty="0" smtClean="0">
                <a:latin typeface="Perpetua" pitchFamily="18" charset="0"/>
              </a:rPr>
              <a:t> and </a:t>
            </a:r>
            <a:r>
              <a:rPr lang="en-US" altLang="zh-CN" sz="3400" dirty="0" err="1" smtClean="0">
                <a:latin typeface="Perpetua" pitchFamily="18" charset="0"/>
              </a:rPr>
              <a:t>PCT</a:t>
            </a:r>
            <a:r>
              <a:rPr lang="en-US" altLang="zh-CN" sz="3400" baseline="-25000" dirty="0" err="1" smtClean="0">
                <a:latin typeface="Perpetua" pitchFamily="18" charset="0"/>
              </a:rPr>
              <a:t>min</a:t>
            </a:r>
            <a:endParaRPr lang="en-US" altLang="zh-CN" sz="3400" baseline="-25000" dirty="0" smtClean="0">
              <a:latin typeface="Perpetua" pitchFamily="18" charset="0"/>
            </a:endParaRPr>
          </a:p>
          <a:p>
            <a:pPr lvl="1"/>
            <a:r>
              <a:rPr lang="en-US" altLang="zh-CN" dirty="0" smtClean="0">
                <a:latin typeface="Perpetua" pitchFamily="18" charset="0"/>
              </a:rPr>
              <a:t>NP-complete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APX-hard</a:t>
            </a:r>
          </a:p>
          <a:p>
            <a:pPr lvl="1"/>
            <a:endParaRPr lang="en-US" altLang="zh-CN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Heuristic: bottom-up search</a:t>
            </a:r>
          </a:p>
          <a:p>
            <a:endParaRPr lang="en-US" altLang="zh-CN" dirty="0" smtClean="0">
              <a:latin typeface="Perpetua" pitchFamily="18" charset="0"/>
            </a:endParaRPr>
          </a:p>
          <a:p>
            <a:endParaRPr lang="en-US" altLang="zh-CN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Perfect consistent SP tree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Reduce to Steiner tree</a:t>
            </a:r>
          </a:p>
          <a:p>
            <a:pPr lvl="1"/>
            <a:r>
              <a:rPr lang="en-US" altLang="zh-CN" dirty="0" smtClean="0">
                <a:latin typeface="Perpetua" pitchFamily="18" charset="0"/>
              </a:rPr>
              <a:t>Approximable in 		          for </a:t>
            </a:r>
            <a:r>
              <a:rPr lang="en-US" altLang="zh-CN" dirty="0" err="1" smtClean="0">
                <a:latin typeface="Perpetua" pitchFamily="18" charset="0"/>
              </a:rPr>
              <a:t>PCT</a:t>
            </a:r>
            <a:r>
              <a:rPr lang="en-US" altLang="zh-CN" baseline="-25000" dirty="0" err="1" smtClean="0">
                <a:latin typeface="Perpetua" pitchFamily="18" charset="0"/>
              </a:rPr>
              <a:t>w</a:t>
            </a:r>
            <a:endParaRPr lang="en-US" altLang="zh-CN" baseline="-25000" dirty="0" smtClean="0">
              <a:latin typeface="Perpetua" pitchFamily="18" charset="0"/>
            </a:endParaRPr>
          </a:p>
          <a:p>
            <a:pPr lvl="1"/>
            <a:r>
              <a:rPr lang="en-US" altLang="zh-CN" dirty="0" smtClean="0">
                <a:latin typeface="Perpetua" pitchFamily="18" charset="0"/>
              </a:rPr>
              <a:t>Approximable in            for </a:t>
            </a:r>
            <a:r>
              <a:rPr lang="en-US" altLang="zh-CN" dirty="0" err="1" smtClean="0">
                <a:latin typeface="Perpetua" pitchFamily="18" charset="0"/>
              </a:rPr>
              <a:t>PCT</a:t>
            </a:r>
            <a:r>
              <a:rPr lang="en-US" altLang="zh-CN" baseline="-25000" dirty="0" err="1" smtClean="0">
                <a:latin typeface="Perpetua" pitchFamily="18" charset="0"/>
              </a:rPr>
              <a:t>min</a:t>
            </a:r>
            <a:endParaRPr lang="en-US" altLang="zh-CN" baseline="-25000" dirty="0" smtClean="0">
              <a:latin typeface="Perpetua" pitchFamily="18" charset="0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71800" y="5592064"/>
          <a:ext cx="1447800" cy="656336"/>
        </p:xfrm>
        <a:graphic>
          <a:graphicData uri="http://schemas.openxmlformats.org/presentationml/2006/ole">
            <p:oleObj spid="_x0000_s5122" name="公式" r:id="rId3" imgW="952200" imgH="431640" progId="Equation.3">
              <p:embed/>
            </p:oleObj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6248400" y="2514600"/>
            <a:ext cx="2209800" cy="457200"/>
            <a:chOff x="6248400" y="1828800"/>
            <a:chExt cx="2209800" cy="457200"/>
          </a:xfrm>
        </p:grpSpPr>
        <p:cxnSp>
          <p:nvCxnSpPr>
            <p:cNvPr id="38" name="直接箭头连接符 37"/>
            <p:cNvCxnSpPr/>
            <p:nvPr/>
          </p:nvCxnSpPr>
          <p:spPr>
            <a:xfrm flipH="1">
              <a:off x="6248400" y="1828800"/>
              <a:ext cx="9906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6934200" y="1905000"/>
              <a:ext cx="3048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620000" y="1828800"/>
              <a:ext cx="8382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7543800" y="1905000"/>
              <a:ext cx="3048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6172200" y="2438400"/>
            <a:ext cx="2286000" cy="1219200"/>
            <a:chOff x="6172200" y="1752600"/>
            <a:chExt cx="2286000" cy="1219200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6172200" y="1752600"/>
              <a:ext cx="1066800" cy="12192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>
              <a:off x="6934200" y="1828800"/>
              <a:ext cx="381000" cy="10668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7543800" y="1828800"/>
              <a:ext cx="304800" cy="10668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7696200" y="1752600"/>
              <a:ext cx="762000" cy="11430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5029200" y="2133600"/>
            <a:ext cx="4114800" cy="3505200"/>
            <a:chOff x="5029200" y="1447800"/>
            <a:chExt cx="4114800" cy="35052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867400" y="3429000"/>
              <a:ext cx="31242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096000" y="3048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781800" y="3048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696200" y="3048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458200" y="3048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28956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Perpetua" pitchFamily="18" charset="0"/>
                </a:rPr>
                <a:t>…</a:t>
              </a:r>
              <a:endParaRPr lang="zh-CN" altLang="en-US" sz="2400" b="1" dirty="0">
                <a:latin typeface="Perpetua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72400" y="28956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Perpetua" pitchFamily="18" charset="0"/>
                </a:rPr>
                <a:t>…</a:t>
              </a:r>
              <a:endParaRPr lang="zh-CN" altLang="en-US" sz="2400" b="1" dirty="0">
                <a:latin typeface="Perpetua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67600" y="2895600"/>
              <a:ext cx="1371600" cy="533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867400" y="29718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5029200" y="1447800"/>
              <a:ext cx="4114800" cy="3505200"/>
              <a:chOff x="5029200" y="1447800"/>
              <a:chExt cx="4114800" cy="350520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5867400" y="4267200"/>
                <a:ext cx="3124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867400" y="4953000"/>
                <a:ext cx="3124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6096000" y="3886200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781800" y="3886200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696200" y="3886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458200" y="3886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72400" y="3733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Perpetua" pitchFamily="18" charset="0"/>
                  </a:rPr>
                  <a:t>…</a:t>
                </a:r>
                <a:endParaRPr lang="zh-CN" altLang="en-US" sz="2400" b="1" dirty="0">
                  <a:latin typeface="Perpetua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72200" y="3733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Perpetua" pitchFamily="18" charset="0"/>
                  </a:rPr>
                  <a:t>…</a:t>
                </a:r>
                <a:endParaRPr lang="zh-CN" altLang="en-US" sz="2400" b="1" dirty="0">
                  <a:latin typeface="Perpetua" pitchFamily="18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467600" y="3733800"/>
                <a:ext cx="1371600" cy="533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67400" y="3810000"/>
                <a:ext cx="13716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5029200" y="1447800"/>
                <a:ext cx="4114800" cy="3383578"/>
                <a:chOff x="5029200" y="1447800"/>
                <a:chExt cx="4114800" cy="338357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029200" y="2971800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i="1" dirty="0" err="1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2000" b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sz="20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2" name="组合 71"/>
                <p:cNvGrpSpPr/>
                <p:nvPr/>
              </p:nvGrpSpPr>
              <p:grpSpPr>
                <a:xfrm>
                  <a:off x="5029200" y="1447800"/>
                  <a:ext cx="4114800" cy="3383578"/>
                  <a:chOff x="5029200" y="1447800"/>
                  <a:chExt cx="4114800" cy="338357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 rot="16200000">
                    <a:off x="5107633" y="4036367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b="1" dirty="0" smtClean="0">
                        <a:latin typeface="Perpetua" pitchFamily="18" charset="0"/>
                      </a:rPr>
                      <a:t>…</a:t>
                    </a:r>
                    <a:endParaRPr lang="zh-CN" altLang="en-US" sz="2400" b="1" dirty="0">
                      <a:latin typeface="Perpetua" pitchFamily="18" charset="0"/>
                    </a:endParaRPr>
                  </a:p>
                </p:txBody>
              </p: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5029200" y="1447800"/>
                    <a:ext cx="4114800" cy="3383578"/>
                    <a:chOff x="5029200" y="1447800"/>
                    <a:chExt cx="4114800" cy="3383578"/>
                  </a:xfrm>
                </p:grpSpPr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5181600" y="4431268"/>
                      <a:ext cx="990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="1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zh-CN" altLang="en-US" sz="2000" b="1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70" name="组合 69"/>
                    <p:cNvGrpSpPr/>
                    <p:nvPr/>
                  </p:nvGrpSpPr>
                  <p:grpSpPr>
                    <a:xfrm>
                      <a:off x="5029200" y="1447800"/>
                      <a:ext cx="4114800" cy="3124200"/>
                      <a:chOff x="5029200" y="1447800"/>
                      <a:chExt cx="4114800" cy="3124200"/>
                    </a:xfrm>
                  </p:grpSpPr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29200" y="2133600"/>
                        <a:ext cx="9906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000" b="1" i="1" dirty="0" smtClean="0">
                            <a:latin typeface="Times New Roman" pitchFamily="18" charset="0"/>
                            <a:cs typeface="Times New Roman" pitchFamily="18" charset="0"/>
                          </a:rPr>
                          <a:t>t</a:t>
                        </a:r>
                        <a:r>
                          <a:rPr lang="en-US" altLang="zh-CN" sz="2000" b="1" baseline="-250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zh-CN" altLang="en-US" sz="2000" b="1" baseline="-250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grpSp>
                    <p:nvGrpSpPr>
                      <p:cNvPr id="69" name="组合 68"/>
                      <p:cNvGrpSpPr/>
                      <p:nvPr/>
                    </p:nvGrpSpPr>
                    <p:grpSpPr>
                      <a:xfrm>
                        <a:off x="5105400" y="1447800"/>
                        <a:ext cx="4038600" cy="3124200"/>
                        <a:chOff x="5105400" y="1447800"/>
                        <a:chExt cx="4038600" cy="3124200"/>
                      </a:xfrm>
                    </p:grpSpPr>
                    <p:sp>
                      <p:nvSpPr>
                        <p:cNvPr id="6" name="TextBox 5"/>
                        <p:cNvSpPr txBox="1"/>
                        <p:nvPr/>
                      </p:nvSpPr>
                      <p:spPr>
                        <a:xfrm>
                          <a:off x="6934200" y="1447800"/>
                          <a:ext cx="990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</a:t>
                          </a:r>
                          <a:endParaRPr lang="zh-CN" altLang="en-US" sz="2400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9" name="TextBox 8"/>
                        <p:cNvSpPr txBox="1"/>
                        <p:nvPr/>
                      </p:nvSpPr>
                      <p:spPr>
                        <a:xfrm>
                          <a:off x="5105400" y="3638490"/>
                          <a:ext cx="9906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000" b="1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zh-CN" sz="2000" b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i+1</a:t>
                          </a:r>
                          <a:endParaRPr lang="zh-CN" altLang="en-US" sz="2000" b="1" baseline="-25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cxnSp>
                      <p:nvCxnSpPr>
                        <p:cNvPr id="12" name="直接箭头连接符 11"/>
                        <p:cNvCxnSpPr/>
                        <p:nvPr/>
                      </p:nvCxnSpPr>
                      <p:spPr>
                        <a:xfrm flipV="1">
                          <a:off x="5257800" y="2590800"/>
                          <a:ext cx="0" cy="19812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接连接符 13"/>
                        <p:cNvCxnSpPr/>
                        <p:nvPr/>
                      </p:nvCxnSpPr>
                      <p:spPr>
                        <a:xfrm>
                          <a:off x="5867400" y="2590800"/>
                          <a:ext cx="3124200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prstDash val="lgDashDotDot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 rot="16200000">
                          <a:off x="5103167" y="2588568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Perpetua" pitchFamily="18" charset="0"/>
                            </a:rPr>
                            <a:t>…</a:t>
                          </a:r>
                          <a:endParaRPr lang="zh-CN" altLang="en-US" sz="2400" b="1" dirty="0">
                            <a:latin typeface="Perpetua" pitchFamily="18" charset="0"/>
                          </a:endParaRPr>
                        </a:p>
                      </p:txBody>
                    </p:sp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7010400" y="2057400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Perpetua" pitchFamily="18" charset="0"/>
                            </a:rPr>
                            <a:t>…</a:t>
                          </a:r>
                          <a:endParaRPr lang="zh-CN" altLang="en-US" sz="2400" b="1" dirty="0">
                            <a:latin typeface="Perpetua" pitchFamily="18" charset="0"/>
                          </a:endParaRPr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8382000" y="2052935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Perpetua" pitchFamily="18" charset="0"/>
                            </a:rPr>
                            <a:t>…</a:t>
                          </a:r>
                          <a:endParaRPr lang="zh-CN" altLang="en-US" sz="2400" b="1" dirty="0">
                            <a:latin typeface="Perpetua" pitchFamily="18" charset="0"/>
                          </a:endParaRPr>
                        </a:p>
                      </p:txBody>
                    </p:sp>
                    <p:sp>
                      <p:nvSpPr>
                        <p:cNvPr id="56" name="TextBox 55"/>
                        <p:cNvSpPr txBox="1"/>
                        <p:nvPr/>
                      </p:nvSpPr>
                      <p:spPr>
                        <a:xfrm>
                          <a:off x="5867400" y="2133600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Perpetua" pitchFamily="18" charset="0"/>
                            </a:rPr>
                            <a:t>…</a:t>
                          </a:r>
                          <a:endParaRPr lang="zh-CN" altLang="en-US" sz="2400" b="1" dirty="0">
                            <a:latin typeface="Perpetua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cxnSp>
        <p:nvCxnSpPr>
          <p:cNvPr id="77" name="直接箭头连接符 76"/>
          <p:cNvCxnSpPr/>
          <p:nvPr/>
        </p:nvCxnSpPr>
        <p:spPr>
          <a:xfrm flipH="1">
            <a:off x="6248400" y="396240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86600" y="39624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7010400" y="3962400"/>
            <a:ext cx="685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8486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7924800" y="39624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7696200" y="3733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11462" y="6172200"/>
          <a:ext cx="617538" cy="352425"/>
        </p:xfrm>
        <a:graphic>
          <a:graphicData uri="http://schemas.openxmlformats.org/presentationml/2006/ole">
            <p:oleObj spid="_x0000_s5123" name="公式" r:id="rId4" imgW="355320" imgH="20304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972127" y="4495800"/>
            <a:ext cx="1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Shortest Path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262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262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2626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2626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erpetua" pitchFamily="18" charset="0"/>
              </a:rPr>
              <a:t>Bounded consistent tree (BCT)</a:t>
            </a:r>
            <a:endParaRPr lang="zh-CN" altLang="en-US" dirty="0">
              <a:latin typeface="Perpetu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E7C799-AA3A-4266-B586-73EF3BEB007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334000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latin typeface="Perpetua" pitchFamily="18" charset="0"/>
              </a:rPr>
              <a:t>Complexity of </a:t>
            </a:r>
            <a:r>
              <a:rPr lang="en-US" altLang="zh-CN" sz="3400" dirty="0" err="1" smtClean="0">
                <a:latin typeface="Perpetua" pitchFamily="18" charset="0"/>
              </a:rPr>
              <a:t>BCT</a:t>
            </a:r>
            <a:r>
              <a:rPr lang="en-US" altLang="zh-CN" sz="3400" baseline="-25000" dirty="0" err="1" smtClean="0">
                <a:latin typeface="Perpetua" pitchFamily="18" charset="0"/>
              </a:rPr>
              <a:t>w</a:t>
            </a:r>
            <a:r>
              <a:rPr lang="en-US" altLang="zh-CN" sz="3400" dirty="0" smtClean="0">
                <a:latin typeface="Perpetua" pitchFamily="18" charset="0"/>
              </a:rPr>
              <a:t> and </a:t>
            </a:r>
            <a:r>
              <a:rPr lang="en-US" altLang="zh-CN" sz="3400" dirty="0" err="1" smtClean="0">
                <a:latin typeface="Perpetua" pitchFamily="18" charset="0"/>
              </a:rPr>
              <a:t>BCT</a:t>
            </a:r>
            <a:r>
              <a:rPr lang="en-US" altLang="zh-CN" sz="3400" baseline="-25000" dirty="0" err="1" smtClean="0">
                <a:latin typeface="Perpetua" pitchFamily="18" charset="0"/>
              </a:rPr>
              <a:t>min</a:t>
            </a:r>
            <a:endParaRPr lang="en-US" altLang="zh-CN" sz="3400" baseline="-25000" dirty="0" smtClean="0">
              <a:latin typeface="Perpetua" pitchFamily="18" charset="0"/>
            </a:endParaRP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NP-complete</a:t>
            </a: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Approximable in                         for </a:t>
            </a:r>
            <a:r>
              <a:rPr lang="en-US" altLang="zh-CN" sz="3000" dirty="0" err="1" smtClean="0">
                <a:latin typeface="Perpetua" pitchFamily="18" charset="0"/>
              </a:rPr>
              <a:t>BCT</a:t>
            </a:r>
            <a:r>
              <a:rPr lang="en-US" altLang="zh-CN" sz="3000" baseline="-25000" dirty="0" err="1" smtClean="0">
                <a:latin typeface="Perpetua" pitchFamily="18" charset="0"/>
              </a:rPr>
              <a:t>w</a:t>
            </a:r>
            <a:endParaRPr lang="en-US" altLang="zh-CN" sz="3000" baseline="-25000" dirty="0" smtClean="0">
              <a:latin typeface="Perpetua" pitchFamily="18" charset="0"/>
            </a:endParaRPr>
          </a:p>
          <a:p>
            <a:pPr lvl="1"/>
            <a:r>
              <a:rPr lang="en-US" altLang="zh-CN" sz="3000" dirty="0" smtClean="0">
                <a:latin typeface="Perpetua" pitchFamily="18" charset="0"/>
              </a:rPr>
              <a:t>Approximable in            for </a:t>
            </a:r>
            <a:r>
              <a:rPr lang="en-US" altLang="zh-CN" sz="3000" dirty="0" err="1" smtClean="0">
                <a:latin typeface="Perpetua" pitchFamily="18" charset="0"/>
              </a:rPr>
              <a:t>BCT</a:t>
            </a:r>
            <a:r>
              <a:rPr lang="en-US" altLang="zh-CN" sz="3000" baseline="-25000" dirty="0" err="1" smtClean="0">
                <a:latin typeface="Perpetua" pitchFamily="18" charset="0"/>
              </a:rPr>
              <a:t>min</a:t>
            </a:r>
            <a:endParaRPr lang="en-US" altLang="zh-CN" sz="3000" baseline="-25000" dirty="0" smtClean="0">
              <a:latin typeface="Perpetua" pitchFamily="18" charset="0"/>
            </a:endParaRPr>
          </a:p>
          <a:p>
            <a:pPr lvl="1"/>
            <a:endParaRPr lang="en-US" altLang="zh-CN" sz="3000" dirty="0" smtClean="0">
              <a:latin typeface="Perpetua" pitchFamily="18" charset="0"/>
            </a:endParaRPr>
          </a:p>
          <a:p>
            <a:r>
              <a:rPr lang="en-US" altLang="zh-CN" sz="3400" dirty="0" smtClean="0">
                <a:latin typeface="Perpetua" pitchFamily="18" charset="0"/>
              </a:rPr>
              <a:t>Approximating </a:t>
            </a:r>
            <a:r>
              <a:rPr lang="en-US" altLang="zh-CN" sz="3400" dirty="0" err="1" smtClean="0">
                <a:latin typeface="Perpetua" pitchFamily="18" charset="0"/>
              </a:rPr>
              <a:t>BCT</a:t>
            </a:r>
            <a:r>
              <a:rPr lang="en-US" altLang="zh-CN" sz="3400" baseline="-25000" dirty="0" err="1" smtClean="0">
                <a:latin typeface="Perpetua" pitchFamily="18" charset="0"/>
              </a:rPr>
              <a:t>w</a:t>
            </a:r>
            <a:r>
              <a:rPr lang="en-US" altLang="zh-CN" sz="3400" dirty="0" smtClean="0">
                <a:latin typeface="Perpetua" pitchFamily="18" charset="0"/>
              </a:rPr>
              <a:t> and </a:t>
            </a:r>
            <a:r>
              <a:rPr lang="en-US" altLang="zh-CN" sz="3400" dirty="0" err="1" smtClean="0">
                <a:latin typeface="Perpetua" pitchFamily="18" charset="0"/>
              </a:rPr>
              <a:t>BCT</a:t>
            </a:r>
            <a:r>
              <a:rPr lang="en-US" altLang="zh-CN" sz="3400" baseline="-25000" dirty="0" err="1" smtClean="0">
                <a:latin typeface="Perpetua" pitchFamily="18" charset="0"/>
              </a:rPr>
              <a:t>min</a:t>
            </a:r>
            <a:endParaRPr lang="en-US" altLang="zh-CN" sz="3400" baseline="-25000" dirty="0" smtClean="0">
              <a:latin typeface="Perpetua" pitchFamily="18" charset="0"/>
            </a:endParaRPr>
          </a:p>
          <a:p>
            <a:pPr lvl="1">
              <a:buNone/>
            </a:pPr>
            <a:r>
              <a:rPr lang="en-US" altLang="zh-CN" sz="2600" dirty="0" smtClean="0">
                <a:latin typeface="Perpetua" pitchFamily="18" charset="0"/>
                <a:sym typeface="Symbol"/>
              </a:rPr>
              <a:t>(</a:t>
            </a:r>
            <a:r>
              <a:rPr lang="en-US" altLang="zh-CN" sz="2600" i="1" dirty="0" smtClean="0">
                <a:latin typeface="Perpetua" pitchFamily="18" charset="0"/>
                <a:sym typeface="Symbol"/>
              </a:rPr>
              <a:t>v</a:t>
            </a:r>
            <a:r>
              <a:rPr lang="en-US" altLang="zh-CN" sz="2600" dirty="0" smtClean="0">
                <a:latin typeface="Perpetua" pitchFamily="18" charset="0"/>
                <a:sym typeface="Symbol"/>
              </a:rPr>
              <a:t>, </a:t>
            </a:r>
            <a:r>
              <a:rPr lang="en-US" altLang="zh-CN" sz="2600" i="1" dirty="0" smtClean="0">
                <a:solidFill>
                  <a:srgbClr val="FF0000"/>
                </a:solidFill>
                <a:latin typeface="Perpetua" pitchFamily="18" charset="0"/>
                <a:sym typeface="Symbol"/>
              </a:rPr>
              <a:t>t</a:t>
            </a:r>
            <a:r>
              <a:rPr lang="en-US" altLang="zh-CN" sz="2600" dirty="0" smtClean="0">
                <a:latin typeface="Perpetua" pitchFamily="18" charset="0"/>
                <a:sym typeface="Symbol"/>
              </a:rPr>
              <a:t>)</a:t>
            </a:r>
            <a:r>
              <a:rPr lang="en-US" altLang="zh-CN" sz="2600" b="1" i="1" dirty="0" smtClean="0">
                <a:latin typeface="Perpetua" pitchFamily="18" charset="0"/>
                <a:sym typeface="Symbol"/>
              </a:rPr>
              <a:t>X, </a:t>
            </a:r>
            <a:r>
              <a:rPr lang="en-US" altLang="zh-CN" sz="2600" dirty="0" smtClean="0">
                <a:latin typeface="Perpetua" pitchFamily="18" charset="0"/>
                <a:sym typeface="Symbol"/>
              </a:rPr>
              <a:t>connect </a:t>
            </a:r>
            <a:r>
              <a:rPr lang="en-US" altLang="zh-CN" sz="2600" i="1" dirty="0" smtClean="0">
                <a:latin typeface="Perpetua" pitchFamily="18" charset="0"/>
                <a:sym typeface="Symbol"/>
              </a:rPr>
              <a:t>v</a:t>
            </a:r>
            <a:r>
              <a:rPr lang="en-US" altLang="zh-CN" sz="2600" dirty="0" smtClean="0">
                <a:latin typeface="Perpetua" pitchFamily="18" charset="0"/>
                <a:sym typeface="Symbol"/>
              </a:rPr>
              <a:t> to </a:t>
            </a:r>
            <a:r>
              <a:rPr lang="en-US" altLang="zh-CN" sz="2600" i="1" dirty="0" smtClean="0">
                <a:latin typeface="Perpetua" pitchFamily="18" charset="0"/>
                <a:sym typeface="Symbol"/>
              </a:rPr>
              <a:t>s</a:t>
            </a:r>
            <a:r>
              <a:rPr lang="en-US" altLang="zh-CN" sz="2600" dirty="0" smtClean="0">
                <a:latin typeface="Perpetua" pitchFamily="18" charset="0"/>
                <a:sym typeface="Symbol"/>
              </a:rPr>
              <a:t> with the shortest path</a:t>
            </a:r>
            <a:endParaRPr lang="en-US" altLang="zh-CN" sz="2600" b="1" i="1" dirty="0" smtClean="0">
              <a:latin typeface="Perpetua" pitchFamily="18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76600" y="2590800"/>
          <a:ext cx="1917700" cy="749300"/>
        </p:xfrm>
        <a:graphic>
          <a:graphicData uri="http://schemas.openxmlformats.org/presentationml/2006/ole">
            <p:oleObj spid="_x0000_s6147" name="公式" r:id="rId4" imgW="1104840" imgH="4316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200400" y="3322638"/>
          <a:ext cx="881063" cy="352425"/>
        </p:xfrm>
        <a:graphic>
          <a:graphicData uri="http://schemas.openxmlformats.org/presentationml/2006/ole">
            <p:oleObj spid="_x0000_s6148" name="公式" r:id="rId5" imgW="5079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31089</TotalTime>
  <Words>1277</Words>
  <Application>Microsoft Office PowerPoint</Application>
  <PresentationFormat>全屏显示(4:3)</PresentationFormat>
  <Paragraphs>315</Paragraphs>
  <Slides>16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Median</vt:lpstr>
      <vt:lpstr>公式</vt:lpstr>
      <vt:lpstr>幻灯片 1</vt:lpstr>
      <vt:lpstr>Information cascades in social networks</vt:lpstr>
      <vt:lpstr>An example: cascade structure inference</vt:lpstr>
      <vt:lpstr>Roadmap</vt:lpstr>
      <vt:lpstr>Preliminary</vt:lpstr>
      <vt:lpstr>Problem definition</vt:lpstr>
      <vt:lpstr>Problem definition (cont.)</vt:lpstr>
      <vt:lpstr>Perfect consistent tree (PCT)</vt:lpstr>
      <vt:lpstr>Bounded consistent tree (BCT)</vt:lpstr>
      <vt:lpstr>Datasets</vt:lpstr>
      <vt:lpstr>Metrics</vt:lpstr>
      <vt:lpstr>Effectiveness on Perfect Consistent Tree</vt:lpstr>
      <vt:lpstr>Effectiveness on Bounded Consistent Tree</vt:lpstr>
      <vt:lpstr>Scalability on PCT and BCT</vt:lpstr>
      <vt:lpstr>Conclusions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bzong</dc:creator>
  <cp:lastModifiedBy>bzong</cp:lastModifiedBy>
  <cp:revision>1889</cp:revision>
  <dcterms:created xsi:type="dcterms:W3CDTF">2012-07-07T00:43:00Z</dcterms:created>
  <dcterms:modified xsi:type="dcterms:W3CDTF">2012-12-13T14:24:28Z</dcterms:modified>
</cp:coreProperties>
</file>