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DA1AE9BA-6079-4CF7-AA14-5BAAFDC5577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</p14:sldIdLst>
        </p14:section>
        <p14:section name="backup" id="{5D4CAC00-ABCF-4BFE-9A0E-C0EDFED01D43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963"/>
    <a:srgbClr val="31A7FE"/>
    <a:srgbClr val="FFB900"/>
    <a:srgbClr val="8037B7"/>
    <a:srgbClr val="55D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33" autoAdjust="0"/>
  </p:normalViewPr>
  <p:slideViewPr>
    <p:cSldViewPr snapToGrid="0">
      <p:cViewPr varScale="1">
        <p:scale>
          <a:sx n="70" d="100"/>
          <a:sy n="70" d="100"/>
        </p:scale>
        <p:origin x="19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8E016-143C-4BDD-AA44-30E08F35CE9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39BF-1C09-4536-A296-F64FED87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39BF-1C09-4536-A296-F64FED874F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SzPct val="75000"/>
              <a:buFont typeface="Wingdings" panose="05000000000000000000" pitchFamily="2" charset="2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39BF-1C09-4536-A296-F64FED874F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1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39BF-1C09-4536-A296-F64FED874F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39BF-1C09-4536-A296-F64FED874F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47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39BF-1C09-4536-A296-F64FED874F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39BF-1C09-4536-A296-F64FED874F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39BF-1C09-4536-A296-F64FED874F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0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39BF-1C09-4536-A296-F64FED874F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2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39BF-1C09-4536-A296-F64FED874F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E510-6958-478E-B63E-47414E114D0E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1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610F-CA6F-42AF-813B-BC12ACA55386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2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6C7D-CB71-44F4-9C43-785ADEE19133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B93F-9EDA-4BAD-A7CF-1BB881833AB3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76C2-1A5D-425C-A139-0223E90DADCC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2A44-E3FA-4AE1-AC69-179673465D5C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3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2436-3D5C-4F19-87C2-60158C11E43B}" type="datetime1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4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3B9B-DF06-4068-A3ED-9782E024FA7C}" type="datetime1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3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42AF-6748-4175-B836-79177C15173B}" type="datetime1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5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7664-7594-4EE0-8285-27D947F246CD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BFE0-8292-4D12-9D80-F68B46E9631C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56B8-CBEE-4CD4-8B5D-26B41518D9EF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52E6-E4C7-4957-9BF4-BE8AFCD13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5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9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651" y="2539317"/>
            <a:ext cx="8163499" cy="69406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Towards Scalable Critical Alert Mining</a:t>
            </a:r>
            <a:endParaRPr lang="en-US" sz="44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082" y="3596280"/>
            <a:ext cx="6858000" cy="2207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Bo Zong</a:t>
            </a:r>
            <a:r>
              <a:rPr lang="en-US" sz="2800" baseline="30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1</a:t>
            </a:r>
          </a:p>
          <a:p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w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ith 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Yinghui 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Wu</a:t>
            </a:r>
            <a:r>
              <a:rPr lang="en-US" baseline="30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1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, 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Jie 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Song</a:t>
            </a:r>
            <a:r>
              <a:rPr lang="en-US" baseline="30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2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, 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Ambuj K. 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Singh</a:t>
            </a:r>
            <a:r>
              <a:rPr lang="en-US" baseline="30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1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, 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Hasan 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Cam</a:t>
            </a:r>
            <a:r>
              <a:rPr lang="en-US" baseline="30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3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, 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Jiawei 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Han</a:t>
            </a:r>
            <a:r>
              <a:rPr lang="en-US" baseline="30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4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, 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and Xifeng 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Yan</a:t>
            </a:r>
            <a:r>
              <a:rPr lang="en-US" baseline="30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1</a:t>
            </a:r>
          </a:p>
          <a:p>
            <a:r>
              <a:rPr lang="en-US" sz="3200" baseline="30000" dirty="0">
                <a:solidFill>
                  <a:srgbClr val="003963"/>
                </a:solidFill>
                <a:latin typeface="Perpetua" panose="02020502060401020303" pitchFamily="18" charset="0"/>
              </a:rPr>
              <a:t>1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UCSB, </a:t>
            </a:r>
            <a:r>
              <a:rPr lang="en-US" baseline="30000" dirty="0">
                <a:solidFill>
                  <a:srgbClr val="003963"/>
                </a:solidFill>
                <a:latin typeface="Perpetua" panose="02020502060401020303" pitchFamily="18" charset="0"/>
              </a:rPr>
              <a:t>2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LogicMonitor, </a:t>
            </a:r>
            <a:r>
              <a:rPr lang="en-US" baseline="30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3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Army 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Research Lab, </a:t>
            </a:r>
            <a:r>
              <a:rPr lang="en-US" baseline="30000" dirty="0">
                <a:solidFill>
                  <a:srgbClr val="003963"/>
                </a:solidFill>
                <a:latin typeface="Perpetua" panose="02020502060401020303" pitchFamily="18" charset="0"/>
              </a:rPr>
              <a:t>4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UIUC</a:t>
            </a:r>
          </a:p>
          <a:p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40267" y="658610"/>
            <a:ext cx="7718791" cy="1073682"/>
            <a:chOff x="739409" y="273593"/>
            <a:chExt cx="7718791" cy="10736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09" y="273593"/>
              <a:ext cx="1054669" cy="105466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167" y="356949"/>
              <a:ext cx="2374251" cy="82185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342" y="390000"/>
              <a:ext cx="1182494" cy="75575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60" y="273593"/>
              <a:ext cx="1055440" cy="1073682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1</a:t>
            </a:fld>
            <a:endParaRPr lang="en-US" dirty="0">
              <a:solidFill>
                <a:srgbClr val="003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6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60"/>
    </mc:Choice>
    <mc:Fallback xmlns="">
      <p:transition spd="slow" advTm="268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Naive Greedy Algorithm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5924"/>
                <a:ext cx="7980960" cy="5097312"/>
              </a:xfrm>
            </p:spPr>
            <p:txBody>
              <a:bodyPr/>
              <a:lstStyle/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Greedy search strategy</a:t>
                </a: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endPara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Greedy </a:t>
                </a:r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algorithms have approximation ratio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39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396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396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39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0.63)</a:t>
                </a: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Efficiency issue: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i="0" dirty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i="0" dirty="0" err="1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i="0" dirty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0" dirty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5924"/>
                <a:ext cx="7980960" cy="5097312"/>
              </a:xfrm>
              <a:blipFill rotWithShape="0">
                <a:blip r:embed="rId3"/>
                <a:stretch>
                  <a:fillRect l="-764" t="-1794" r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10</a:t>
            </a:fld>
            <a:endParaRPr lang="en-US" dirty="0">
              <a:solidFill>
                <a:srgbClr val="00396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7673" y="2306534"/>
            <a:ext cx="1716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S</a:t>
            </a:r>
          </a:p>
          <a:p>
            <a:pPr algn="ctr"/>
            <a:r>
              <a:rPr lang="en-US" sz="24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{</a:t>
            </a:r>
            <a:r>
              <a:rPr lang="en-US" sz="2400" dirty="0" smtClean="0">
                <a:latin typeface="Perpetua" panose="02020502060401020303" pitchFamily="18" charset="0"/>
              </a:rPr>
              <a:t>           </a:t>
            </a:r>
            <a:r>
              <a:rPr lang="en-US" sz="24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}</a:t>
            </a:r>
            <a:endParaRPr lang="en-US" sz="24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38922" y="1732583"/>
            <a:ext cx="2489683" cy="2489162"/>
            <a:chOff x="5278285" y="1190634"/>
            <a:chExt cx="2489683" cy="2489162"/>
          </a:xfrm>
        </p:grpSpPr>
        <p:sp>
          <p:nvSpPr>
            <p:cNvPr id="5" name="TextBox 4"/>
            <p:cNvSpPr txBox="1"/>
            <p:nvPr/>
          </p:nvSpPr>
          <p:spPr>
            <a:xfrm>
              <a:off x="6067147" y="1579798"/>
              <a:ext cx="260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A</a:t>
              </a:r>
              <a:endParaRPr lang="en-US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154610" y="1910751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796527" y="191075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87853" y="278468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333506" y="2784994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128801" y="277683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72201" y="3516418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47858" y="3527504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99670" y="3538479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510089" y="3538479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47749" y="1574765"/>
              <a:ext cx="260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3963"/>
                  </a:solidFill>
                  <a:latin typeface="Perpetua" panose="02020502060401020303" pitchFamily="18" charset="0"/>
                </a:rPr>
                <a:t>B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5894378" y="2122913"/>
              <a:ext cx="260232" cy="60449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76862" y="2146276"/>
              <a:ext cx="97822" cy="59819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493470" y="2122913"/>
              <a:ext cx="309306" cy="62156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906522" y="2144663"/>
              <a:ext cx="261966" cy="58274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474002" y="2973601"/>
              <a:ext cx="296695" cy="529593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928113" y="3002147"/>
              <a:ext cx="169482" cy="51427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180862" y="2993697"/>
              <a:ext cx="157942" cy="52272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472642" y="3000845"/>
              <a:ext cx="209754" cy="515573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6767393" y="2955731"/>
              <a:ext cx="331895" cy="560687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291176" y="2964914"/>
              <a:ext cx="218913" cy="549879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78285" y="2974905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0.3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06786" y="2996812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0.6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72549" y="3253183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0.8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65922" y="2919741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0.5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2860" y="3262854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41248" y="2911813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0.5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85907" y="2346276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0.9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03764" y="2062470"/>
              <a:ext cx="594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0.72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99498" y="2466027"/>
              <a:ext cx="556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0.71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94086" y="2173306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0.1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29479" y="1190634"/>
              <a:ext cx="2061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Alert graph G</a:t>
              </a:r>
              <a:endParaRPr lang="en-US" sz="2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92500" y="1620303"/>
            <a:ext cx="1859554" cy="1480294"/>
            <a:chOff x="3293405" y="1963953"/>
            <a:chExt cx="1859554" cy="1480294"/>
          </a:xfrm>
        </p:grpSpPr>
        <p:sp>
          <p:nvSpPr>
            <p:cNvPr id="46" name="Left Arrow 45"/>
            <p:cNvSpPr/>
            <p:nvPr/>
          </p:nvSpPr>
          <p:spPr>
            <a:xfrm rot="10800000">
              <a:off x="3493070" y="3187341"/>
              <a:ext cx="1520028" cy="256906"/>
            </a:xfrm>
            <a:prstGeom prst="leftArrow">
              <a:avLst/>
            </a:prstGeom>
            <a:solidFill>
              <a:srgbClr val="31A7FE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293405" y="1963953"/>
                  <a:ext cx="1859554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3963"/>
                      </a:solidFill>
                      <a:latin typeface="Perpetua" panose="02020502060401020303" pitchFamily="18" charset="0"/>
                      <a:cs typeface="Times New Roman" panose="02020603050405020304" pitchFamily="18" charset="0"/>
                    </a:rPr>
                    <a:t>Find the alert </a:t>
                  </a:r>
                  <a:r>
                    <a:rPr lang="en-US" sz="2000" i="1" dirty="0" smtClean="0">
                      <a:solidFill>
                        <a:srgbClr val="003963"/>
                      </a:solidFill>
                      <a:latin typeface="Perpetua" panose="02020502060401020303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2000" dirty="0" smtClean="0">
                      <a:solidFill>
                        <a:srgbClr val="003963"/>
                      </a:solidFill>
                      <a:latin typeface="Perpetua" panose="02020502060401020303" pitchFamily="18" charset="0"/>
                      <a:cs typeface="Times New Roman" panose="02020603050405020304" pitchFamily="18" charset="0"/>
                    </a:rPr>
                    <a:t> such that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000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a14:m>
                  <a:r>
                    <a:rPr lang="en-US" sz="2000" dirty="0" smtClean="0">
                      <a:solidFill>
                        <a:srgbClr val="003963"/>
                      </a:solidFill>
                      <a:latin typeface="Perpetua" panose="02020502060401020303" pitchFamily="18" charset="0"/>
                      <a:cs typeface="Times New Roman" panose="02020603050405020304" pitchFamily="18" charset="0"/>
                    </a:rPr>
                    <a:t> has the largest incremental gain</a:t>
                  </a:r>
                  <a:endParaRPr lang="en-US" sz="2000" dirty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405" y="1963953"/>
                  <a:ext cx="1859554" cy="13234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95" t="-2304" b="-78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Box 47"/>
          <p:cNvSpPr txBox="1"/>
          <p:nvPr/>
        </p:nvSpPr>
        <p:spPr>
          <a:xfrm>
            <a:off x="6101322" y="2721238"/>
            <a:ext cx="40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Perpetua" panose="02020502060401020303" pitchFamily="18" charset="0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67333" y="2712410"/>
            <a:ext cx="40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B</a:t>
            </a:r>
            <a:endParaRPr lang="en-US" sz="2000" dirty="0">
              <a:solidFill>
                <a:srgbClr val="FF0000"/>
              </a:solidFill>
              <a:latin typeface="Perpetua" panose="02020502060401020303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956783" y="5660246"/>
            <a:ext cx="4845352" cy="510639"/>
            <a:chOff x="593350" y="5498276"/>
            <a:chExt cx="4845352" cy="510639"/>
          </a:xfrm>
        </p:grpSpPr>
        <p:sp>
          <p:nvSpPr>
            <p:cNvPr id="67" name="Rectangle 66"/>
            <p:cNvSpPr/>
            <p:nvPr/>
          </p:nvSpPr>
          <p:spPr>
            <a:xfrm>
              <a:off x="593350" y="5498276"/>
              <a:ext cx="4845352" cy="51063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0152" y="5522761"/>
              <a:ext cx="42405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SzPct val="75000"/>
              </a:pPr>
              <a:r>
                <a:rPr lang="en-US" sz="2400" dirty="0">
                  <a:solidFill>
                    <a:srgbClr val="FF0000"/>
                  </a:solidFill>
                  <a:latin typeface="Perpetua" panose="02020502060401020303" pitchFamily="18" charset="0"/>
                </a:rPr>
                <a:t>How to speed up greedy algorithms?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158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03"/>
    </mc:Choice>
    <mc:Fallback xmlns="">
      <p:transition spd="slow" advTm="63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Bound and Pruning Algorithm (BnP)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924"/>
            <a:ext cx="7886700" cy="5097312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Pruning unpromising alerts by upper and lower bounds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Drawback: pruning might not always work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11</a:t>
            </a:fld>
            <a:endParaRPr lang="en-US" dirty="0">
              <a:solidFill>
                <a:srgbClr val="003963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700463" y="2571546"/>
            <a:ext cx="1160126" cy="942054"/>
            <a:chOff x="3700463" y="2400858"/>
            <a:chExt cx="1160126" cy="942054"/>
          </a:xfrm>
        </p:grpSpPr>
        <p:sp>
          <p:nvSpPr>
            <p:cNvPr id="44" name="Right Arrow 43"/>
            <p:cNvSpPr/>
            <p:nvPr/>
          </p:nvSpPr>
          <p:spPr>
            <a:xfrm>
              <a:off x="3726733" y="3050304"/>
              <a:ext cx="1133856" cy="292608"/>
            </a:xfrm>
            <a:prstGeom prst="rightArrow">
              <a:avLst/>
            </a:prstGeom>
            <a:solidFill>
              <a:srgbClr val="31A7FE"/>
            </a:solidFill>
            <a:ln>
              <a:solidFill>
                <a:srgbClr val="31A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00463" y="2400858"/>
              <a:ext cx="11080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Bound estimation</a:t>
              </a:r>
              <a:endParaRPr lang="en-US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43458" y="2956892"/>
                <a:ext cx="2696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2.5≤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})</m:t>
                      </m:r>
                      <m:r>
                        <a:rPr lang="en-US" b="0" i="1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en-US" dirty="0">
                  <a:solidFill>
                    <a:srgbClr val="003963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58" y="2956892"/>
                <a:ext cx="269637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035155" y="3550049"/>
                <a:ext cx="2696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.2≤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})</m:t>
                      </m:r>
                      <m:r>
                        <a:rPr lang="en-US" b="0" i="1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dirty="0">
                  <a:solidFill>
                    <a:srgbClr val="003963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55" y="3550049"/>
                <a:ext cx="269637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7099757" y="2576046"/>
            <a:ext cx="927988" cy="1406668"/>
            <a:chOff x="6450676" y="2430639"/>
            <a:chExt cx="927988" cy="1406668"/>
          </a:xfrm>
        </p:grpSpPr>
        <p:sp>
          <p:nvSpPr>
            <p:cNvPr id="49" name="Rectangle 48"/>
            <p:cNvSpPr/>
            <p:nvPr/>
          </p:nvSpPr>
          <p:spPr>
            <a:xfrm>
              <a:off x="6760465" y="2800692"/>
              <a:ext cx="321988" cy="1036615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50676" y="2430639"/>
              <a:ext cx="92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Perpetua" panose="02020502060401020303" pitchFamily="18" charset="0"/>
                </a:rPr>
                <a:t>Upper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84411" y="2589608"/>
            <a:ext cx="927988" cy="1393106"/>
            <a:chOff x="4235330" y="2444201"/>
            <a:chExt cx="927988" cy="1393106"/>
          </a:xfrm>
        </p:grpSpPr>
        <p:sp>
          <p:nvSpPr>
            <p:cNvPr id="52" name="Rectangle 51"/>
            <p:cNvSpPr/>
            <p:nvPr/>
          </p:nvSpPr>
          <p:spPr>
            <a:xfrm>
              <a:off x="4538330" y="2800692"/>
              <a:ext cx="321988" cy="1036615"/>
            </a:xfrm>
            <a:prstGeom prst="rect">
              <a:avLst/>
            </a:prstGeom>
            <a:noFill/>
            <a:ln w="2540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30" y="2444201"/>
              <a:ext cx="92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8000"/>
                  </a:solidFill>
                  <a:latin typeface="Perpetua" panose="02020502060401020303" pitchFamily="18" charset="0"/>
                </a:rPr>
                <a:t>Lower</a:t>
              </a:r>
              <a:endParaRPr lang="en-US" dirty="0">
                <a:solidFill>
                  <a:srgbClr val="008000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704331" y="3624368"/>
            <a:ext cx="1453613" cy="636235"/>
            <a:chOff x="5396072" y="3478961"/>
            <a:chExt cx="1453613" cy="636235"/>
          </a:xfrm>
        </p:grpSpPr>
        <p:grpSp>
          <p:nvGrpSpPr>
            <p:cNvPr id="55" name="Group 54"/>
            <p:cNvGrpSpPr/>
            <p:nvPr/>
          </p:nvGrpSpPr>
          <p:grpSpPr>
            <a:xfrm>
              <a:off x="5527966" y="3478961"/>
              <a:ext cx="1187605" cy="243750"/>
              <a:chOff x="5504140" y="4286592"/>
              <a:chExt cx="1187605" cy="24375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504140" y="4297678"/>
                <a:ext cx="1187605" cy="23266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5504142" y="4286592"/>
                <a:ext cx="1187603" cy="24375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5396072" y="3745864"/>
              <a:ext cx="1453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Perpetua" panose="02020502060401020303" pitchFamily="18" charset="0"/>
                </a:rPr>
                <a:t>Unpromising</a:t>
              </a:r>
              <a:endParaRPr lang="en-US" dirty="0">
                <a:solidFill>
                  <a:srgbClr val="FF0000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05451" y="4066368"/>
            <a:ext cx="3251372" cy="383289"/>
            <a:chOff x="4805451" y="3895680"/>
            <a:chExt cx="3251372" cy="383289"/>
          </a:xfrm>
        </p:grpSpPr>
        <p:sp>
          <p:nvSpPr>
            <p:cNvPr id="60" name="TextBox 59"/>
            <p:cNvSpPr txBox="1"/>
            <p:nvPr/>
          </p:nvSpPr>
          <p:spPr>
            <a:xfrm>
              <a:off x="4805451" y="3909637"/>
              <a:ext cx="106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8000"/>
                  </a:solidFill>
                  <a:latin typeface="Perpetua" panose="02020502060401020303" pitchFamily="18" charset="0"/>
                </a:rPr>
                <a:t>LocalGain</a:t>
              </a:r>
              <a:endParaRPr lang="en-US" dirty="0">
                <a:solidFill>
                  <a:srgbClr val="008000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63196" y="3895680"/>
              <a:ext cx="993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  <a:latin typeface="Perpetua" panose="02020502060401020303" pitchFamily="18" charset="0"/>
                </a:rPr>
                <a:t>SumGain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62317" y="1946538"/>
            <a:ext cx="2489683" cy="2489162"/>
            <a:chOff x="5278285" y="1190634"/>
            <a:chExt cx="2489683" cy="2489162"/>
          </a:xfrm>
        </p:grpSpPr>
        <p:sp>
          <p:nvSpPr>
            <p:cNvPr id="6" name="TextBox 5"/>
            <p:cNvSpPr txBox="1"/>
            <p:nvPr/>
          </p:nvSpPr>
          <p:spPr>
            <a:xfrm>
              <a:off x="6067147" y="1579798"/>
              <a:ext cx="260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A</a:t>
              </a:r>
              <a:endParaRPr lang="en-US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154610" y="1910751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796527" y="191075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87853" y="278468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333506" y="2784994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128801" y="277683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72201" y="3516418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47858" y="3527504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99670" y="3538479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510089" y="3538479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154" y="2595582"/>
              <a:ext cx="260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C</a:t>
              </a:r>
              <a:endParaRPr lang="en-US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894378" y="2122913"/>
              <a:ext cx="260232" cy="60449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76862" y="2146276"/>
              <a:ext cx="97822" cy="59819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93470" y="2122913"/>
              <a:ext cx="309306" cy="62156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906522" y="2144663"/>
              <a:ext cx="261966" cy="58274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474002" y="2973601"/>
              <a:ext cx="296695" cy="529593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928113" y="3002147"/>
              <a:ext cx="169482" cy="51427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6180862" y="2993697"/>
              <a:ext cx="157942" cy="52272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72642" y="3000845"/>
              <a:ext cx="209754" cy="515573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767393" y="2955731"/>
              <a:ext cx="331895" cy="560687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291176" y="2964914"/>
              <a:ext cx="218913" cy="549879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278285" y="2974905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0.3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06786" y="2996812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0.6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72549" y="3253183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0.8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65922" y="2919741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0.5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02860" y="3262854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41248" y="2911813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0.5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85907" y="2346276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0.9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03764" y="2062470"/>
              <a:ext cx="594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0.72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99498" y="2466027"/>
              <a:ext cx="556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0.71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94086" y="2173306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0.1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29479" y="1190634"/>
              <a:ext cx="2061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Alert graph G</a:t>
              </a:r>
              <a:endParaRPr lang="en-US" sz="2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9273" y="5427293"/>
            <a:ext cx="7425454" cy="619534"/>
            <a:chOff x="804146" y="5367648"/>
            <a:chExt cx="7425454" cy="619534"/>
          </a:xfrm>
        </p:grpSpPr>
        <p:sp>
          <p:nvSpPr>
            <p:cNvPr id="65" name="Rectangle 64"/>
            <p:cNvSpPr/>
            <p:nvPr/>
          </p:nvSpPr>
          <p:spPr>
            <a:xfrm>
              <a:off x="804146" y="5367648"/>
              <a:ext cx="7425453" cy="619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7397" y="5468147"/>
              <a:ext cx="73822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75000"/>
              </a:pPr>
              <a:r>
                <a:rPr lang="en-US" sz="2400" dirty="0">
                  <a:solidFill>
                    <a:srgbClr val="FF0000"/>
                  </a:solidFill>
                  <a:latin typeface="Perpetua" panose="02020502060401020303" pitchFamily="18" charset="0"/>
                </a:rPr>
                <a:t>Can we trade a little approximation quality for better efficiency?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34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70"/>
    </mc:Choice>
    <mc:Fallback xmlns="">
      <p:transition spd="slow" advTm="898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Single-Tree Approximation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5924"/>
                <a:ext cx="7886700" cy="5097312"/>
              </a:xfrm>
            </p:spPr>
            <p:txBody>
              <a:bodyPr>
                <a:normAutofit lnSpcReduction="10000"/>
              </a:bodyPr>
              <a:lstStyle/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If an alert graph is a tree, a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9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96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96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)-approximation algorithm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endPara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Intuition: sparsify alert graphs into trees, preserving most information</a:t>
                </a: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endPara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Maximum directed spanning trees are trees in an alert graph</a:t>
                </a:r>
              </a:p>
              <a:p>
                <a:pPr lvl="1"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ea typeface="Cambria Math" panose="02040503050406030204" pitchFamily="18" charset="0"/>
                  </a:rPr>
                  <a:t>Span all nodes in an alert graph</a:t>
                </a:r>
              </a:p>
              <a:p>
                <a:pPr lvl="1"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ea typeface="Cambria Math" panose="02040503050406030204" pitchFamily="18" charset="0"/>
                  </a:rPr>
                  <a:t>um of edge weights is maximized</a:t>
                </a:r>
                <a:endParaRPr lang="en-US" b="0" dirty="0" smtClean="0">
                  <a:solidFill>
                    <a:srgbClr val="003963"/>
                  </a:solidFill>
                  <a:latin typeface="Perpetua" panose="02020502060401020303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SzPct val="75000"/>
                  <a:buNone/>
                </a:pPr>
                <a:endPara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  <a:p>
                <a:pPr marL="0" indent="0">
                  <a:buSzPct val="75000"/>
                  <a:buNone/>
                </a:pP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 </a:t>
                </a: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5924"/>
                <a:ext cx="7886700" cy="5097312"/>
              </a:xfrm>
              <a:blipFill rotWithShape="0">
                <a:blip r:embed="rId2"/>
                <a:stretch>
                  <a:fillRect l="-773" t="-598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12</a:t>
            </a:fld>
            <a:endParaRPr lang="en-US" dirty="0">
              <a:solidFill>
                <a:srgbClr val="003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52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8"/>
    </mc:Choice>
    <mc:Fallback xmlns="">
      <p:transition spd="slow" advTm="296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Single-Tree Approximation (cont.)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924"/>
            <a:ext cx="7886700" cy="5097312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Linear-time algorithm to search maximum directed spanning tree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Drawback: accuracy loss in Gain estimation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Edge of the highest weight is always selected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Edges of similar weight never get selected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13</a:t>
            </a:fld>
            <a:endParaRPr lang="en-US" dirty="0">
              <a:solidFill>
                <a:srgbClr val="003963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8251" y="2232192"/>
            <a:ext cx="2489683" cy="2356899"/>
            <a:chOff x="5278285" y="1322897"/>
            <a:chExt cx="2489683" cy="2356899"/>
          </a:xfrm>
        </p:grpSpPr>
        <p:sp>
          <p:nvSpPr>
            <p:cNvPr id="9" name="Oval 8"/>
            <p:cNvSpPr/>
            <p:nvPr/>
          </p:nvSpPr>
          <p:spPr>
            <a:xfrm>
              <a:off x="6154610" y="1910751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796527" y="191075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787853" y="278468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333506" y="2784994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128801" y="277683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372201" y="3516418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47858" y="3527504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699670" y="3538479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510089" y="3538479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47749" y="1574765"/>
              <a:ext cx="260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32547" y="2564130"/>
              <a:ext cx="260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894378" y="2122913"/>
              <a:ext cx="260232" cy="60449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76862" y="2146276"/>
              <a:ext cx="97822" cy="59819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6493470" y="2122913"/>
              <a:ext cx="309306" cy="62156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906522" y="2144663"/>
              <a:ext cx="261966" cy="58274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474002" y="2973601"/>
              <a:ext cx="296695" cy="529593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928113" y="3002147"/>
              <a:ext cx="169482" cy="51427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180862" y="2993697"/>
              <a:ext cx="157942" cy="52272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472642" y="3000845"/>
              <a:ext cx="209754" cy="515573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6767393" y="2955731"/>
              <a:ext cx="331895" cy="560687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291176" y="2964914"/>
              <a:ext cx="218913" cy="549879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78285" y="2974905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0.3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06786" y="2996812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0.6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72549" y="3253183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0.8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65922" y="2919741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0.5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02860" y="3262854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41248" y="2911813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0.5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85907" y="2346276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0.9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03764" y="2062470"/>
              <a:ext cx="594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0.72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99498" y="2466027"/>
              <a:ext cx="556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0.71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94086" y="2173306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0.1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71129" y="1322897"/>
              <a:ext cx="2061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G</a:t>
              </a:r>
              <a:endParaRPr lang="en-US" sz="2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979498" y="3887524"/>
            <a:ext cx="492412" cy="529593"/>
            <a:chOff x="3699082" y="4143556"/>
            <a:chExt cx="492412" cy="529593"/>
          </a:xfrm>
        </p:grpSpPr>
        <p:cxnSp>
          <p:nvCxnSpPr>
            <p:cNvPr id="70" name="Straight Arrow Connector 69"/>
            <p:cNvCxnSpPr/>
            <p:nvPr/>
          </p:nvCxnSpPr>
          <p:spPr>
            <a:xfrm flipH="1">
              <a:off x="3894799" y="4143556"/>
              <a:ext cx="296695" cy="529593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699082" y="4144860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0.3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873762" y="3907620"/>
            <a:ext cx="426720" cy="567263"/>
            <a:chOff x="4593346" y="4163652"/>
            <a:chExt cx="426720" cy="567263"/>
          </a:xfrm>
        </p:grpSpPr>
        <p:cxnSp>
          <p:nvCxnSpPr>
            <p:cNvPr id="72" name="Straight Arrow Connector 71"/>
            <p:cNvCxnSpPr/>
            <p:nvPr/>
          </p:nvCxnSpPr>
          <p:spPr>
            <a:xfrm flipH="1">
              <a:off x="4601659" y="4163652"/>
              <a:ext cx="157942" cy="52272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593346" y="4423138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0.8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468606" y="3869654"/>
            <a:ext cx="462187" cy="614900"/>
            <a:chOff x="5188190" y="4125686"/>
            <a:chExt cx="462187" cy="614900"/>
          </a:xfrm>
        </p:grpSpPr>
        <p:cxnSp>
          <p:nvCxnSpPr>
            <p:cNvPr id="74" name="Straight Arrow Connector 73"/>
            <p:cNvCxnSpPr/>
            <p:nvPr/>
          </p:nvCxnSpPr>
          <p:spPr>
            <a:xfrm flipH="1">
              <a:off x="5188190" y="4125686"/>
              <a:ext cx="331895" cy="560687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223657" y="4432809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992389" y="3825736"/>
            <a:ext cx="476792" cy="602980"/>
            <a:chOff x="5711973" y="4081768"/>
            <a:chExt cx="476792" cy="60298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5711973" y="4134869"/>
              <a:ext cx="218913" cy="549879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762045" y="4081768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0.5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287120" y="3036836"/>
            <a:ext cx="568703" cy="604498"/>
            <a:chOff x="4006704" y="3292868"/>
            <a:chExt cx="568703" cy="604498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4315175" y="3292868"/>
              <a:ext cx="260232" cy="60449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006704" y="3516231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0.9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904977" y="2976393"/>
            <a:ext cx="594397" cy="682004"/>
            <a:chOff x="4624561" y="3232425"/>
            <a:chExt cx="594397" cy="682004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697659" y="3316231"/>
              <a:ext cx="97822" cy="59819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624561" y="3232425"/>
              <a:ext cx="594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0.72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607735" y="3058586"/>
            <a:ext cx="514284" cy="582748"/>
            <a:chOff x="5327319" y="3314618"/>
            <a:chExt cx="514284" cy="582748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5327319" y="3314618"/>
              <a:ext cx="261966" cy="58274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414883" y="3343261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0.1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850510" y="2137162"/>
            <a:ext cx="3933847" cy="2456557"/>
            <a:chOff x="2570094" y="2393194"/>
            <a:chExt cx="3933847" cy="2456557"/>
          </a:xfrm>
        </p:grpSpPr>
        <p:grpSp>
          <p:nvGrpSpPr>
            <p:cNvPr id="94" name="Group 93"/>
            <p:cNvGrpSpPr/>
            <p:nvPr/>
          </p:nvGrpSpPr>
          <p:grpSpPr>
            <a:xfrm>
              <a:off x="3540911" y="2393194"/>
              <a:ext cx="2963030" cy="2456557"/>
              <a:chOff x="3540911" y="2393194"/>
              <a:chExt cx="2963030" cy="245655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575407" y="3080706"/>
                <a:ext cx="133003" cy="141317"/>
              </a:xfrm>
              <a:prstGeom prst="ellipse">
                <a:avLst/>
              </a:prstGeom>
              <a:solidFill>
                <a:srgbClr val="31A7FE"/>
              </a:solidFill>
              <a:ln w="25400">
                <a:solidFill>
                  <a:srgbClr val="31A7F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217324" y="3080705"/>
                <a:ext cx="133003" cy="141317"/>
              </a:xfrm>
              <a:prstGeom prst="ellipse">
                <a:avLst/>
              </a:prstGeom>
              <a:solidFill>
                <a:srgbClr val="31A7FE"/>
              </a:solidFill>
              <a:ln w="25400">
                <a:solidFill>
                  <a:srgbClr val="31A7F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08650" y="3954635"/>
                <a:ext cx="133003" cy="141317"/>
              </a:xfrm>
              <a:prstGeom prst="ellipse">
                <a:avLst/>
              </a:prstGeom>
              <a:solidFill>
                <a:srgbClr val="31A7FE"/>
              </a:solidFill>
              <a:ln w="25400">
                <a:solidFill>
                  <a:srgbClr val="31A7F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754303" y="3954949"/>
                <a:ext cx="133003" cy="141317"/>
              </a:xfrm>
              <a:prstGeom prst="ellipse">
                <a:avLst/>
              </a:prstGeom>
              <a:solidFill>
                <a:srgbClr val="31A7FE"/>
              </a:solidFill>
              <a:ln w="25400">
                <a:solidFill>
                  <a:srgbClr val="31A7F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549598" y="3946785"/>
                <a:ext cx="133003" cy="141317"/>
              </a:xfrm>
              <a:prstGeom prst="ellipse">
                <a:avLst/>
              </a:prstGeom>
              <a:solidFill>
                <a:srgbClr val="31A7FE"/>
              </a:solidFill>
              <a:ln w="25400">
                <a:solidFill>
                  <a:srgbClr val="31A7F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792998" y="4686373"/>
                <a:ext cx="133003" cy="141317"/>
              </a:xfrm>
              <a:prstGeom prst="ellipse">
                <a:avLst/>
              </a:prstGeom>
              <a:solidFill>
                <a:srgbClr val="31A7FE"/>
              </a:solidFill>
              <a:ln w="25400">
                <a:solidFill>
                  <a:srgbClr val="31A7F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468655" y="4697459"/>
                <a:ext cx="133003" cy="141317"/>
              </a:xfrm>
              <a:prstGeom prst="ellipse">
                <a:avLst/>
              </a:prstGeom>
              <a:solidFill>
                <a:srgbClr val="31A7FE"/>
              </a:solidFill>
              <a:ln w="25400">
                <a:solidFill>
                  <a:srgbClr val="31A7F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120467" y="4708434"/>
                <a:ext cx="133003" cy="141317"/>
              </a:xfrm>
              <a:prstGeom prst="ellipse">
                <a:avLst/>
              </a:prstGeom>
              <a:solidFill>
                <a:srgbClr val="31A7FE"/>
              </a:solidFill>
              <a:ln w="25400">
                <a:solidFill>
                  <a:srgbClr val="31A7F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930886" y="4708434"/>
                <a:ext cx="133003" cy="141317"/>
              </a:xfrm>
              <a:prstGeom prst="ellipse">
                <a:avLst/>
              </a:prstGeom>
              <a:solidFill>
                <a:srgbClr val="31A7FE"/>
              </a:solidFill>
              <a:ln w="25400">
                <a:solidFill>
                  <a:srgbClr val="31A7F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540911" y="2393194"/>
                <a:ext cx="29630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T</a:t>
                </a:r>
                <a:r>
                  <a:rPr lang="en-US" sz="2400" baseline="30000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*</a:t>
                </a:r>
                <a:endParaRPr lang="en-US" sz="2400" baseline="30000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570094" y="2932998"/>
              <a:ext cx="1450215" cy="886382"/>
              <a:chOff x="2570094" y="2932998"/>
              <a:chExt cx="1450215" cy="886382"/>
            </a:xfrm>
          </p:grpSpPr>
          <p:sp>
            <p:nvSpPr>
              <p:cNvPr id="95" name="Right Arrow 94"/>
              <p:cNvSpPr/>
              <p:nvPr/>
            </p:nvSpPr>
            <p:spPr>
              <a:xfrm>
                <a:off x="2837518" y="3599020"/>
                <a:ext cx="963858" cy="220360"/>
              </a:xfrm>
              <a:prstGeom prst="rightArrow">
                <a:avLst/>
              </a:prstGeom>
              <a:solidFill>
                <a:srgbClr val="31A7FE"/>
              </a:solidFill>
              <a:ln>
                <a:solidFill>
                  <a:srgbClr val="31A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570094" y="2932998"/>
                <a:ext cx="14502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Tree sparsification</a:t>
                </a:r>
                <a:endParaRPr lang="en-US" sz="2000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6147287" y="2678265"/>
            <a:ext cx="2128044" cy="941406"/>
            <a:chOff x="6147287" y="2934297"/>
            <a:chExt cx="2128044" cy="941406"/>
          </a:xfrm>
        </p:grpSpPr>
        <p:sp>
          <p:nvSpPr>
            <p:cNvPr id="99" name="Right Arrow 98"/>
            <p:cNvSpPr/>
            <p:nvPr/>
          </p:nvSpPr>
          <p:spPr>
            <a:xfrm>
              <a:off x="6414711" y="3600319"/>
              <a:ext cx="963858" cy="220360"/>
            </a:xfrm>
            <a:prstGeom prst="rightArrow">
              <a:avLst/>
            </a:prstGeom>
            <a:solidFill>
              <a:srgbClr val="31A7FE"/>
            </a:solidFill>
            <a:ln>
              <a:solidFill>
                <a:srgbClr val="31A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47287" y="2934297"/>
              <a:ext cx="14502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Gain estimation</a:t>
              </a:r>
              <a:endParaRPr lang="en-US" sz="20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611688" y="3492521"/>
                  <a:ext cx="663643" cy="383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400" i="1" smtClean="0">
                                <a:solidFill>
                                  <a:srgbClr val="0039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3963"/>
                                </a:solidFill>
                                <a:latin typeface="Cambria Math" panose="02040503050406030204" pitchFamily="18" charset="0"/>
                              </a:rPr>
                              <m:t>Gain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003963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688" y="3492521"/>
                  <a:ext cx="663643" cy="38318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009" t="-22222" r="-21101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3408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48"/>
    </mc:Choice>
    <mc:Fallback xmlns="">
      <p:transition spd="slow" advTm="621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Multi-Tree Approximation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924"/>
            <a:ext cx="7886700" cy="5097312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Sample multiple trees from an alert graph 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14</a:t>
            </a:fld>
            <a:endParaRPr lang="en-US" dirty="0">
              <a:solidFill>
                <a:srgbClr val="003963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677" y="2715549"/>
            <a:ext cx="2489683" cy="2275411"/>
            <a:chOff x="5278285" y="1404385"/>
            <a:chExt cx="2489683" cy="2275411"/>
          </a:xfrm>
        </p:grpSpPr>
        <p:sp>
          <p:nvSpPr>
            <p:cNvPr id="7" name="Oval 6"/>
            <p:cNvSpPr/>
            <p:nvPr/>
          </p:nvSpPr>
          <p:spPr>
            <a:xfrm>
              <a:off x="6154610" y="1910751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796527" y="191075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87853" y="278468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333506" y="2784994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128801" y="277683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72201" y="3516418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47858" y="3527504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99670" y="3538479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510089" y="3538479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894378" y="2122913"/>
              <a:ext cx="260232" cy="60449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76862" y="2146276"/>
              <a:ext cx="97822" cy="59819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93470" y="2122913"/>
              <a:ext cx="309306" cy="62156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906522" y="2144663"/>
              <a:ext cx="261966" cy="58274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474002" y="2973601"/>
              <a:ext cx="296695" cy="529593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928113" y="3002147"/>
              <a:ext cx="169482" cy="51427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6180862" y="2993697"/>
              <a:ext cx="157942" cy="52272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72642" y="3000845"/>
              <a:ext cx="209754" cy="515573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767393" y="2955731"/>
              <a:ext cx="331895" cy="560687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291176" y="2964914"/>
              <a:ext cx="218913" cy="549879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278285" y="2974905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0.3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06786" y="2996812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0.6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72549" y="3253183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0.8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65922" y="2919741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0.5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02860" y="3262854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41248" y="2911813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0.5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85907" y="2346276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0.9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03764" y="2062470"/>
              <a:ext cx="594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0.72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99498" y="2466027"/>
              <a:ext cx="556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0.71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94086" y="2173306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0.1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29479" y="1404385"/>
              <a:ext cx="2061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G</a:t>
              </a:r>
              <a:endParaRPr lang="en-US" sz="2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706427" y="1654591"/>
            <a:ext cx="3272903" cy="4658283"/>
            <a:chOff x="2706427" y="1654591"/>
            <a:chExt cx="3272903" cy="4658283"/>
          </a:xfrm>
        </p:grpSpPr>
        <p:grpSp>
          <p:nvGrpSpPr>
            <p:cNvPr id="145" name="Group 144"/>
            <p:cNvGrpSpPr/>
            <p:nvPr/>
          </p:nvGrpSpPr>
          <p:grpSpPr>
            <a:xfrm>
              <a:off x="2706427" y="3111759"/>
              <a:ext cx="1062779" cy="1111218"/>
              <a:chOff x="2706427" y="3111759"/>
              <a:chExt cx="1062779" cy="1111218"/>
            </a:xfrm>
          </p:grpSpPr>
          <p:sp>
            <p:nvSpPr>
              <p:cNvPr id="44" name="Right Arrow 43"/>
              <p:cNvSpPr/>
              <p:nvPr/>
            </p:nvSpPr>
            <p:spPr>
              <a:xfrm>
                <a:off x="2842202" y="3822760"/>
                <a:ext cx="927004" cy="400217"/>
              </a:xfrm>
              <a:prstGeom prst="rightArrow">
                <a:avLst/>
              </a:prstGeom>
              <a:solidFill>
                <a:srgbClr val="31A7FE"/>
              </a:solidFill>
              <a:ln>
                <a:solidFill>
                  <a:srgbClr val="31A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706427" y="3111759"/>
                <a:ext cx="10512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Tree sampling</a:t>
                </a:r>
                <a:endParaRPr lang="en-US" sz="2000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869011" y="1654591"/>
              <a:ext cx="2061551" cy="1994797"/>
              <a:chOff x="4417651" y="1654591"/>
              <a:chExt cx="2061551" cy="1994797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556466" y="2244857"/>
                <a:ext cx="1716652" cy="1404531"/>
                <a:chOff x="5665975" y="1910750"/>
                <a:chExt cx="1716652" cy="140453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6154610" y="1910751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796527" y="1910750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5934144" y="2570592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6323222" y="2566591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104273" y="2568959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665975" y="3160757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083563" y="3165079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577060" y="3165079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7249624" y="3173964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6012854" y="2122913"/>
                  <a:ext cx="141756" cy="383076"/>
                </a:xfrm>
                <a:prstGeom prst="straightConnector1">
                  <a:avLst/>
                </a:prstGeom>
                <a:ln w="25400">
                  <a:solidFill>
                    <a:srgbClr val="31A7FE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H="1">
                  <a:off x="6470861" y="2122913"/>
                  <a:ext cx="331915" cy="383076"/>
                </a:xfrm>
                <a:prstGeom prst="straightConnector1">
                  <a:avLst/>
                </a:prstGeom>
                <a:ln w="25400">
                  <a:solidFill>
                    <a:srgbClr val="31A7FE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6906522" y="2144663"/>
                  <a:ext cx="192766" cy="329182"/>
                </a:xfrm>
                <a:prstGeom prst="straightConnector1">
                  <a:avLst/>
                </a:prstGeom>
                <a:ln w="25400">
                  <a:solidFill>
                    <a:srgbClr val="31A7FE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5797807" y="2777652"/>
                  <a:ext cx="136337" cy="307464"/>
                </a:xfrm>
                <a:prstGeom prst="straightConnector1">
                  <a:avLst/>
                </a:prstGeom>
                <a:ln w="25400">
                  <a:solidFill>
                    <a:srgbClr val="31A7FE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6243725" y="2761166"/>
                  <a:ext cx="118479" cy="353284"/>
                </a:xfrm>
                <a:prstGeom prst="straightConnector1">
                  <a:avLst/>
                </a:prstGeom>
                <a:ln w="25400">
                  <a:solidFill>
                    <a:srgbClr val="31A7FE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472464" y="2764447"/>
                  <a:ext cx="122260" cy="363721"/>
                </a:xfrm>
                <a:prstGeom prst="straightConnector1">
                  <a:avLst/>
                </a:prstGeom>
                <a:ln w="25400">
                  <a:solidFill>
                    <a:srgbClr val="31A7FE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TextBox 130"/>
              <p:cNvSpPr txBox="1"/>
              <p:nvPr/>
            </p:nvSpPr>
            <p:spPr>
              <a:xfrm>
                <a:off x="4417651" y="1654591"/>
                <a:ext cx="2061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T</a:t>
                </a:r>
                <a:r>
                  <a:rPr lang="en-US" sz="2400" baseline="-25000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1</a:t>
                </a:r>
                <a:endParaRPr lang="en-US" sz="2400" baseline="-25000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917779" y="4380396"/>
              <a:ext cx="2061551" cy="1932478"/>
              <a:chOff x="4417651" y="4380396"/>
              <a:chExt cx="2061551" cy="1932478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4447909" y="4917228"/>
                <a:ext cx="1814861" cy="1395646"/>
                <a:chOff x="5665975" y="1910750"/>
                <a:chExt cx="1814861" cy="1395646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154610" y="1910751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796527" y="1910750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5934144" y="2570592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323222" y="2566591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104273" y="2568959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665975" y="3160757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083563" y="3165079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577060" y="3165079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7347833" y="3160756"/>
                  <a:ext cx="133003" cy="141317"/>
                </a:xfrm>
                <a:prstGeom prst="ellipse">
                  <a:avLst/>
                </a:prstGeom>
                <a:solidFill>
                  <a:srgbClr val="31A7FE"/>
                </a:solidFill>
                <a:ln w="25400">
                  <a:solidFill>
                    <a:srgbClr val="31A7F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H="1">
                  <a:off x="6012854" y="2122913"/>
                  <a:ext cx="141756" cy="383076"/>
                </a:xfrm>
                <a:prstGeom prst="straightConnector1">
                  <a:avLst/>
                </a:prstGeom>
                <a:ln w="25400">
                  <a:solidFill>
                    <a:srgbClr val="31A7FE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H="1">
                  <a:off x="6470861" y="2122913"/>
                  <a:ext cx="331915" cy="383076"/>
                </a:xfrm>
                <a:prstGeom prst="straightConnector1">
                  <a:avLst/>
                </a:prstGeom>
                <a:ln w="25400">
                  <a:solidFill>
                    <a:srgbClr val="31A7FE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6906522" y="2144663"/>
                  <a:ext cx="192766" cy="329182"/>
                </a:xfrm>
                <a:prstGeom prst="straightConnector1">
                  <a:avLst/>
                </a:prstGeom>
                <a:ln w="25400">
                  <a:solidFill>
                    <a:srgbClr val="31A7FE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H="1">
                  <a:off x="5797807" y="2819479"/>
                  <a:ext cx="136338" cy="265637"/>
                </a:xfrm>
                <a:prstGeom prst="straightConnector1">
                  <a:avLst/>
                </a:prstGeom>
                <a:ln w="25400">
                  <a:solidFill>
                    <a:srgbClr val="31A7FE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6050423" y="2819479"/>
                  <a:ext cx="77406" cy="308689"/>
                </a:xfrm>
                <a:prstGeom prst="straightConnector1">
                  <a:avLst/>
                </a:prstGeom>
                <a:ln w="25400">
                  <a:solidFill>
                    <a:srgbClr val="31A7FE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H="1">
                  <a:off x="6729319" y="2700858"/>
                  <a:ext cx="371229" cy="384258"/>
                </a:xfrm>
                <a:prstGeom prst="straightConnector1">
                  <a:avLst/>
                </a:prstGeom>
                <a:ln w="25400">
                  <a:solidFill>
                    <a:srgbClr val="31A7FE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7253391" y="2720033"/>
                  <a:ext cx="141049" cy="338053"/>
                </a:xfrm>
                <a:prstGeom prst="straightConnector1">
                  <a:avLst/>
                </a:prstGeom>
                <a:ln w="25400">
                  <a:solidFill>
                    <a:srgbClr val="31A7FE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4417651" y="4380396"/>
                <a:ext cx="2061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T</a:t>
                </a:r>
                <a:r>
                  <a:rPr lang="en-US" sz="2400" baseline="-25000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L</a:t>
                </a:r>
                <a:endParaRPr lang="en-US" sz="2400" baseline="-25000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4288187" y="3790411"/>
              <a:ext cx="1138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…….</a:t>
              </a:r>
              <a:endParaRPr lang="en-US" sz="2400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707395" y="2053866"/>
            <a:ext cx="2637267" cy="3805910"/>
            <a:chOff x="5707395" y="2053866"/>
            <a:chExt cx="2637267" cy="3805910"/>
          </a:xfrm>
        </p:grpSpPr>
        <p:sp>
          <p:nvSpPr>
            <p:cNvPr id="136" name="Right Arrow 135"/>
            <p:cNvSpPr/>
            <p:nvPr/>
          </p:nvSpPr>
          <p:spPr>
            <a:xfrm>
              <a:off x="5944250" y="2787242"/>
              <a:ext cx="749069" cy="400217"/>
            </a:xfrm>
            <a:prstGeom prst="rightArrow">
              <a:avLst/>
            </a:prstGeom>
            <a:solidFill>
              <a:srgbClr val="31A7FE"/>
            </a:solidFill>
            <a:ln>
              <a:solidFill>
                <a:srgbClr val="31A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ight Arrow 136"/>
            <p:cNvSpPr/>
            <p:nvPr/>
          </p:nvSpPr>
          <p:spPr>
            <a:xfrm>
              <a:off x="5998791" y="5443618"/>
              <a:ext cx="749069" cy="400217"/>
            </a:xfrm>
            <a:prstGeom prst="rightArrow">
              <a:avLst/>
            </a:prstGeom>
            <a:solidFill>
              <a:srgbClr val="31A7FE"/>
            </a:solidFill>
            <a:ln>
              <a:solidFill>
                <a:srgbClr val="31A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707395" y="2053866"/>
              <a:ext cx="12028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Gain estimation</a:t>
              </a:r>
              <a:endParaRPr lang="en-US" sz="20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213159" y="2747301"/>
                  <a:ext cx="206155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9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3963"/>
                                </a:solidFill>
                                <a:latin typeface="Cambria Math" panose="02040503050406030204" pitchFamily="18" charset="0"/>
                              </a:rPr>
                              <m:t>Gain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39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3963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400" b="0" i="0" smtClean="0">
                                    <a:solidFill>
                                      <a:srgbClr val="00396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003963"/>
                    </a:solidFill>
                    <a:latin typeface="Perpetua" panose="02020502060401020303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159" y="2747301"/>
                  <a:ext cx="2061551" cy="5079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6283111" y="5351816"/>
                  <a:ext cx="206155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9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3963"/>
                                </a:solidFill>
                                <a:latin typeface="Cambria Math" panose="02040503050406030204" pitchFamily="18" charset="0"/>
                              </a:rPr>
                              <m:t>Gain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39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3963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3963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003963"/>
                    </a:solidFill>
                    <a:latin typeface="Perpetua" panose="02020502060401020303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111" y="5351816"/>
                  <a:ext cx="2061551" cy="5079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/>
          <p:cNvGrpSpPr/>
          <p:nvPr/>
        </p:nvGrpSpPr>
        <p:grpSpPr>
          <a:xfrm>
            <a:off x="7129713" y="3198032"/>
            <a:ext cx="2148919" cy="2296348"/>
            <a:chOff x="7129713" y="3198032"/>
            <a:chExt cx="2148919" cy="2296348"/>
          </a:xfrm>
        </p:grpSpPr>
        <p:sp>
          <p:nvSpPr>
            <p:cNvPr id="142" name="Right Arrow 141"/>
            <p:cNvSpPr/>
            <p:nvPr/>
          </p:nvSpPr>
          <p:spPr>
            <a:xfrm rot="3472983">
              <a:off x="7471482" y="3381025"/>
              <a:ext cx="705118" cy="339131"/>
            </a:xfrm>
            <a:prstGeom prst="rightArrow">
              <a:avLst/>
            </a:prstGeom>
            <a:solidFill>
              <a:srgbClr val="31A7FE"/>
            </a:solidFill>
            <a:ln>
              <a:solidFill>
                <a:srgbClr val="31A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ight Arrow 142"/>
            <p:cNvSpPr/>
            <p:nvPr/>
          </p:nvSpPr>
          <p:spPr>
            <a:xfrm rot="18008589">
              <a:off x="7457318" y="4954127"/>
              <a:ext cx="741375" cy="339131"/>
            </a:xfrm>
            <a:prstGeom prst="rightArrow">
              <a:avLst/>
            </a:prstGeom>
            <a:solidFill>
              <a:srgbClr val="31A7FE"/>
            </a:solidFill>
            <a:ln>
              <a:solidFill>
                <a:srgbClr val="31A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129713" y="3923730"/>
              <a:ext cx="2148919" cy="833889"/>
              <a:chOff x="6910257" y="3826194"/>
              <a:chExt cx="2148919" cy="8338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6953942" y="4184568"/>
                    <a:ext cx="2061551" cy="475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rgbClr val="0039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3963"/>
                                  </a:solidFill>
                                  <a:latin typeface="Cambria Math" panose="02040503050406030204" pitchFamily="18" charset="0"/>
                                </a:rPr>
                                <m:t>Gain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solidFill>
                        <a:srgbClr val="003963"/>
                      </a:solidFill>
                      <a:latin typeface="Perpetua" panose="02020502060401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1" name="TextBox 1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942" y="4184568"/>
                    <a:ext cx="2061551" cy="47551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10256" r="-304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TextBox 143"/>
              <p:cNvSpPr txBox="1"/>
              <p:nvPr/>
            </p:nvSpPr>
            <p:spPr>
              <a:xfrm>
                <a:off x="6910257" y="3826194"/>
                <a:ext cx="21489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Average Gain</a:t>
                </a:r>
                <a:endParaRPr lang="en-US" sz="2000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406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58"/>
    </mc:Choice>
    <mc:Fallback xmlns="">
      <p:transition spd="slow" advTm="32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Experimental Results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924"/>
            <a:ext cx="7886700" cy="5097312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Efficiency comparison on LogicMonitor alert graphs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8000"/>
                </a:solidFill>
                <a:latin typeface="Perpetua" panose="02020502060401020303" pitchFamily="18" charset="0"/>
              </a:rPr>
              <a:t>BnP is 30 times faster than the baseline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Multi-tree approximation is 80 times faster with 0.1 quality loss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Perpetua" panose="02020502060401020303" pitchFamily="18" charset="0"/>
              </a:rPr>
              <a:t>Single-tree approximation is 5000 times faster with 0.2 quality loss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15</a:t>
            </a:fld>
            <a:endParaRPr lang="en-US" dirty="0">
              <a:solidFill>
                <a:srgbClr val="003963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838820" y="1883106"/>
            <a:ext cx="5086350" cy="2667000"/>
            <a:chOff x="1636939" y="1752478"/>
            <a:chExt cx="5086350" cy="2667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6939" y="1752478"/>
              <a:ext cx="5086350" cy="2667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6061053" y="2744455"/>
              <a:ext cx="0" cy="341523"/>
            </a:xfrm>
            <a:prstGeom prst="straightConnector1">
              <a:avLst/>
            </a:prstGeom>
            <a:ln>
              <a:solidFill>
                <a:srgbClr val="008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213453" y="2744454"/>
              <a:ext cx="0" cy="45720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67688" y="2744455"/>
              <a:ext cx="0" cy="868680"/>
            </a:xfrm>
            <a:prstGeom prst="straightConnector1">
              <a:avLst/>
            </a:prstGeom>
            <a:ln>
              <a:solidFill>
                <a:srgbClr val="8037B7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07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5"/>
    </mc:Choice>
    <mc:Fallback xmlns="">
      <p:transition spd="slow" advTm="3511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Conclusion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924"/>
            <a:ext cx="7886700" cy="5097312"/>
          </a:xfrm>
        </p:spPr>
        <p:txBody>
          <a:bodyPr>
            <a:noAutofit/>
          </a:bodyPr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Critical alert mining is an important topic for automated system management in complex systems</a:t>
            </a:r>
            <a:endParaRPr lang="en-US" sz="2400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A 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pipeline is proposed to 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enable critical 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alert 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mining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Tree approximation practically works well for critical alert mining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Future work</a:t>
            </a:r>
          </a:p>
          <a:p>
            <a:pPr lvl="1">
              <a:buSzPct val="75000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Critical alert mining with domain knowledge</a:t>
            </a:r>
          </a:p>
          <a:p>
            <a:pPr lvl="1">
              <a:buSzPct val="75000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Alert pattern mining</a:t>
            </a:r>
          </a:p>
          <a:p>
            <a:pPr lvl="2">
              <a:buSzPct val="75000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if two groups of alerts follow the same 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dependency 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pattern, they might result from the same problem</a:t>
            </a:r>
          </a:p>
          <a:p>
            <a:pPr lvl="1">
              <a:buSzPct val="75000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Alert pattern querying </a:t>
            </a:r>
          </a:p>
          <a:p>
            <a:pPr lvl="2">
              <a:buSzPct val="75000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if we have a solution to a problem, we apply the same solution when we meet the </a:t>
            </a:r>
            <a:r>
              <a:rPr lang="en-US" smtClean="0">
                <a:solidFill>
                  <a:srgbClr val="003963"/>
                </a:solidFill>
                <a:latin typeface="Perpetua" panose="02020502060401020303" pitchFamily="18" charset="0"/>
              </a:rPr>
              <a:t>problem again</a:t>
            </a: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16</a:t>
            </a:fld>
            <a:endParaRPr lang="en-US" dirty="0">
              <a:solidFill>
                <a:srgbClr val="003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7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709"/>
    </mc:Choice>
    <mc:Fallback xmlns="">
      <p:transition spd="slow" advTm="13570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Questions?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924"/>
            <a:ext cx="7886700" cy="5097312"/>
          </a:xfrm>
        </p:spPr>
        <p:txBody>
          <a:bodyPr/>
          <a:lstStyle/>
          <a:p>
            <a:pPr marL="0" indent="0">
              <a:buSzPct val="75000"/>
              <a:buNone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 marL="0" indent="0">
              <a:buSzPct val="75000"/>
              <a:buNone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 marL="0" indent="0">
              <a:buSzPct val="75000"/>
              <a:buNone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 marL="0" indent="0">
              <a:buSzPct val="75000"/>
              <a:buNone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 marL="0" indent="0" algn="ctr">
              <a:buSzPct val="75000"/>
              <a:buNone/>
            </a:pPr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Thank you!</a:t>
            </a: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17</a:t>
            </a:fld>
            <a:endParaRPr lang="en-US" dirty="0">
              <a:solidFill>
                <a:srgbClr val="003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"/>
    </mc:Choice>
    <mc:Fallback xmlns="">
      <p:transition spd="slow" advTm="76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Experiment Setup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924"/>
            <a:ext cx="7886700" cy="5097312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Real-life data from LogicMonitor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50k performance metrics from 122 servers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Spans 53 days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Offline dependency rule mining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Training data: the latest 7 consecutive days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Mined 46 set of rules (starting from the 8</a:t>
            </a:r>
            <a:r>
              <a:rPr lang="en-US" baseline="30000" dirty="0">
                <a:solidFill>
                  <a:srgbClr val="003963"/>
                </a:solidFill>
                <a:latin typeface="Perpetua" panose="02020502060401020303" pitchFamily="18" charset="0"/>
              </a:rPr>
              <a:t>th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 day)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Learning algorithm: Granger causality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Alert graphs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Constructed 46 alert graphs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#nodes: 20k ~ 25k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#edges: 162k ~ 270k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18</a:t>
            </a:fld>
            <a:endParaRPr lang="en-US" dirty="0">
              <a:solidFill>
                <a:srgbClr val="00396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3" y="1378320"/>
            <a:ext cx="2423437" cy="4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2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"/>
    </mc:Choice>
    <mc:Fallback xmlns="">
      <p:transition spd="slow" advTm="35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Case study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924"/>
            <a:ext cx="7886700" cy="5097312"/>
          </a:xfrm>
        </p:spPr>
        <p:txBody>
          <a:bodyPr/>
          <a:lstStyle/>
          <a:p>
            <a:pPr marL="0" indent="0">
              <a:buSzPct val="75000"/>
              <a:buNone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 </a:t>
            </a: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19</a:t>
            </a:fld>
            <a:endParaRPr lang="en-US" dirty="0">
              <a:solidFill>
                <a:srgbClr val="00396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3" y="1904136"/>
            <a:ext cx="7679747" cy="32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155803"/>
            <a:ext cx="8110846" cy="90181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Big Data </a:t>
            </a:r>
            <a:r>
              <a:rPr lang="en-US" sz="3200" dirty="0">
                <a:solidFill>
                  <a:srgbClr val="003963"/>
                </a:solidFill>
                <a:latin typeface="Perpetua" panose="02020502060401020303" pitchFamily="18" charset="0"/>
              </a:rPr>
              <a:t>A</a:t>
            </a:r>
            <a:r>
              <a:rPr lang="en-US" sz="32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nalytics in Automated System Management</a:t>
            </a:r>
            <a:endParaRPr lang="en-US" sz="32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924"/>
            <a:ext cx="7886700" cy="5097312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 Complex systems are ubiquitous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 marL="0" indent="0">
              <a:buSzPct val="75000"/>
              <a:buNone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 Tons of </a:t>
            </a:r>
            <a:r>
              <a:rPr lang="en-US" dirty="0" smtClean="0">
                <a:solidFill>
                  <a:srgbClr val="FF0000"/>
                </a:solidFill>
                <a:latin typeface="Perpetua" panose="02020502060401020303" pitchFamily="18" charset="0"/>
              </a:rPr>
              <a:t>monitoring data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 generated from complex systems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Perpetua" panose="02020502060401020303" pitchFamily="18" charset="0"/>
              </a:rPr>
              <a:t>Big data analytics 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are desired</a:t>
            </a: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 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to extract knowledge from massive data and automate complex system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2</a:t>
            </a:fld>
            <a:endParaRPr lang="en-US" dirty="0">
              <a:solidFill>
                <a:srgbClr val="003963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20940" y="3305876"/>
            <a:ext cx="1905230" cy="1496432"/>
            <a:chOff x="1421070" y="3305062"/>
            <a:chExt cx="1905230" cy="1496432"/>
          </a:xfrm>
        </p:grpSpPr>
        <p:pic>
          <p:nvPicPr>
            <p:cNvPr id="26" name="Picture 25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256" y="3676782"/>
              <a:ext cx="1764792" cy="112471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421070" y="3305062"/>
              <a:ext cx="1905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Aircraft system</a:t>
              </a:r>
              <a:endParaRPr lang="en-US" sz="20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66899" y="1707599"/>
            <a:ext cx="7021742" cy="3094709"/>
            <a:chOff x="866899" y="1707599"/>
            <a:chExt cx="7021742" cy="3094709"/>
          </a:xfrm>
        </p:grpSpPr>
        <p:grpSp>
          <p:nvGrpSpPr>
            <p:cNvPr id="25" name="Group 24"/>
            <p:cNvGrpSpPr/>
            <p:nvPr/>
          </p:nvGrpSpPr>
          <p:grpSpPr>
            <a:xfrm>
              <a:off x="1262069" y="1707599"/>
              <a:ext cx="6626572" cy="3094709"/>
              <a:chOff x="1262069" y="1707599"/>
              <a:chExt cx="6626572" cy="3094709"/>
            </a:xfrm>
          </p:grpSpPr>
          <p:pic>
            <p:nvPicPr>
              <p:cNvPr id="8" name="Picture 7"/>
              <p:cNvPicPr>
                <a:picLocks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8294" y="3677596"/>
                <a:ext cx="1764792" cy="1124712"/>
              </a:xfrm>
              <a:prstGeom prst="rect">
                <a:avLst/>
              </a:prstGeom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1262069" y="1707599"/>
                <a:ext cx="6626572" cy="1969609"/>
                <a:chOff x="1428325" y="1707599"/>
                <a:chExt cx="6626572" cy="1969609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428325" y="1707599"/>
                  <a:ext cx="2104386" cy="1542154"/>
                  <a:chOff x="374107" y="2143173"/>
                  <a:chExt cx="2104386" cy="1542154"/>
                </a:xfrm>
              </p:grpSpPr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2075" y="2560364"/>
                    <a:ext cx="1765785" cy="1124963"/>
                  </a:xfrm>
                  <a:prstGeom prst="rect">
                    <a:avLst/>
                  </a:prstGeom>
                </p:spPr>
              </p:pic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74107" y="2143173"/>
                    <a:ext cx="210438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solidFill>
                          <a:srgbClr val="003963"/>
                        </a:solidFill>
                        <a:latin typeface="Perpetua" panose="02020502060401020303" pitchFamily="18" charset="0"/>
                      </a:rPr>
                      <a:t>Nuclear power plant</a:t>
                    </a:r>
                    <a:endParaRPr lang="en-US" sz="2000" dirty="0">
                      <a:solidFill>
                        <a:srgbClr val="003963"/>
                      </a:solidFill>
                      <a:latin typeface="Perpetua" panose="02020502060401020303" pitchFamily="18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742235" y="1726558"/>
                  <a:ext cx="2063597" cy="1523195"/>
                  <a:chOff x="2199805" y="2346268"/>
                  <a:chExt cx="2063597" cy="1523195"/>
                </a:xfrm>
              </p:grpSpPr>
              <p:pic>
                <p:nvPicPr>
                  <p:cNvPr id="7" name="Picture 6"/>
                  <p:cNvPicPr>
                    <a:picLocks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50898" y="2749493"/>
                    <a:ext cx="1764792" cy="1119970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199805" y="2346268"/>
                    <a:ext cx="206359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solidFill>
                          <a:srgbClr val="003963"/>
                        </a:solidFill>
                        <a:latin typeface="Perpetua" panose="02020502060401020303" pitchFamily="18" charset="0"/>
                      </a:rPr>
                      <a:t>Computer network</a:t>
                    </a:r>
                    <a:endParaRPr lang="en-US" sz="2000" dirty="0">
                      <a:solidFill>
                        <a:srgbClr val="003963"/>
                      </a:solidFill>
                      <a:latin typeface="Perpetua" panose="02020502060401020303" pitchFamily="18" charset="0"/>
                    </a:endParaRP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3791425" y="3277098"/>
                  <a:ext cx="19052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003963"/>
                      </a:solidFill>
                      <a:latin typeface="Perpetua" panose="02020502060401020303" pitchFamily="18" charset="0"/>
                    </a:rPr>
                    <a:t>S</a:t>
                  </a:r>
                  <a:r>
                    <a:rPr lang="en-US" sz="2000" dirty="0" smtClean="0">
                      <a:solidFill>
                        <a:srgbClr val="003963"/>
                      </a:solidFill>
                      <a:latin typeface="Perpetua" panose="02020502060401020303" pitchFamily="18" charset="0"/>
                    </a:rPr>
                    <a:t>oftware system</a:t>
                  </a:r>
                  <a:endParaRPr lang="en-US" sz="2000" dirty="0">
                    <a:solidFill>
                      <a:srgbClr val="003963"/>
                    </a:solidFill>
                    <a:latin typeface="Perpetua" panose="02020502060401020303" pitchFamily="18" charset="0"/>
                  </a:endParaRPr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6149667" y="1707599"/>
                  <a:ext cx="1905230" cy="1542154"/>
                  <a:chOff x="6055694" y="2142922"/>
                  <a:chExt cx="1905230" cy="1542154"/>
                </a:xfrm>
              </p:grpSpPr>
              <p:pic>
                <p:nvPicPr>
                  <p:cNvPr id="17" name="Picture 16"/>
                  <p:cNvPicPr>
                    <a:picLocks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62409" y="2560364"/>
                    <a:ext cx="1764792" cy="1124712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055694" y="2142922"/>
                    <a:ext cx="190523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>
                        <a:solidFill>
                          <a:srgbClr val="003963"/>
                        </a:solidFill>
                        <a:latin typeface="Perpetua" panose="02020502060401020303" pitchFamily="18" charset="0"/>
                      </a:rPr>
                      <a:t>S</a:t>
                    </a:r>
                    <a:r>
                      <a:rPr lang="en-US" sz="2000" dirty="0" smtClean="0">
                        <a:solidFill>
                          <a:srgbClr val="003963"/>
                        </a:solidFill>
                        <a:latin typeface="Perpetua" panose="02020502060401020303" pitchFamily="18" charset="0"/>
                      </a:rPr>
                      <a:t>ocial media</a:t>
                    </a:r>
                    <a:endParaRPr lang="en-US" sz="2000" dirty="0">
                      <a:solidFill>
                        <a:srgbClr val="003963"/>
                      </a:solidFill>
                      <a:latin typeface="Perpetua" panose="02020502060401020303" pitchFamily="18" charset="0"/>
                    </a:endParaRPr>
                  </a:p>
                </p:txBody>
              </p:sp>
            </p:grpSp>
          </p:grpSp>
        </p:grpSp>
        <p:grpSp>
          <p:nvGrpSpPr>
            <p:cNvPr id="31" name="Group 30"/>
            <p:cNvGrpSpPr/>
            <p:nvPr/>
          </p:nvGrpSpPr>
          <p:grpSpPr>
            <a:xfrm>
              <a:off x="866899" y="3271215"/>
              <a:ext cx="2852097" cy="1531093"/>
              <a:chOff x="866899" y="3271215"/>
              <a:chExt cx="2852097" cy="1531093"/>
            </a:xfrm>
          </p:grpSpPr>
          <p:pic>
            <p:nvPicPr>
              <p:cNvPr id="29" name="Picture 28"/>
              <p:cNvPicPr>
                <a:picLocks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0037" y="3677596"/>
                <a:ext cx="1764792" cy="1124712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866899" y="3271215"/>
                <a:ext cx="28520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Chemical production system</a:t>
                </a:r>
                <a:endParaRPr lang="en-US" sz="2000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32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602"/>
    </mc:Choice>
    <mc:Fallback xmlns="">
      <p:transition spd="slow" advTm="101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Massive Monitoring Data in Complex Systems</a:t>
            </a:r>
            <a:endParaRPr lang="en-US" sz="32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4316"/>
            <a:ext cx="7886700" cy="5097312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Example: monitoring data in computer networks</a:t>
            </a: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3</a:t>
            </a:fld>
            <a:endParaRPr lang="en-US" dirty="0">
              <a:solidFill>
                <a:srgbClr val="00396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0716" y="2029339"/>
            <a:ext cx="267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Data center</a:t>
            </a:r>
            <a:endParaRPr lang="en-US" sz="24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690204" y="2026673"/>
            <a:ext cx="2392026" cy="1733459"/>
            <a:chOff x="2690204" y="2026673"/>
            <a:chExt cx="2392026" cy="1733459"/>
          </a:xfrm>
        </p:grpSpPr>
        <p:grpSp>
          <p:nvGrpSpPr>
            <p:cNvPr id="30" name="Group 29"/>
            <p:cNvGrpSpPr/>
            <p:nvPr/>
          </p:nvGrpSpPr>
          <p:grpSpPr>
            <a:xfrm>
              <a:off x="3101000" y="2026673"/>
              <a:ext cx="1981230" cy="1733459"/>
              <a:chOff x="4575221" y="2758045"/>
              <a:chExt cx="1981230" cy="173345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575221" y="2758045"/>
                <a:ext cx="19812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Monitoring data</a:t>
                </a:r>
                <a:endParaRPr lang="en-US" sz="2000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</p:txBody>
          </p:sp>
          <p:sp>
            <p:nvSpPr>
              <p:cNvPr id="33" name="Can 32"/>
              <p:cNvSpPr/>
              <p:nvPr/>
            </p:nvSpPr>
            <p:spPr>
              <a:xfrm>
                <a:off x="5057941" y="3240693"/>
                <a:ext cx="1015790" cy="1250811"/>
              </a:xfrm>
              <a:prstGeom prst="can">
                <a:avLst/>
              </a:prstGeom>
              <a:solidFill>
                <a:srgbClr val="31A7FE"/>
              </a:solidFill>
              <a:ln w="25400">
                <a:solidFill>
                  <a:srgbClr val="31A7F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ight Arrow 25"/>
            <p:cNvSpPr/>
            <p:nvPr/>
          </p:nvSpPr>
          <p:spPr>
            <a:xfrm>
              <a:off x="2690204" y="2996596"/>
              <a:ext cx="813749" cy="199431"/>
            </a:xfrm>
            <a:prstGeom prst="rightArrow">
              <a:avLst/>
            </a:prstGeom>
            <a:solidFill>
              <a:srgbClr val="31A7FE"/>
            </a:solidFill>
            <a:ln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76" y="2572246"/>
            <a:ext cx="1687866" cy="1124963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4327869" y="1817549"/>
            <a:ext cx="3985496" cy="4282196"/>
            <a:chOff x="4327869" y="1817549"/>
            <a:chExt cx="3985496" cy="4282196"/>
          </a:xfrm>
        </p:grpSpPr>
        <p:sp>
          <p:nvSpPr>
            <p:cNvPr id="49" name="Rectangle 48"/>
            <p:cNvSpPr/>
            <p:nvPr/>
          </p:nvSpPr>
          <p:spPr>
            <a:xfrm>
              <a:off x="5228181" y="2268912"/>
              <a:ext cx="3085184" cy="3820742"/>
            </a:xfrm>
            <a:prstGeom prst="rect">
              <a:avLst/>
            </a:prstGeom>
            <a:noFill/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5D455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4356979" y="2277606"/>
              <a:ext cx="821308" cy="580011"/>
            </a:xfrm>
            <a:prstGeom prst="line">
              <a:avLst/>
            </a:prstGeom>
            <a:ln w="25400">
              <a:solidFill>
                <a:srgbClr val="FFB9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327869" y="3148830"/>
              <a:ext cx="844866" cy="2940824"/>
            </a:xfrm>
            <a:prstGeom prst="line">
              <a:avLst/>
            </a:prstGeom>
            <a:ln w="25400">
              <a:solidFill>
                <a:srgbClr val="FFB9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476246" y="1817549"/>
              <a:ext cx="2589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@Server-A</a:t>
              </a:r>
              <a:endParaRPr lang="en-US" sz="20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585" y="2610289"/>
              <a:ext cx="2872373" cy="541197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5163" y="3474226"/>
              <a:ext cx="2816352" cy="53949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06994" y="4318550"/>
              <a:ext cx="2816352" cy="539496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06994" y="5124743"/>
              <a:ext cx="2871216" cy="539496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334585" y="2286430"/>
              <a:ext cx="2521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#MongoDB backup jobs:</a:t>
              </a:r>
              <a:endParaRPr lang="en-US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44485" y="3127603"/>
              <a:ext cx="2521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Apache response lag:</a:t>
              </a:r>
              <a:endParaRPr lang="en-US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66260" y="3992520"/>
              <a:ext cx="2521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Mysql-Innodb</a:t>
              </a:r>
              <a:r>
                <a: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 buffer pool:</a:t>
              </a:r>
              <a:endParaRPr lang="en-US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76154" y="4809935"/>
              <a:ext cx="2521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SDA write-time:</a:t>
              </a:r>
              <a:endParaRPr lang="en-US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18570" y="5638080"/>
              <a:ext cx="1720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…    …</a:t>
              </a:r>
              <a:endParaRPr lang="en-US" sz="2400" b="1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896376" y="4227616"/>
            <a:ext cx="344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3963"/>
                </a:solidFill>
                <a:latin typeface="Perpetua" panose="02020502060401020303" pitchFamily="18" charset="0"/>
              </a:rPr>
              <a:t>120-server data center can generate</a:t>
            </a:r>
            <a:r>
              <a:rPr lang="en-US" sz="2000" b="1" dirty="0" smtClean="0">
                <a:solidFill>
                  <a:srgbClr val="FF0000"/>
                </a:solidFill>
                <a:latin typeface="Perpetua" panose="02020502060401020303" pitchFamily="18" charset="0"/>
              </a:rPr>
              <a:t> </a:t>
            </a:r>
            <a:r>
              <a:rPr lang="en-US" sz="2000" b="1" dirty="0" smtClean="0">
                <a:solidFill>
                  <a:srgbClr val="003963"/>
                </a:solidFill>
                <a:latin typeface="Perpetua" panose="02020502060401020303" pitchFamily="18" charset="0"/>
              </a:rPr>
              <a:t>monitoring data </a:t>
            </a:r>
            <a:r>
              <a:rPr lang="en-US" sz="2000" b="1" dirty="0" smtClean="0">
                <a:solidFill>
                  <a:srgbClr val="FF0000"/>
                </a:solidFill>
                <a:latin typeface="Perpetua" panose="02020502060401020303" pitchFamily="18" charset="0"/>
              </a:rPr>
              <a:t>40GB/day</a:t>
            </a:r>
            <a:endParaRPr lang="en-US" sz="2000" b="1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430" y="2827746"/>
            <a:ext cx="323740" cy="3237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00" y="3312269"/>
            <a:ext cx="323740" cy="32374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73" y="2825090"/>
            <a:ext cx="323740" cy="32374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73" y="3309707"/>
            <a:ext cx="323740" cy="3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92"/>
    </mc:Choice>
    <mc:Fallback xmlns="">
      <p:transition spd="slow" advTm="5769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3963"/>
                </a:solidFill>
                <a:latin typeface="Perpetua" panose="02020502060401020303" pitchFamily="18" charset="0"/>
              </a:rPr>
              <a:t>System </a:t>
            </a:r>
            <a:r>
              <a:rPr lang="en-US" sz="36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Malfunction Detection via </a:t>
            </a:r>
            <a:r>
              <a:rPr lang="en-US" sz="3600" dirty="0">
                <a:solidFill>
                  <a:srgbClr val="003963"/>
                </a:solidFill>
                <a:latin typeface="Perpetua" panose="02020502060401020303" pitchFamily="18" charset="0"/>
              </a:rPr>
              <a:t>A</a:t>
            </a:r>
            <a:r>
              <a:rPr lang="en-US" sz="36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lerts</a:t>
            </a:r>
            <a:endParaRPr lang="en-US" sz="36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924"/>
            <a:ext cx="7886700" cy="5097312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Example: alerts in computer networks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Complex systems could have many issues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For the 40GB/day data generated from the 120-server data center, we will collect </a:t>
            </a:r>
            <a:r>
              <a:rPr lang="en-US" dirty="0" smtClean="0">
                <a:solidFill>
                  <a:srgbClr val="FF0000"/>
                </a:solidFill>
                <a:latin typeface="Perpetua" panose="02020502060401020303" pitchFamily="18" charset="0"/>
              </a:rPr>
              <a:t>20k+ alerts/day</a:t>
            </a:r>
            <a:endParaRPr lang="en-US" dirty="0">
              <a:solidFill>
                <a:srgbClr val="FF0000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4</a:t>
            </a:fld>
            <a:endParaRPr lang="en-US" dirty="0">
              <a:solidFill>
                <a:srgbClr val="003963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4988" y="1785285"/>
            <a:ext cx="5855183" cy="2990225"/>
            <a:chOff x="1507517" y="1785285"/>
            <a:chExt cx="5855183" cy="2990225"/>
          </a:xfrm>
        </p:grpSpPr>
        <p:grpSp>
          <p:nvGrpSpPr>
            <p:cNvPr id="6" name="Group 5"/>
            <p:cNvGrpSpPr/>
            <p:nvPr/>
          </p:nvGrpSpPr>
          <p:grpSpPr>
            <a:xfrm>
              <a:off x="1507517" y="2628075"/>
              <a:ext cx="1720724" cy="1718291"/>
              <a:chOff x="4739288" y="3240693"/>
              <a:chExt cx="1720724" cy="171829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739288" y="4558874"/>
                <a:ext cx="17207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M</a:t>
                </a:r>
                <a:r>
                  <a:rPr lang="en-US" sz="2000" dirty="0" smtClean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onitoring data</a:t>
                </a:r>
                <a:endParaRPr lang="en-US" sz="2000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5057941" y="3240693"/>
                <a:ext cx="1015790" cy="1250811"/>
              </a:xfrm>
              <a:prstGeom prst="can">
                <a:avLst/>
              </a:prstGeom>
              <a:solidFill>
                <a:srgbClr val="31A7FE"/>
              </a:solidFill>
              <a:ln w="25400">
                <a:solidFill>
                  <a:srgbClr val="31A7F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flipV="1">
              <a:off x="2581463" y="1808544"/>
              <a:ext cx="1222707" cy="1148113"/>
            </a:xfrm>
            <a:prstGeom prst="line">
              <a:avLst/>
            </a:prstGeom>
            <a:ln w="25400">
              <a:solidFill>
                <a:srgbClr val="FFB9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81463" y="3253480"/>
              <a:ext cx="1222707" cy="1522030"/>
            </a:xfrm>
            <a:prstGeom prst="line">
              <a:avLst/>
            </a:prstGeom>
            <a:ln w="25400">
              <a:solidFill>
                <a:srgbClr val="FFB9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813253" y="1785285"/>
              <a:ext cx="3549447" cy="2990225"/>
            </a:xfrm>
            <a:prstGeom prst="rect">
              <a:avLst/>
            </a:prstGeom>
            <a:noFill/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5D455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699805" y="1743316"/>
            <a:ext cx="357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Alert @server-A</a:t>
            </a: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32560" y="2048993"/>
            <a:ext cx="35376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01:20am: #MongoDB backup jobs ≥ 30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01:30am: Memory </a:t>
            </a:r>
            <a:r>
              <a:rPr lang="en-US" sz="1600" dirty="0">
                <a:solidFill>
                  <a:srgbClr val="FF0000"/>
                </a:solidFill>
                <a:latin typeface="Perpetua" panose="02020502060401020303" pitchFamily="18" charset="0"/>
              </a:rPr>
              <a:t>usage </a:t>
            </a:r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≥ 90%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01:31am: Apache response lag ≥ 2 seconds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01:43am: </a:t>
            </a:r>
            <a:r>
              <a:rPr lang="en-US" sz="1600" dirty="0">
                <a:solidFill>
                  <a:srgbClr val="FF0000"/>
                </a:solidFill>
                <a:latin typeface="Perpetua" panose="02020502060401020303" pitchFamily="18" charset="0"/>
              </a:rPr>
              <a:t>SDA write-time ≥ </a:t>
            </a:r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10 times slower than average performance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…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09:32pm: #</a:t>
            </a:r>
            <a:r>
              <a:rPr lang="en-US" sz="1600" dirty="0">
                <a:solidFill>
                  <a:srgbClr val="FF0000"/>
                </a:solidFill>
                <a:latin typeface="Perpetua" panose="02020502060401020303" pitchFamily="18" charset="0"/>
              </a:rPr>
              <a:t>MySQL full join </a:t>
            </a:r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≥ 10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09:47pm: </a:t>
            </a:r>
            <a:r>
              <a:rPr lang="en-US" sz="1600" dirty="0">
                <a:solidFill>
                  <a:srgbClr val="FF0000"/>
                </a:solidFill>
                <a:latin typeface="Perpetua" panose="02020502060401020303" pitchFamily="18" charset="0"/>
              </a:rPr>
              <a:t>CPU usage </a:t>
            </a:r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≥ 85%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09:48pm: HTTP-80 no response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10:04pm: Storage used ≥ 90%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…</a:t>
            </a:r>
            <a:endParaRPr lang="en-US" sz="1600" dirty="0">
              <a:solidFill>
                <a:srgbClr val="FF0000"/>
              </a:solidFill>
              <a:latin typeface="Perpetua" panose="02020502060401020303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773534" y="2717690"/>
            <a:ext cx="2014803" cy="2057820"/>
            <a:chOff x="6792686" y="2692560"/>
            <a:chExt cx="2014803" cy="20578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529" y="3737625"/>
              <a:ext cx="1022985" cy="1012755"/>
            </a:xfrm>
            <a:prstGeom prst="rect">
              <a:avLst/>
            </a:prstGeom>
          </p:spPr>
        </p:pic>
        <p:sp>
          <p:nvSpPr>
            <p:cNvPr id="46" name="Rounded Rectangular Callout 45"/>
            <p:cNvSpPr/>
            <p:nvPr/>
          </p:nvSpPr>
          <p:spPr bwMode="auto">
            <a:xfrm>
              <a:off x="6792686" y="2692560"/>
              <a:ext cx="2014803" cy="932454"/>
            </a:xfrm>
            <a:prstGeom prst="wedgeRoundRectCallout">
              <a:avLst>
                <a:gd name="adj1" fmla="val -2693"/>
                <a:gd name="adj2" fmla="val 62501"/>
                <a:gd name="adj3" fmla="val 16667"/>
              </a:avLst>
            </a:prstGeom>
            <a:solidFill>
              <a:srgbClr val="31A7F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Perpetua" panose="02020502060401020303" pitchFamily="18" charset="0"/>
                  <a:ea typeface="Segoe UI" pitchFamily="34" charset="0"/>
                  <a:cs typeface="Segoe UI" pitchFamily="34" charset="0"/>
                </a:rPr>
                <a:t>Which alert should I start with?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52" y="2956657"/>
            <a:ext cx="323740" cy="3237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07" y="3488848"/>
            <a:ext cx="323740" cy="3237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83" y="2956657"/>
            <a:ext cx="323740" cy="3237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15" y="3474105"/>
            <a:ext cx="323740" cy="3237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29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74"/>
    </mc:Choice>
    <mc:Fallback xmlns="">
      <p:transition spd="slow" advTm="937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Mining Critical Alerts</a:t>
            </a:r>
            <a:endParaRPr lang="en-US" sz="36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924"/>
            <a:ext cx="7886700" cy="5097312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Example: critical alerts in computer networks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 marL="0" indent="0">
              <a:buSzPct val="75000"/>
              <a:buNone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5</a:t>
            </a:fld>
            <a:endParaRPr lang="en-US" dirty="0">
              <a:solidFill>
                <a:srgbClr val="003963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722788" y="1851523"/>
            <a:ext cx="1591292" cy="475259"/>
            <a:chOff x="3722788" y="1661523"/>
            <a:chExt cx="1591292" cy="47525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788" y="1661523"/>
              <a:ext cx="475259" cy="47525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996167" y="1733582"/>
              <a:ext cx="1317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Perpetua" panose="02020502060401020303" pitchFamily="18" charset="0"/>
                </a:rPr>
                <a:t>Critical!</a:t>
              </a:r>
              <a:endParaRPr lang="en-US" sz="2000" b="1" dirty="0">
                <a:solidFill>
                  <a:srgbClr val="FF0000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1775" y="2351310"/>
            <a:ext cx="7741473" cy="2614618"/>
            <a:chOff x="711775" y="2161310"/>
            <a:chExt cx="7741473" cy="2614618"/>
          </a:xfrm>
        </p:grpSpPr>
        <p:sp>
          <p:nvSpPr>
            <p:cNvPr id="6" name="Rounded Rectangle 5"/>
            <p:cNvSpPr/>
            <p:nvPr/>
          </p:nvSpPr>
          <p:spPr>
            <a:xfrm>
              <a:off x="3265713" y="2161310"/>
              <a:ext cx="2185058" cy="49876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Perpetua" panose="02020502060401020303" pitchFamily="18" charset="0"/>
                </a:rPr>
                <a:t>Disk Read Latency @Server-A</a:t>
              </a:r>
              <a:endParaRPr lang="en-US" b="1" dirty="0">
                <a:latin typeface="Perpetua" panose="02020502060401020303" pitchFamily="18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11775" y="2746086"/>
              <a:ext cx="7741473" cy="2029842"/>
              <a:chOff x="711775" y="2746086"/>
              <a:chExt cx="7741473" cy="202984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804304" y="3172761"/>
                <a:ext cx="2185059" cy="498764"/>
              </a:xfrm>
              <a:prstGeom prst="roundRect">
                <a:avLst/>
              </a:prstGeom>
              <a:solidFill>
                <a:srgbClr val="31A7FE"/>
              </a:solidFill>
              <a:ln>
                <a:solidFill>
                  <a:srgbClr val="31A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Perpetua" panose="02020502060401020303" pitchFamily="18" charset="0"/>
                  </a:rPr>
                  <a:t>#MongoDB backup jobs @Server-B</a:t>
                </a:r>
                <a:endParaRPr lang="en-US" b="1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822120" y="3159861"/>
                <a:ext cx="2185059" cy="498764"/>
              </a:xfrm>
              <a:prstGeom prst="roundRect">
                <a:avLst/>
              </a:prstGeom>
              <a:solidFill>
                <a:srgbClr val="31A7FE"/>
              </a:solidFill>
              <a:ln>
                <a:solidFill>
                  <a:srgbClr val="31A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Perpetua" panose="02020502060401020303" pitchFamily="18" charset="0"/>
                  </a:rPr>
                  <a:t>CPU cores busy @Server-B</a:t>
                </a:r>
                <a:endParaRPr lang="en-US" b="1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711775" y="4277164"/>
                <a:ext cx="2185059" cy="498764"/>
              </a:xfrm>
              <a:prstGeom prst="roundRect">
                <a:avLst/>
              </a:prstGeom>
              <a:solidFill>
                <a:srgbClr val="31A7FE"/>
              </a:solidFill>
              <a:ln>
                <a:solidFill>
                  <a:srgbClr val="31A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Perpetua" panose="02020502060401020303" pitchFamily="18" charset="0"/>
                  </a:rPr>
                  <a:t>CPU cores busy @Server-B</a:t>
                </a:r>
                <a:endParaRPr lang="en-US" b="1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562595" y="4277164"/>
                <a:ext cx="2185059" cy="498764"/>
              </a:xfrm>
              <a:prstGeom prst="roundRect">
                <a:avLst/>
              </a:prstGeom>
              <a:solidFill>
                <a:srgbClr val="31A7FE"/>
              </a:solidFill>
              <a:ln>
                <a:solidFill>
                  <a:srgbClr val="31A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Perpetua" panose="02020502060401020303" pitchFamily="18" charset="0"/>
                  </a:rPr>
                  <a:t>MongoDB busy @Server-B</a:t>
                </a:r>
                <a:endParaRPr lang="en-US" b="1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268189" y="4277164"/>
                <a:ext cx="2185059" cy="498764"/>
              </a:xfrm>
              <a:prstGeom prst="roundRect">
                <a:avLst/>
              </a:prstGeom>
              <a:solidFill>
                <a:srgbClr val="31A7FE"/>
              </a:solidFill>
              <a:ln>
                <a:solidFill>
                  <a:srgbClr val="31A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latin typeface="Perpetua" panose="02020502060401020303" pitchFamily="18" charset="0"/>
                  </a:rPr>
                  <a:t>Mcollective</a:t>
                </a:r>
                <a:r>
                  <a:rPr lang="en-US" b="1" dirty="0">
                    <a:latin typeface="Perpetua" panose="02020502060401020303" pitchFamily="18" charset="0"/>
                  </a:rPr>
                  <a:t> </a:t>
                </a:r>
                <a:r>
                  <a:rPr lang="en-US" b="1" dirty="0" err="1" smtClean="0">
                    <a:latin typeface="Perpetua" panose="02020502060401020303" pitchFamily="18" charset="0"/>
                  </a:rPr>
                  <a:t>reg</a:t>
                </a:r>
                <a:r>
                  <a:rPr lang="en-US" b="1" dirty="0" smtClean="0">
                    <a:latin typeface="Perpetua" panose="02020502060401020303" pitchFamily="18" charset="0"/>
                  </a:rPr>
                  <a:t> status @Server-C</a:t>
                </a:r>
                <a:endParaRPr lang="en-US" b="1" dirty="0">
                  <a:latin typeface="Perpetua" panose="02020502060401020303" pitchFamily="18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3019486" y="2765844"/>
                <a:ext cx="780615" cy="336146"/>
              </a:xfrm>
              <a:prstGeom prst="straightConnector1">
                <a:avLst/>
              </a:prstGeom>
              <a:ln w="50800">
                <a:solidFill>
                  <a:srgbClr val="31A7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822120" y="2746086"/>
                <a:ext cx="747404" cy="308507"/>
              </a:xfrm>
              <a:prstGeom prst="straightConnector1">
                <a:avLst/>
              </a:prstGeom>
              <a:ln w="50800">
                <a:solidFill>
                  <a:srgbClr val="31A7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1604344" y="3806271"/>
                <a:ext cx="735093" cy="374407"/>
              </a:xfrm>
              <a:prstGeom prst="straightConnector1">
                <a:avLst/>
              </a:prstGeom>
              <a:ln w="50800">
                <a:solidFill>
                  <a:srgbClr val="31A7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4655125" y="3763893"/>
                <a:ext cx="795646" cy="454898"/>
              </a:xfrm>
              <a:prstGeom prst="straightConnector1">
                <a:avLst/>
              </a:prstGeom>
              <a:ln w="50800">
                <a:solidFill>
                  <a:srgbClr val="31A7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6650921" y="3837088"/>
                <a:ext cx="747404" cy="308507"/>
              </a:xfrm>
              <a:prstGeom prst="straightConnector1">
                <a:avLst/>
              </a:prstGeom>
              <a:ln w="50800">
                <a:solidFill>
                  <a:srgbClr val="31A7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562595" y="3806271"/>
                <a:ext cx="795647" cy="412520"/>
              </a:xfrm>
              <a:prstGeom prst="straightConnector1">
                <a:avLst/>
              </a:prstGeom>
              <a:ln w="50800">
                <a:solidFill>
                  <a:srgbClr val="31A7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843147" y="5235217"/>
            <a:ext cx="7600950" cy="947226"/>
            <a:chOff x="628650" y="5320145"/>
            <a:chExt cx="7600950" cy="947226"/>
          </a:xfrm>
        </p:grpSpPr>
        <p:sp>
          <p:nvSpPr>
            <p:cNvPr id="35" name="Rectangle 34"/>
            <p:cNvSpPr/>
            <p:nvPr/>
          </p:nvSpPr>
          <p:spPr>
            <a:xfrm>
              <a:off x="628650" y="5320145"/>
              <a:ext cx="7600950" cy="90252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8650" y="5436374"/>
              <a:ext cx="76009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75000"/>
              </a:pPr>
              <a:r>
                <a:rPr lang="en-US" sz="2400" dirty="0">
                  <a:solidFill>
                    <a:srgbClr val="003963"/>
                  </a:solidFill>
                  <a:latin typeface="Perpetua" panose="02020502060401020303" pitchFamily="18" charset="0"/>
                </a:rPr>
                <a:t>How to </a:t>
              </a:r>
              <a:r>
                <a:rPr lang="en-US" sz="2400" dirty="0">
                  <a:solidFill>
                    <a:srgbClr val="FF0000"/>
                  </a:solidFill>
                  <a:latin typeface="Perpetua" panose="02020502060401020303" pitchFamily="18" charset="0"/>
                </a:rPr>
                <a:t>efficiently</a:t>
              </a:r>
              <a:r>
                <a:rPr lang="en-US" sz="2400" dirty="0">
                  <a:solidFill>
                    <a:srgbClr val="003963"/>
                  </a:solidFill>
                  <a:latin typeface="Perpetua" panose="02020502060401020303" pitchFamily="18" charset="0"/>
                </a:rPr>
                <a:t> </a:t>
              </a:r>
              <a:r>
                <a:rPr lang="en-US" sz="2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mine critical </a:t>
              </a:r>
              <a:r>
                <a:rPr lang="en-US" sz="2400" dirty="0">
                  <a:solidFill>
                    <a:srgbClr val="003963"/>
                  </a:solidFill>
                  <a:latin typeface="Perpetua" panose="02020502060401020303" pitchFamily="18" charset="0"/>
                </a:rPr>
                <a:t>alerts from massive monitoring data?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857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68"/>
    </mc:Choice>
    <mc:Fallback xmlns="">
      <p:transition spd="slow" advTm="10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Pipeline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924"/>
            <a:ext cx="7886700" cy="5097312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 marL="0" indent="0">
              <a:buSzPct val="75000"/>
              <a:buNone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Offline dependency rule mining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Online alert graph maintenance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On-demand critical alert mining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6</a:t>
            </a:fld>
            <a:endParaRPr lang="en-US" dirty="0">
              <a:solidFill>
                <a:srgbClr val="003963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21017" y="618734"/>
            <a:ext cx="1226724" cy="1562839"/>
            <a:chOff x="6948489" y="5155199"/>
            <a:chExt cx="1226724" cy="1562839"/>
          </a:xfrm>
        </p:grpSpPr>
        <p:sp>
          <p:nvSpPr>
            <p:cNvPr id="7" name="Rectangle 6"/>
            <p:cNvSpPr/>
            <p:nvPr/>
          </p:nvSpPr>
          <p:spPr>
            <a:xfrm>
              <a:off x="6948489" y="5837568"/>
              <a:ext cx="1226724" cy="88047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09512" y="5155199"/>
              <a:ext cx="113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Perpetua" panose="02020502060401020303" pitchFamily="18" charset="0"/>
                </a:rPr>
                <a:t>Our focus</a:t>
              </a:r>
              <a:endParaRPr lang="en-US" b="1" dirty="0">
                <a:solidFill>
                  <a:srgbClr val="FF0000"/>
                </a:solidFill>
                <a:latin typeface="Perpetua" panose="02020502060401020303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551114" y="5499345"/>
              <a:ext cx="1" cy="2798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628650" y="5854535"/>
            <a:ext cx="4632120" cy="5105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88177" y="2753770"/>
            <a:ext cx="890649" cy="0"/>
          </a:xfrm>
          <a:prstGeom prst="straightConnector1">
            <a:avLst/>
          </a:prstGeom>
          <a:ln w="25400">
            <a:solidFill>
              <a:srgbClr val="31A7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15643" y="2726735"/>
            <a:ext cx="890649" cy="0"/>
          </a:xfrm>
          <a:prstGeom prst="straightConnector1">
            <a:avLst/>
          </a:prstGeom>
          <a:ln w="25400">
            <a:solidFill>
              <a:srgbClr val="31A7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3299" y="2726734"/>
            <a:ext cx="890649" cy="0"/>
          </a:xfrm>
          <a:prstGeom prst="straightConnector1">
            <a:avLst/>
          </a:prstGeom>
          <a:ln w="25400">
            <a:solidFill>
              <a:srgbClr val="31A7F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820950" y="2358600"/>
            <a:ext cx="1040765" cy="1089857"/>
            <a:chOff x="7820950" y="2358600"/>
            <a:chExt cx="1040765" cy="1089857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938" y="2358600"/>
              <a:ext cx="1030777" cy="73626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820950" y="3048347"/>
              <a:ext cx="1030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3963"/>
                  </a:solidFill>
                  <a:latin typeface="Perpetua" panose="02020502060401020303" pitchFamily="18" charset="0"/>
                  <a:cs typeface="Times New Roman" panose="02020603050405020304" pitchFamily="18" charset="0"/>
                </a:rPr>
                <a:t>user</a:t>
              </a:r>
              <a:endParaRPr lang="en-US" sz="2000" dirty="0">
                <a:solidFill>
                  <a:srgbClr val="003963"/>
                </a:solidFill>
                <a:latin typeface="Perpetua" panose="02020502060401020303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47625" y="2232562"/>
            <a:ext cx="2120732" cy="1445141"/>
            <a:chOff x="2530751" y="2232562"/>
            <a:chExt cx="2120732" cy="1445141"/>
          </a:xfrm>
        </p:grpSpPr>
        <p:sp>
          <p:nvSpPr>
            <p:cNvPr id="13" name="Can 12"/>
            <p:cNvSpPr>
              <a:spLocks noChangeAspect="1"/>
            </p:cNvSpPr>
            <p:nvPr/>
          </p:nvSpPr>
          <p:spPr>
            <a:xfrm rot="5400000">
              <a:off x="3113164" y="2052225"/>
              <a:ext cx="1045031" cy="1405705"/>
            </a:xfrm>
            <a:prstGeom prst="can">
              <a:avLst/>
            </a:prstGeom>
            <a:noFill/>
            <a:ln w="25400">
              <a:solidFill>
                <a:srgbClr val="31A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3209851" y="2290020"/>
              <a:ext cx="137427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3648100" y="2358600"/>
              <a:ext cx="137427" cy="137160"/>
            </a:xfrm>
            <a:prstGeom prst="ellipse">
              <a:avLst/>
            </a:prstGeom>
            <a:solidFill>
              <a:srgbClr val="FFB90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296889" y="2957709"/>
              <a:ext cx="137427" cy="137160"/>
            </a:xfrm>
            <a:prstGeom prst="ellipse">
              <a:avLst/>
            </a:prstGeom>
            <a:solidFill>
              <a:srgbClr val="FFB90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3075194" y="2645419"/>
              <a:ext cx="137427" cy="1371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777629" y="2655114"/>
              <a:ext cx="137427" cy="137160"/>
            </a:xfrm>
            <a:prstGeom prst="ellipse">
              <a:avLst/>
            </a:prstGeom>
            <a:solidFill>
              <a:srgbClr val="FFB90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3716813" y="3074543"/>
              <a:ext cx="137427" cy="13716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3" idx="6"/>
              <a:endCxn id="34" idx="2"/>
            </p:cNvCxnSpPr>
            <p:nvPr/>
          </p:nvCxnSpPr>
          <p:spPr>
            <a:xfrm>
              <a:off x="3347278" y="2358600"/>
              <a:ext cx="300822" cy="68580"/>
            </a:xfrm>
            <a:prstGeom prst="straightConnector1">
              <a:avLst/>
            </a:prstGeom>
            <a:ln w="12700">
              <a:solidFill>
                <a:srgbClr val="003963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5" idx="1"/>
            </p:cNvCxnSpPr>
            <p:nvPr/>
          </p:nvCxnSpPr>
          <p:spPr>
            <a:xfrm flipH="1" flipV="1">
              <a:off x="3188917" y="2792274"/>
              <a:ext cx="128098" cy="185522"/>
            </a:xfrm>
            <a:prstGeom prst="straightConnector1">
              <a:avLst/>
            </a:prstGeom>
            <a:ln w="12700">
              <a:solidFill>
                <a:srgbClr val="003963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7" idx="4"/>
              <a:endCxn id="38" idx="0"/>
            </p:cNvCxnSpPr>
            <p:nvPr/>
          </p:nvCxnSpPr>
          <p:spPr>
            <a:xfrm flipH="1">
              <a:off x="3785527" y="2792274"/>
              <a:ext cx="60816" cy="282269"/>
            </a:xfrm>
            <a:prstGeom prst="straightConnector1">
              <a:avLst/>
            </a:prstGeom>
            <a:ln w="12700">
              <a:solidFill>
                <a:srgbClr val="003963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296889" y="2438610"/>
              <a:ext cx="488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3963"/>
                  </a:solidFill>
                </a:rPr>
                <a:t>…</a:t>
              </a:r>
              <a:endParaRPr lang="en-US" dirty="0">
                <a:solidFill>
                  <a:srgbClr val="003963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30751" y="3277593"/>
              <a:ext cx="2120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3963"/>
                  </a:solidFill>
                  <a:latin typeface="Perpetua" panose="02020502060401020303" pitchFamily="18" charset="0"/>
                  <a:cs typeface="Times New Roman" panose="02020603050405020304" pitchFamily="18" charset="0"/>
                </a:rPr>
                <a:t>Dependency rules</a:t>
              </a:r>
              <a:endParaRPr lang="en-US" sz="2000" dirty="0">
                <a:solidFill>
                  <a:srgbClr val="003963"/>
                </a:solidFill>
                <a:latin typeface="Perpetua" panose="02020502060401020303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-70135" y="2146575"/>
            <a:ext cx="2120732" cy="1532092"/>
            <a:chOff x="-70135" y="2182200"/>
            <a:chExt cx="2120732" cy="1532092"/>
          </a:xfrm>
        </p:grpSpPr>
        <p:sp>
          <p:nvSpPr>
            <p:cNvPr id="11" name="Rounded Rectangle 10"/>
            <p:cNvSpPr/>
            <p:nvPr/>
          </p:nvSpPr>
          <p:spPr>
            <a:xfrm>
              <a:off x="305102" y="2208812"/>
              <a:ext cx="1452449" cy="1143000"/>
            </a:xfrm>
            <a:prstGeom prst="roundRect">
              <a:avLst/>
            </a:prstGeom>
            <a:noFill/>
            <a:ln w="25400">
              <a:solidFill>
                <a:srgbClr val="31A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274179" y="2182200"/>
              <a:ext cx="151429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[0, 1, …, 1, 1]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[1, 1, …, 1, 0]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[0, 0, …, 1, 1]</a:t>
              </a: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-70135" y="3314182"/>
              <a:ext cx="2120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3963"/>
                  </a:solidFill>
                  <a:latin typeface="Perpetua" panose="02020502060401020303" pitchFamily="18" charset="0"/>
                  <a:cs typeface="Times New Roman" panose="02020603050405020304" pitchFamily="18" charset="0"/>
                </a:rPr>
                <a:t>History alert log</a:t>
              </a:r>
              <a:endParaRPr lang="en-US" sz="2000" dirty="0">
                <a:solidFill>
                  <a:srgbClr val="003963"/>
                </a:solidFill>
                <a:latin typeface="Perpetua" panose="02020502060401020303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123704" y="2011431"/>
            <a:ext cx="2187448" cy="2198252"/>
            <a:chOff x="4969330" y="1773931"/>
            <a:chExt cx="2187448" cy="2198252"/>
          </a:xfrm>
        </p:grpSpPr>
        <p:grpSp>
          <p:nvGrpSpPr>
            <p:cNvPr id="31" name="Group 30"/>
            <p:cNvGrpSpPr/>
            <p:nvPr/>
          </p:nvGrpSpPr>
          <p:grpSpPr>
            <a:xfrm>
              <a:off x="5247062" y="1904425"/>
              <a:ext cx="1664375" cy="1508881"/>
              <a:chOff x="5389568" y="1904425"/>
              <a:chExt cx="1664375" cy="1508881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5389568" y="3277593"/>
                <a:ext cx="1664375" cy="1"/>
              </a:xfrm>
              <a:prstGeom prst="straightConnector1">
                <a:avLst/>
              </a:prstGeom>
              <a:ln w="25400">
                <a:solidFill>
                  <a:srgbClr val="0039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35782" y="1911927"/>
                <a:ext cx="0" cy="1501379"/>
              </a:xfrm>
              <a:prstGeom prst="line">
                <a:avLst/>
              </a:prstGeom>
              <a:ln w="12700">
                <a:solidFill>
                  <a:srgbClr val="00396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113813" y="1904425"/>
                <a:ext cx="0" cy="1501379"/>
              </a:xfrm>
              <a:prstGeom prst="line">
                <a:avLst/>
              </a:prstGeom>
              <a:ln w="12700">
                <a:solidFill>
                  <a:srgbClr val="00396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483350" y="1905577"/>
                <a:ext cx="0" cy="1501379"/>
              </a:xfrm>
              <a:prstGeom prst="line">
                <a:avLst/>
              </a:prstGeom>
              <a:ln w="12700">
                <a:solidFill>
                  <a:srgbClr val="00396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5377542" y="3307883"/>
              <a:ext cx="524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396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baseline="-25000" dirty="0" smtClean="0">
                  <a:solidFill>
                    <a:srgbClr val="00396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aseline="-25000" dirty="0">
                <a:solidFill>
                  <a:srgbClr val="00396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67450" y="3305907"/>
              <a:ext cx="524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396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baseline="-25000" dirty="0">
                  <a:solidFill>
                    <a:srgbClr val="00396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21728" y="3303927"/>
              <a:ext cx="524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396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baseline="-25000" dirty="0" smtClean="0">
                  <a:solidFill>
                    <a:srgbClr val="00396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baseline="-25000" dirty="0">
                <a:solidFill>
                  <a:srgbClr val="00396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99758" y="3206946"/>
              <a:ext cx="657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3963"/>
                  </a:solidFill>
                  <a:latin typeface="Perpetua" panose="02020502060401020303" pitchFamily="18" charset="0"/>
                  <a:cs typeface="Times New Roman" panose="02020603050405020304" pitchFamily="18" charset="0"/>
                </a:rPr>
                <a:t>time</a:t>
              </a:r>
              <a:endParaRPr lang="en-US" sz="2000" baseline="-25000" dirty="0">
                <a:solidFill>
                  <a:srgbClr val="003963"/>
                </a:solidFill>
                <a:latin typeface="Perpetua" panose="02020502060401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69330" y="3572073"/>
              <a:ext cx="2120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3963"/>
                  </a:solidFill>
                  <a:latin typeface="Perpetua" panose="02020502060401020303" pitchFamily="18" charset="0"/>
                  <a:cs typeface="Times New Roman" panose="02020603050405020304" pitchFamily="18" charset="0"/>
                </a:rPr>
                <a:t>Alert graph</a:t>
              </a:r>
              <a:endParaRPr lang="en-US" sz="2000" dirty="0">
                <a:solidFill>
                  <a:srgbClr val="003963"/>
                </a:solidFill>
                <a:latin typeface="Perpetua" panose="02020502060401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>
              <a:spLocks/>
            </p:cNvSpPr>
            <p:nvPr/>
          </p:nvSpPr>
          <p:spPr>
            <a:xfrm>
              <a:off x="5538412" y="2263598"/>
              <a:ext cx="109728" cy="10972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>
              <a:spLocks/>
            </p:cNvSpPr>
            <p:nvPr/>
          </p:nvSpPr>
          <p:spPr>
            <a:xfrm>
              <a:off x="5916443" y="2427180"/>
              <a:ext cx="109728" cy="109728"/>
            </a:xfrm>
            <a:prstGeom prst="rect">
              <a:avLst/>
            </a:prstGeom>
            <a:solidFill>
              <a:srgbClr val="FFB90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>
              <a:spLocks/>
            </p:cNvSpPr>
            <p:nvPr/>
          </p:nvSpPr>
          <p:spPr>
            <a:xfrm>
              <a:off x="6294474" y="2153806"/>
              <a:ext cx="109728" cy="10972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>
              <a:spLocks/>
            </p:cNvSpPr>
            <p:nvPr/>
          </p:nvSpPr>
          <p:spPr>
            <a:xfrm>
              <a:off x="6291942" y="2722617"/>
              <a:ext cx="109728" cy="10972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67" idx="3"/>
              <a:endCxn id="68" idx="1"/>
            </p:cNvCxnSpPr>
            <p:nvPr/>
          </p:nvCxnSpPr>
          <p:spPr>
            <a:xfrm>
              <a:off x="5648140" y="2318462"/>
              <a:ext cx="268303" cy="163582"/>
            </a:xfrm>
            <a:prstGeom prst="straightConnector1">
              <a:avLst/>
            </a:prstGeom>
            <a:ln w="12700">
              <a:solidFill>
                <a:srgbClr val="003963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8" idx="3"/>
              <a:endCxn id="69" idx="1"/>
            </p:cNvCxnSpPr>
            <p:nvPr/>
          </p:nvCxnSpPr>
          <p:spPr>
            <a:xfrm flipV="1">
              <a:off x="6026171" y="2208670"/>
              <a:ext cx="268303" cy="273374"/>
            </a:xfrm>
            <a:prstGeom prst="straightConnector1">
              <a:avLst/>
            </a:prstGeom>
            <a:ln w="12700">
              <a:solidFill>
                <a:srgbClr val="003963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8" idx="3"/>
              <a:endCxn id="70" idx="1"/>
            </p:cNvCxnSpPr>
            <p:nvPr/>
          </p:nvCxnSpPr>
          <p:spPr>
            <a:xfrm>
              <a:off x="6026171" y="2482044"/>
              <a:ext cx="265771" cy="295437"/>
            </a:xfrm>
            <a:prstGeom prst="straightConnector1">
              <a:avLst/>
            </a:prstGeom>
            <a:ln w="12700">
              <a:solidFill>
                <a:srgbClr val="003963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347942" y="1773931"/>
              <a:ext cx="488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3963"/>
                  </a:solidFill>
                </a:rPr>
                <a:t>…</a:t>
              </a:r>
              <a:endParaRPr lang="en-US" dirty="0">
                <a:solidFill>
                  <a:srgbClr val="003963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46805" y="2352726"/>
              <a:ext cx="488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3963"/>
                  </a:solidFill>
                </a:rPr>
                <a:t>…</a:t>
              </a:r>
              <a:endParaRPr lang="en-US" dirty="0">
                <a:solidFill>
                  <a:srgbClr val="003963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44454" y="2849197"/>
              <a:ext cx="488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3963"/>
                  </a:solidFill>
                </a:rPr>
                <a:t>…</a:t>
              </a:r>
              <a:endParaRPr lang="en-US" dirty="0">
                <a:solidFill>
                  <a:srgbClr val="003963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658583" y="1236551"/>
            <a:ext cx="1384633" cy="1347007"/>
            <a:chOff x="1658583" y="1236551"/>
            <a:chExt cx="1384633" cy="1347007"/>
          </a:xfrm>
        </p:grpSpPr>
        <p:sp>
          <p:nvSpPr>
            <p:cNvPr id="83" name="TextBox 82"/>
            <p:cNvSpPr txBox="1"/>
            <p:nvPr/>
          </p:nvSpPr>
          <p:spPr>
            <a:xfrm>
              <a:off x="1658583" y="1236551"/>
              <a:ext cx="13846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3963"/>
                  </a:solidFill>
                  <a:latin typeface="Perpetua" panose="02020502060401020303" pitchFamily="18" charset="0"/>
                  <a:cs typeface="Times New Roman" panose="02020603050405020304" pitchFamily="18" charset="0"/>
                </a:rPr>
                <a:t>Offline dependency rule mining</a:t>
              </a:r>
              <a:endParaRPr lang="en-US" sz="2000" dirty="0">
                <a:solidFill>
                  <a:srgbClr val="003963"/>
                </a:solidFill>
                <a:latin typeface="Perpetua" panose="02020502060401020303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2333501" y="2182200"/>
              <a:ext cx="0" cy="401358"/>
            </a:xfrm>
            <a:prstGeom prst="straightConnector1">
              <a:avLst/>
            </a:prstGeom>
            <a:ln w="25400">
              <a:solidFill>
                <a:srgbClr val="0039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151096" y="1256095"/>
            <a:ext cx="1434020" cy="1347007"/>
            <a:chOff x="1658583" y="1236551"/>
            <a:chExt cx="1434020" cy="1347007"/>
          </a:xfrm>
        </p:grpSpPr>
        <p:sp>
          <p:nvSpPr>
            <p:cNvPr id="88" name="TextBox 87"/>
            <p:cNvSpPr txBox="1"/>
            <p:nvPr/>
          </p:nvSpPr>
          <p:spPr>
            <a:xfrm>
              <a:off x="1658583" y="1236551"/>
              <a:ext cx="14340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3963"/>
                  </a:solidFill>
                  <a:latin typeface="Perpetua" panose="02020502060401020303" pitchFamily="18" charset="0"/>
                  <a:cs typeface="Times New Roman" panose="02020603050405020304" pitchFamily="18" charset="0"/>
                </a:rPr>
                <a:t>Online </a:t>
              </a:r>
            </a:p>
            <a:p>
              <a:pPr algn="ctr"/>
              <a:r>
                <a:rPr lang="en-US" sz="2000" dirty="0" smtClean="0">
                  <a:solidFill>
                    <a:srgbClr val="003963"/>
                  </a:solidFill>
                  <a:latin typeface="Perpetua" panose="02020502060401020303" pitchFamily="18" charset="0"/>
                  <a:cs typeface="Times New Roman" panose="02020603050405020304" pitchFamily="18" charset="0"/>
                </a:rPr>
                <a:t>alert graph maintenance</a:t>
              </a:r>
              <a:endParaRPr lang="en-US" sz="2000" dirty="0">
                <a:solidFill>
                  <a:srgbClr val="003963"/>
                </a:solidFill>
                <a:latin typeface="Perpetua" panose="02020502060401020303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2333501" y="2182200"/>
              <a:ext cx="0" cy="401358"/>
            </a:xfrm>
            <a:prstGeom prst="straightConnector1">
              <a:avLst/>
            </a:prstGeom>
            <a:ln w="25400">
              <a:solidFill>
                <a:srgbClr val="0039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6606633" y="1255128"/>
            <a:ext cx="1434020" cy="1347007"/>
            <a:chOff x="1658583" y="1236551"/>
            <a:chExt cx="1434020" cy="1347007"/>
          </a:xfrm>
        </p:grpSpPr>
        <p:sp>
          <p:nvSpPr>
            <p:cNvPr id="91" name="TextBox 90"/>
            <p:cNvSpPr txBox="1"/>
            <p:nvPr/>
          </p:nvSpPr>
          <p:spPr>
            <a:xfrm>
              <a:off x="1658583" y="1236551"/>
              <a:ext cx="14340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3963"/>
                  </a:solidFill>
                  <a:latin typeface="Perpetua" panose="02020502060401020303" pitchFamily="18" charset="0"/>
                  <a:cs typeface="Times New Roman" panose="02020603050405020304" pitchFamily="18" charset="0"/>
                </a:rPr>
                <a:t>On-demand critical alert mining</a:t>
              </a:r>
              <a:endParaRPr lang="en-US" sz="2000" dirty="0">
                <a:solidFill>
                  <a:srgbClr val="003963"/>
                </a:solidFill>
                <a:latin typeface="Perpetua" panose="02020502060401020303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2333501" y="2182200"/>
              <a:ext cx="0" cy="401358"/>
            </a:xfrm>
            <a:prstGeom prst="straightConnector1">
              <a:avLst/>
            </a:prstGeom>
            <a:ln w="25400">
              <a:solidFill>
                <a:srgbClr val="0039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403768" y="2851649"/>
            <a:ext cx="890649" cy="485319"/>
            <a:chOff x="4403768" y="2851649"/>
            <a:chExt cx="890649" cy="485319"/>
          </a:xfrm>
        </p:grpSpPr>
        <p:sp>
          <p:nvSpPr>
            <p:cNvPr id="93" name="Rounded Rectangle 92"/>
            <p:cNvSpPr/>
            <p:nvPr/>
          </p:nvSpPr>
          <p:spPr>
            <a:xfrm>
              <a:off x="4403768" y="2851649"/>
              <a:ext cx="890649" cy="485319"/>
            </a:xfrm>
            <a:prstGeom prst="roundRect">
              <a:avLst/>
            </a:prstGeom>
            <a:noFill/>
            <a:ln w="25400"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>
              <a:spLocks/>
            </p:cNvSpPr>
            <p:nvPr/>
          </p:nvSpPr>
          <p:spPr>
            <a:xfrm>
              <a:off x="4577844" y="2925041"/>
              <a:ext cx="109728" cy="10972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5044605" y="2971398"/>
              <a:ext cx="109728" cy="109728"/>
            </a:xfrm>
            <a:prstGeom prst="rect">
              <a:avLst/>
            </a:prstGeom>
            <a:solidFill>
              <a:srgbClr val="FFB90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4498764" y="3149947"/>
              <a:ext cx="109728" cy="10972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4946387" y="3185310"/>
              <a:ext cx="109728" cy="10972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3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598557" y="2778509"/>
            <a:ext cx="48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3963"/>
                </a:solidFill>
              </a:rPr>
              <a:t>…</a:t>
            </a:r>
            <a:endParaRPr lang="en-US" dirty="0">
              <a:solidFill>
                <a:srgbClr val="003963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06259" y="3737190"/>
            <a:ext cx="2120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3963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Incoming </a:t>
            </a:r>
          </a:p>
          <a:p>
            <a:pPr algn="ctr"/>
            <a:r>
              <a:rPr lang="en-US" sz="2000" dirty="0" smtClean="0">
                <a:solidFill>
                  <a:srgbClr val="003963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alerts</a:t>
            </a:r>
            <a:endParaRPr lang="en-US" sz="2000" dirty="0">
              <a:solidFill>
                <a:srgbClr val="003963"/>
              </a:solidFill>
              <a:latin typeface="Perpetua" panose="02020502060401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4842875" y="3437056"/>
            <a:ext cx="1481" cy="359509"/>
          </a:xfrm>
          <a:prstGeom prst="straightConnector1">
            <a:avLst/>
          </a:prstGeom>
          <a:ln w="25400">
            <a:solidFill>
              <a:srgbClr val="00396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3829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73"/>
    </mc:Choice>
    <mc:Fallback xmlns="">
      <p:transition spd="slow" advTm="68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Alert Graph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924"/>
            <a:ext cx="7886700" cy="5097312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3963"/>
                </a:solidFill>
                <a:latin typeface="Perpetua" panose="02020502060401020303" pitchFamily="18" charset="0"/>
              </a:rPr>
              <a:t>Alert graphs are directed </a:t>
            </a: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acyclic (DAG)</a:t>
            </a: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Nodes: alerts derived from monitoring data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Edges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Indicate the probabilistic dependency between two alerts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Direction: from one older alert to another younger alert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Weight: the probability that the dependency holds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3963"/>
                </a:solidFill>
                <a:latin typeface="Perpetua" panose="02020502060401020303" pitchFamily="18" charset="0"/>
              </a:rPr>
              <a:t>Example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3963"/>
              </a:solidFill>
              <a:latin typeface="Perpetua" panose="02020502060401020303" pitchFamily="18" charset="0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7</a:t>
            </a:fld>
            <a:endParaRPr lang="en-US" dirty="0">
              <a:solidFill>
                <a:srgbClr val="003963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5757643" y="4352221"/>
            <a:ext cx="2407842" cy="1079289"/>
          </a:xfrm>
          <a:prstGeom prst="wedgeRoundRectCallout">
            <a:avLst>
              <a:gd name="adj1" fmla="val -48569"/>
              <a:gd name="adj2" fmla="val 80728"/>
              <a:gd name="adj3" fmla="val 16667"/>
            </a:avLst>
          </a:prstGeom>
          <a:solidFill>
            <a:srgbClr val="31A7FE"/>
          </a:solidFill>
          <a:ln>
            <a:solidFill>
              <a:srgbClr val="31A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Perpetua" panose="02020502060401020303" pitchFamily="18" charset="0"/>
              </a:rPr>
              <a:t>How to measure an alert is critical?</a:t>
            </a:r>
            <a:endParaRPr lang="en-US" sz="2400" dirty="0">
              <a:latin typeface="Perpetua" panose="02020502060401020303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64485" y="4030433"/>
            <a:ext cx="2489683" cy="2489162"/>
            <a:chOff x="5278285" y="1190634"/>
            <a:chExt cx="2489683" cy="2489162"/>
          </a:xfrm>
        </p:grpSpPr>
        <p:sp>
          <p:nvSpPr>
            <p:cNvPr id="6" name="TextBox 5"/>
            <p:cNvSpPr txBox="1"/>
            <p:nvPr/>
          </p:nvSpPr>
          <p:spPr>
            <a:xfrm>
              <a:off x="6067147" y="1579798"/>
              <a:ext cx="260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A</a:t>
              </a:r>
              <a:endParaRPr lang="en-US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154610" y="1910751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796527" y="191075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87853" y="278468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333506" y="2784994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128801" y="2776830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72201" y="3516418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47858" y="3527504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99670" y="3538479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510089" y="3538479"/>
              <a:ext cx="133003" cy="141317"/>
            </a:xfrm>
            <a:prstGeom prst="ellipse">
              <a:avLst/>
            </a:prstGeom>
            <a:solidFill>
              <a:srgbClr val="31A7FE"/>
            </a:solidFill>
            <a:ln w="25400">
              <a:solidFill>
                <a:srgbClr val="31A7F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154" y="2595582"/>
              <a:ext cx="260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C</a:t>
              </a:r>
              <a:endParaRPr lang="en-US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894378" y="2122913"/>
              <a:ext cx="260232" cy="60449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76862" y="2146276"/>
              <a:ext cx="97822" cy="59819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93470" y="2122913"/>
              <a:ext cx="309306" cy="62156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906522" y="2144663"/>
              <a:ext cx="261966" cy="582748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474002" y="2973601"/>
              <a:ext cx="296695" cy="529593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928113" y="3002147"/>
              <a:ext cx="169482" cy="51427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6180862" y="2993697"/>
              <a:ext cx="157942" cy="522721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72642" y="3000845"/>
              <a:ext cx="209754" cy="515573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767393" y="2955731"/>
              <a:ext cx="331895" cy="560687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291176" y="2964914"/>
              <a:ext cx="218913" cy="549879"/>
            </a:xfrm>
            <a:prstGeom prst="straightConnector1">
              <a:avLst/>
            </a:prstGeom>
            <a:ln w="25400">
              <a:solidFill>
                <a:srgbClr val="31A7FE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278285" y="2974905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0.3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06786" y="2996812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0.6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72549" y="3253183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0.8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65922" y="2919741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0.5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02860" y="3262854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41248" y="2911813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0.5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13965" y="2216358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0.9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03764" y="2062470"/>
              <a:ext cx="594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0.72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99498" y="2466027"/>
              <a:ext cx="556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0.71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94086" y="2173306"/>
              <a:ext cx="426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0.1</a:t>
              </a:r>
              <a:endParaRPr lang="en-US" sz="1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29479" y="1190634"/>
              <a:ext cx="2061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3963"/>
                  </a:solidFill>
                  <a:latin typeface="Perpetua" panose="02020502060401020303" pitchFamily="18" charset="0"/>
                </a:rPr>
                <a:t>Alert graph G</a:t>
              </a:r>
              <a:endParaRPr lang="en-US" sz="2400" dirty="0">
                <a:solidFill>
                  <a:srgbClr val="003963"/>
                </a:solidFill>
                <a:latin typeface="Perpetua" panose="02020502060401020303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1859" y="4534129"/>
            <a:ext cx="3570331" cy="1122846"/>
            <a:chOff x="378512" y="4115594"/>
            <a:chExt cx="3570331" cy="1122846"/>
          </a:xfrm>
        </p:grpSpPr>
        <p:sp>
          <p:nvSpPr>
            <p:cNvPr id="47" name="Rectangle 46"/>
            <p:cNvSpPr/>
            <p:nvPr/>
          </p:nvSpPr>
          <p:spPr>
            <a:xfrm>
              <a:off x="3652583" y="4631498"/>
              <a:ext cx="296260" cy="3077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ounded Rectangular Callout 49"/>
                <p:cNvSpPr/>
                <p:nvPr/>
              </p:nvSpPr>
              <p:spPr>
                <a:xfrm>
                  <a:off x="378512" y="4115594"/>
                  <a:ext cx="2616395" cy="1122846"/>
                </a:xfrm>
                <a:prstGeom prst="wedgeRoundRectCallout">
                  <a:avLst>
                    <a:gd name="adj1" fmla="val 72213"/>
                    <a:gd name="adj2" fmla="val 14500"/>
                    <a:gd name="adj3" fmla="val 16667"/>
                  </a:avLst>
                </a:prstGeom>
                <a:solidFill>
                  <a:srgbClr val="31A7FE"/>
                </a:solidFill>
                <a:ln>
                  <a:solidFill>
                    <a:srgbClr val="31A7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a14:m>
                  <a:r>
                    <a:rPr lang="en-US" sz="2000" dirty="0" smtClean="0">
                      <a:latin typeface="Perpetua" panose="02020502060401020303" pitchFamily="18" charset="0"/>
                      <a:cs typeface="Times New Roman" panose="02020603050405020304" pitchFamily="18" charset="0"/>
                    </a:rPr>
                    <a:t>= 0.9 means A has probability 0.9 to be the cause of C</a:t>
                  </a:r>
                  <a:r>
                    <a:rPr lang="en-US" sz="2000" dirty="0" smtClean="0">
                      <a:latin typeface="Perpetua" panose="02020502060401020303" pitchFamily="18" charset="0"/>
                    </a:rPr>
                    <a:t> </a:t>
                  </a:r>
                  <a:endParaRPr lang="en-US" sz="2000" dirty="0">
                    <a:latin typeface="Perpetua" panose="02020502060401020303" pitchFamily="18" charset="0"/>
                  </a:endParaRPr>
                </a:p>
              </p:txBody>
            </p:sp>
          </mc:Choice>
          <mc:Fallback xmlns="">
            <p:sp>
              <p:nvSpPr>
                <p:cNvPr id="50" name="Rounded Rectangular Callout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2" y="4115594"/>
                  <a:ext cx="2616395" cy="1122846"/>
                </a:xfrm>
                <a:prstGeom prst="wedgeRoundRectCallout">
                  <a:avLst>
                    <a:gd name="adj1" fmla="val 72213"/>
                    <a:gd name="adj2" fmla="val 14500"/>
                    <a:gd name="adj3" fmla="val 16667"/>
                  </a:avLst>
                </a:prstGeom>
                <a:blipFill rotWithShape="0">
                  <a:blip r:embed="rId3"/>
                  <a:stretch>
                    <a:fillRect b="-4301"/>
                  </a:stretch>
                </a:blipFill>
                <a:ln>
                  <a:solidFill>
                    <a:srgbClr val="31A7FE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77219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62"/>
    </mc:Choice>
    <mc:Fallback xmlns="">
      <p:transition spd="slow" advTm="49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Gain of Addressing </a:t>
            </a:r>
            <a:r>
              <a:rPr lang="en-US" sz="4000" dirty="0">
                <a:solidFill>
                  <a:srgbClr val="003963"/>
                </a:solidFill>
                <a:latin typeface="Perpetua" panose="02020502060401020303" pitchFamily="18" charset="0"/>
              </a:rPr>
              <a:t>A</a:t>
            </a:r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lerts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6888" y="1255924"/>
                <a:ext cx="8170224" cy="5097312"/>
              </a:xfrm>
            </p:spPr>
            <p:txBody>
              <a:bodyPr>
                <a:normAutofit lnSpcReduction="10000"/>
              </a:bodyPr>
              <a:lstStyle/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If alert </a:t>
                </a:r>
                <a:r>
                  <a:rPr lang="en-US" i="1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 is addressed, alerts caused by </a:t>
                </a:r>
                <a:r>
                  <a:rPr lang="en-US" i="1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 will disappear</a:t>
                </a: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Given a subset of alerts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 are addressed</a:t>
                </a: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 is the probability that alert </a:t>
                </a:r>
                <a:r>
                  <a:rPr lang="en-US" i="1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will disappear</a:t>
                </a:r>
              </a:p>
              <a:p>
                <a:pPr marL="457200" lvl="1" indent="0">
                  <a:buSzPct val="75000"/>
                  <a:buNone/>
                </a:pPr>
                <a:endParaRPr lang="en-US" sz="2000" b="0" i="1" dirty="0" smtClean="0">
                  <a:solidFill>
                    <a:srgbClr val="00396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SzPct val="75000"/>
                  <a:buNone/>
                </a:pPr>
                <a:endParaRPr lang="en-US" sz="2000" i="1" dirty="0">
                  <a:solidFill>
                    <a:srgbClr val="00396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SzPct val="75000"/>
                  <a:buNone/>
                </a:pPr>
                <a:endParaRPr lang="en-US" sz="2400" i="1" dirty="0" smtClean="0">
                  <a:solidFill>
                    <a:srgbClr val="00396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Given a subset of alerts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 are addressed,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 quantifies the benefit of addressing S</a:t>
                </a:r>
              </a:p>
              <a:p>
                <a:pPr marL="457200" lvl="1" indent="0">
                  <a:buSzPct val="7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i="1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9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3963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b="0" i="1" smtClean="0">
                                  <a:solidFill>
                                    <a:srgbClr val="003963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3963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  <a:p>
                <a:pPr lvl="1">
                  <a:buSzPct val="75000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 quantifies </a:t>
                </a:r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impact from S to </a:t>
                </a:r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alert </a:t>
                </a:r>
                <a:r>
                  <a:rPr lang="en-US" i="1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u </a:t>
                </a:r>
              </a:p>
              <a:p>
                <a:pPr lvl="1">
                  <a:buSzPct val="75000"/>
                </a:pPr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solidFill>
                              <a:srgbClr val="00396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96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396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396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i="1">
                        <a:solidFill>
                          <a:srgbClr val="00396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i="1" dirty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</a:rPr>
                  <a:t> </a:t>
                </a:r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is the expected number of alerts will </a:t>
                </a: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disappear </a:t>
                </a:r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given alerts in S are </a:t>
                </a: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addressed</a:t>
                </a:r>
                <a:endParaRPr lang="en-US" dirty="0">
                  <a:solidFill>
                    <a:srgbClr val="003963"/>
                  </a:solidFill>
                  <a:latin typeface="Perpetua" panose="02020502060401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888" y="1255924"/>
                <a:ext cx="8170224" cy="5097312"/>
              </a:xfrm>
              <a:blipFill rotWithShape="0">
                <a:blip r:embed="rId3"/>
                <a:stretch>
                  <a:fillRect l="-746" t="-2392" r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8</a:t>
            </a:fld>
            <a:endParaRPr lang="en-US" dirty="0">
              <a:solidFill>
                <a:srgbClr val="00396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3771" y="2411269"/>
                <a:ext cx="6382986" cy="103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i="1">
                          <a:solidFill>
                            <a:srgbClr val="003963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𝑝𝑎𝑟𝑒𝑛𝑡</m:t>
                          </m:r>
                          <m:r>
                            <a:rPr lang="en-US" sz="24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sz="24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solidFill>
                                <a:srgbClr val="00396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2411269"/>
                <a:ext cx="6382986" cy="10361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031344" y="2194631"/>
            <a:ext cx="1983890" cy="1240184"/>
            <a:chOff x="6976752" y="2085447"/>
            <a:chExt cx="1983890" cy="1240184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6976752" y="2085447"/>
              <a:ext cx="1977243" cy="1238639"/>
            </a:xfrm>
            <a:prstGeom prst="wedgeRoundRectCallout">
              <a:avLst>
                <a:gd name="adj1" fmla="val -57167"/>
                <a:gd name="adj2" fmla="val -4133"/>
                <a:gd name="adj3" fmla="val 16667"/>
              </a:avLst>
            </a:prstGeom>
            <a:solidFill>
              <a:srgbClr val="31A7FE"/>
            </a:solidFill>
            <a:ln>
              <a:solidFill>
                <a:srgbClr val="31A7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3399" y="2125302"/>
              <a:ext cx="19772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Perpetua" panose="02020502060401020303" pitchFamily="18" charset="0"/>
                  <a:cs typeface="Times New Roman" panose="02020603050405020304" pitchFamily="18" charset="0"/>
                </a:rPr>
                <a:t>The cause of </a:t>
              </a:r>
              <a:r>
                <a:rPr lang="en-US" sz="2400" i="1" dirty="0" smtClean="0">
                  <a:solidFill>
                    <a:schemeClr val="bg1"/>
                  </a:solidFill>
                  <a:latin typeface="Perpetua" panose="02020502060401020303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400" dirty="0" smtClean="0">
                  <a:solidFill>
                    <a:schemeClr val="bg1"/>
                  </a:solidFill>
                  <a:latin typeface="Perpetua" panose="02020502060401020303" pitchFamily="18" charset="0"/>
                  <a:cs typeface="Times New Roman" panose="02020603050405020304" pitchFamily="18" charset="0"/>
                </a:rPr>
                <a:t> disappears given S is addressed</a:t>
              </a:r>
              <a:endParaRPr lang="en-US" sz="2400" i="1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47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56"/>
    </mc:Choice>
    <mc:Fallback xmlns="">
      <p:transition spd="slow" advTm="7035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803"/>
            <a:ext cx="7886700" cy="90181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Critical Alert </a:t>
            </a:r>
            <a:r>
              <a:rPr lang="en-US" sz="4000" dirty="0">
                <a:solidFill>
                  <a:srgbClr val="003963"/>
                </a:solidFill>
                <a:latin typeface="Perpetua" panose="02020502060401020303" pitchFamily="18" charset="0"/>
              </a:rPr>
              <a:t>M</a:t>
            </a:r>
            <a:r>
              <a:rPr lang="en-US" sz="4000" dirty="0" smtClean="0">
                <a:solidFill>
                  <a:srgbClr val="003963"/>
                </a:solidFill>
                <a:latin typeface="Perpetua" panose="02020502060401020303" pitchFamily="18" charset="0"/>
              </a:rPr>
              <a:t>ining</a:t>
            </a:r>
            <a:endParaRPr lang="en-US" sz="4000" dirty="0">
              <a:solidFill>
                <a:srgbClr val="003963"/>
              </a:solidFill>
              <a:latin typeface="Perpetua" panose="02020502060401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5924"/>
                <a:ext cx="7886700" cy="5097312"/>
              </a:xfrm>
            </p:spPr>
            <p:txBody>
              <a:bodyPr>
                <a:normAutofit/>
              </a:bodyPr>
              <a:lstStyle/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Input</a:t>
                </a:r>
              </a:p>
              <a:p>
                <a:pPr lvl="1"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An alert graph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3963"/>
                  </a:solidFill>
                  <a:latin typeface="Perpetua" panose="02020502060401020303" pitchFamily="18" charset="0"/>
                  <a:cs typeface="Times New Roman" panose="02020603050405020304" pitchFamily="18" charset="0"/>
                </a:endParaRPr>
              </a:p>
              <a:p>
                <a:pPr lvl="1">
                  <a:buSzPct val="75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, #wanted alerts</a:t>
                </a:r>
                <a:endParaRPr lang="en-US" dirty="0">
                  <a:solidFill>
                    <a:srgbClr val="003963"/>
                  </a:solidFill>
                  <a:latin typeface="Perpetua" panose="02020502060401020303" pitchFamily="18" charset="0"/>
                  <a:cs typeface="Times New Roman" panose="02020603050405020304" pitchFamily="18" charset="0"/>
                </a:endParaRP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 such that</a:t>
                </a:r>
              </a:p>
              <a:p>
                <a:pPr lvl="1">
                  <a:buSzPct val="75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396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963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 smtClean="0">
                  <a:solidFill>
                    <a:srgbClr val="003963"/>
                  </a:solidFill>
                  <a:latin typeface="Perpetua" panose="02020502060401020303" pitchFamily="18" charset="0"/>
                  <a:cs typeface="Times New Roman" panose="02020603050405020304" pitchFamily="18" charset="0"/>
                </a:endParaRPr>
              </a:p>
              <a:p>
                <a:pPr lvl="1">
                  <a:buSzPct val="75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00396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 is maximized</a:t>
                </a: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003963"/>
                  </a:solidFill>
                  <a:latin typeface="Perpetua" panose="02020502060401020303" pitchFamily="18" charset="0"/>
                </a:endParaRPr>
              </a:p>
              <a:p>
                <a:pP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elated problems</a:t>
                </a:r>
              </a:p>
              <a:p>
                <a:pPr lvl="1"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Critical Alert Mining is not #P hard as Influence </a:t>
                </a: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Maximization, since alert graphs are DAGs</a:t>
                </a:r>
              </a:p>
              <a:p>
                <a:pPr lvl="1">
                  <a:buSzPct val="75000"/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3963"/>
                    </a:solidFill>
                    <a:latin typeface="Perpetua" panose="02020502060401020303" pitchFamily="18" charset="0"/>
                    <a:cs typeface="Times New Roman" panose="02020603050405020304" pitchFamily="18" charset="0"/>
                  </a:rPr>
                  <a:t>Bayesian network inference enables fast conditional probability computation, but cannot efficiently solve top-k queries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5924"/>
                <a:ext cx="7886700" cy="5097312"/>
              </a:xfrm>
              <a:blipFill rotWithShape="0">
                <a:blip r:embed="rId4"/>
                <a:stretch>
                  <a:fillRect l="-773" t="-1794" r="-1391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52E6-E4C7-4957-9BF4-BE8AFCD13747}" type="slidenum">
              <a:rPr lang="en-US" smtClean="0">
                <a:solidFill>
                  <a:srgbClr val="003963"/>
                </a:solidFill>
              </a:rPr>
              <a:t>9</a:t>
            </a:fld>
            <a:endParaRPr lang="en-US" dirty="0">
              <a:solidFill>
                <a:srgbClr val="00396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00" y="2380453"/>
            <a:ext cx="2165191" cy="1546566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5550934" y="1252809"/>
            <a:ext cx="1748386" cy="932454"/>
          </a:xfrm>
          <a:prstGeom prst="wedgeRoundRectCallout">
            <a:avLst>
              <a:gd name="adj1" fmla="val 25897"/>
              <a:gd name="adj2" fmla="val 63809"/>
              <a:gd name="adj3" fmla="val 16667"/>
            </a:avLst>
          </a:prstGeom>
          <a:solidFill>
            <a:srgbClr val="31A7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Which are the top-5 critical alerts?</a:t>
            </a:r>
          </a:p>
        </p:txBody>
      </p:sp>
      <p:sp>
        <p:nvSpPr>
          <p:cNvPr id="9" name="TextBox 8"/>
          <p:cNvSpPr txBox="1"/>
          <p:nvPr/>
        </p:nvSpPr>
        <p:spPr>
          <a:xfrm rot="20338036">
            <a:off x="4189608" y="2864107"/>
            <a:ext cx="1022466" cy="4001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NP-hard</a:t>
            </a:r>
            <a:endParaRPr lang="en-US" sz="2000" dirty="0">
              <a:solidFill>
                <a:srgbClr val="FF0000"/>
              </a:solidFill>
              <a:latin typeface="Perpetua" panose="020205020604010203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9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61"/>
    </mc:Choice>
    <mc:Fallback xmlns="">
      <p:transition spd="slow" advTm="728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7|1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.1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4|1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1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12.5|3|5.4|9.6|1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5|7.4|7|23.5|14.4|1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2.6|6.3|8.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8203</TotalTime>
  <Words>983</Words>
  <Application>Microsoft Office PowerPoint</Application>
  <PresentationFormat>On-screen Show (4:3)</PresentationFormat>
  <Paragraphs>352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Perpetua</vt:lpstr>
      <vt:lpstr>Segoe UI</vt:lpstr>
      <vt:lpstr>Times New Roman</vt:lpstr>
      <vt:lpstr>Wingdings</vt:lpstr>
      <vt:lpstr>Office Theme</vt:lpstr>
      <vt:lpstr>Towards Scalable Critical Alert Mining</vt:lpstr>
      <vt:lpstr>Big Data Analytics in Automated System Management</vt:lpstr>
      <vt:lpstr>Massive Monitoring Data in Complex Systems</vt:lpstr>
      <vt:lpstr>System Malfunction Detection via Alerts</vt:lpstr>
      <vt:lpstr>Mining Critical Alerts</vt:lpstr>
      <vt:lpstr>Pipeline</vt:lpstr>
      <vt:lpstr>Alert Graph</vt:lpstr>
      <vt:lpstr>Gain of Addressing Alerts</vt:lpstr>
      <vt:lpstr>Critical Alert Mining</vt:lpstr>
      <vt:lpstr>Naive Greedy Algorithm</vt:lpstr>
      <vt:lpstr>Bound and Pruning Algorithm (BnP)</vt:lpstr>
      <vt:lpstr>Single-Tree Approximation</vt:lpstr>
      <vt:lpstr>Single-Tree Approximation (cont.)</vt:lpstr>
      <vt:lpstr>Multi-Tree Approximation</vt:lpstr>
      <vt:lpstr>Experimental Results</vt:lpstr>
      <vt:lpstr>Conclusion</vt:lpstr>
      <vt:lpstr>Questions?</vt:lpstr>
      <vt:lpstr>Experiment Setup</vt:lpstr>
      <vt:lpstr>Case study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Zong</dc:creator>
  <cp:lastModifiedBy>Bo Zong</cp:lastModifiedBy>
  <cp:revision>314</cp:revision>
  <dcterms:created xsi:type="dcterms:W3CDTF">2014-08-10T18:48:48Z</dcterms:created>
  <dcterms:modified xsi:type="dcterms:W3CDTF">2014-08-27T22:57:12Z</dcterms:modified>
</cp:coreProperties>
</file>