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4" r:id="rId3"/>
    <p:sldId id="283" r:id="rId4"/>
    <p:sldId id="273" r:id="rId5"/>
    <p:sldId id="258" r:id="rId6"/>
    <p:sldId id="272" r:id="rId7"/>
    <p:sldId id="289" r:id="rId8"/>
    <p:sldId id="265" r:id="rId9"/>
    <p:sldId id="274" r:id="rId10"/>
    <p:sldId id="260" r:id="rId11"/>
    <p:sldId id="267" r:id="rId12"/>
    <p:sldId id="286" r:id="rId13"/>
    <p:sldId id="275" r:id="rId14"/>
    <p:sldId id="276" r:id="rId15"/>
    <p:sldId id="285" r:id="rId16"/>
    <p:sldId id="277" r:id="rId17"/>
    <p:sldId id="268" r:id="rId18"/>
    <p:sldId id="288" r:id="rId19"/>
    <p:sldId id="262" r:id="rId20"/>
    <p:sldId id="293" r:id="rId21"/>
    <p:sldId id="278" r:id="rId22"/>
    <p:sldId id="291" r:id="rId23"/>
    <p:sldId id="266" r:id="rId24"/>
    <p:sldId id="263" r:id="rId25"/>
    <p:sldId id="279" r:id="rId26"/>
    <p:sldId id="280" r:id="rId27"/>
    <p:sldId id="281" r:id="rId28"/>
    <p:sldId id="264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799D1D-7076-4EC8-A4E9-E81165BB723A}">
          <p14:sldIdLst>
            <p14:sldId id="256"/>
            <p14:sldId id="284"/>
            <p14:sldId id="283"/>
            <p14:sldId id="273"/>
            <p14:sldId id="258"/>
            <p14:sldId id="272"/>
            <p14:sldId id="289"/>
            <p14:sldId id="265"/>
            <p14:sldId id="274"/>
            <p14:sldId id="260"/>
            <p14:sldId id="267"/>
            <p14:sldId id="286"/>
            <p14:sldId id="275"/>
            <p14:sldId id="276"/>
            <p14:sldId id="285"/>
            <p14:sldId id="277"/>
            <p14:sldId id="268"/>
            <p14:sldId id="288"/>
            <p14:sldId id="262"/>
            <p14:sldId id="293"/>
            <p14:sldId id="278"/>
            <p14:sldId id="291"/>
            <p14:sldId id="266"/>
            <p14:sldId id="263"/>
            <p14:sldId id="279"/>
            <p14:sldId id="280"/>
            <p14:sldId id="281"/>
            <p14:sldId id="264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74" autoAdjust="0"/>
  </p:normalViewPr>
  <p:slideViewPr>
    <p:cSldViewPr snapToGrid="0">
      <p:cViewPr varScale="1">
        <p:scale>
          <a:sx n="72" d="100"/>
          <a:sy n="72" d="100"/>
        </p:scale>
        <p:origin x="12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9C21-1C06-46C4-AD98-1F6049402DFF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554A8-A301-4248-95DA-7962D7EC1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7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76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66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8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0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64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3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1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55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73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88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1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46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85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84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9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62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59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4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7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</a:t>
            </a:r>
            <a:r>
              <a:rPr lang="en-US" baseline="0" dirty="0" smtClean="0"/>
              <a:t> w</a:t>
            </a:r>
            <a:r>
              <a:rPr lang="en-US" dirty="0" smtClean="0"/>
              <a:t>e proposed</a:t>
            </a:r>
            <a:r>
              <a:rPr lang="en-US" baseline="0" dirty="0" smtClean="0"/>
              <a:t> the idea of using subgraph matching queries to search compatible subgraphs for cloud service placement.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Second, we proposed a graph indexing technique Gradin to approach the problem.</a:t>
            </a:r>
          </a:p>
          <a:p>
            <a:r>
              <a:rPr lang="en-US" baseline="0" dirty="0" smtClean="0"/>
              <a:t>Gradin can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Those features fit the applications in cloud service placement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addition, experimental results show that…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02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4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4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3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4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6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554A8-A301-4248-95DA-7962D7EC19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8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020A-C973-4B70-97FB-23609DC17D38}" type="datetime1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7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69F4-68D3-40E3-A20E-9698C8ED92ED}" type="datetime1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6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457-9F5E-489A-89B5-F4F81EB9BFE2}" type="datetime1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6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BD3F-4877-4F28-9CFB-2365FCC7FF47}" type="datetime1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2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58DB-6B5F-45F2-9390-6525CE279BC5}" type="datetime1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891C-BE5A-45FB-8354-807D53067EE6}" type="datetime1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9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7FFA-F2D5-44AE-BA35-F642CFBFACA7}" type="datetime1">
              <a:rPr lang="en-US" smtClean="0"/>
              <a:t>4/7/2014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47DD-A3D3-43D0-8DA6-D22E1E5D5C66}" type="datetime1">
              <a:rPr lang="en-US" smtClean="0"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8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3050-755A-4805-975E-DDA0CD4F33BD}" type="datetime1">
              <a:rPr lang="en-US" smtClean="0"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1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0894-947F-445A-B206-CA9B486F80F4}" type="datetime1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BB5C-085F-49EA-9ACA-480CBBF2333D}" type="datetime1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0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A797-EA45-402F-8C42-28487752C442}" type="datetime1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D3DA-D38E-4A8F-A4C6-B105A3EF8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8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Cloud Service Placement via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Subgraph matching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012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Bo Zong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(UCSB)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Ramya Raghavendra (IBM T.J. Watson)</a:t>
            </a: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Mudhakar Srivatsa (IBM T.J. Watson)</a:t>
            </a: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Xifeng Yan (UCSB)</a:t>
            </a: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Ambuj K. Singh (UCSB)</a:t>
            </a: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Kang-Won Lee (IBM T.J. Watson)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1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 descr="D:\Presentations\slides\icdm12@12-04-12\image\ucsbwave_1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7104" y="133809"/>
            <a:ext cx="2301424" cy="1225296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977" y="133809"/>
            <a:ext cx="2628266" cy="13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83"/>
    </mc:Choice>
    <mc:Fallback xmlns="">
      <p:transition spd="slow" advTm="1528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Online query processing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10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40077" y="1690688"/>
            <a:ext cx="1410159" cy="3850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Graph Index</a:t>
            </a:r>
            <a:endParaRPr lang="en-US" sz="32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1773715" y="1507053"/>
            <a:ext cx="2614826" cy="4449385"/>
            <a:chOff x="1773715" y="1507053"/>
            <a:chExt cx="2614826" cy="4449385"/>
          </a:xfrm>
        </p:grpSpPr>
        <p:grpSp>
          <p:nvGrpSpPr>
            <p:cNvPr id="16" name="Group 15"/>
            <p:cNvGrpSpPr/>
            <p:nvPr/>
          </p:nvGrpSpPr>
          <p:grpSpPr>
            <a:xfrm>
              <a:off x="3002091" y="1507053"/>
              <a:ext cx="826265" cy="901358"/>
              <a:chOff x="3002091" y="1252038"/>
              <a:chExt cx="826265" cy="90135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260988" y="1844924"/>
                <a:ext cx="308473" cy="308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baseline="-25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02091" y="1252038"/>
                <a:ext cx="8262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2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990161" y="2571347"/>
              <a:ext cx="826265" cy="893247"/>
              <a:chOff x="3002091" y="2277240"/>
              <a:chExt cx="826265" cy="89324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60989" y="2862015"/>
                <a:ext cx="308473" cy="308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baseline="-25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02091" y="2277240"/>
                <a:ext cx="8262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002091" y="4280036"/>
              <a:ext cx="826265" cy="883720"/>
              <a:chOff x="3002090" y="4489356"/>
              <a:chExt cx="826265" cy="88372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260988" y="5064604"/>
                <a:ext cx="308473" cy="308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002090" y="4489356"/>
                <a:ext cx="8262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2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3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169351" y="3785923"/>
              <a:ext cx="800219" cy="6430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4000" dirty="0" smtClean="0"/>
                <a:t>...</a:t>
              </a:r>
              <a:endParaRPr lang="en-US" sz="40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773715" y="2408411"/>
              <a:ext cx="1371600" cy="88563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37132" y="3294043"/>
              <a:ext cx="1229302" cy="18698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844864" y="4294443"/>
              <a:ext cx="1321570" cy="64690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93639" y="5587106"/>
              <a:ext cx="1894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Query fragments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29973" y="3294043"/>
            <a:ext cx="2159084" cy="2662395"/>
            <a:chOff x="229973" y="3294043"/>
            <a:chExt cx="2159084" cy="2662395"/>
          </a:xfrm>
        </p:grpSpPr>
        <p:sp>
          <p:nvSpPr>
            <p:cNvPr id="7" name="Oval 6"/>
            <p:cNvSpPr/>
            <p:nvPr/>
          </p:nvSpPr>
          <p:spPr>
            <a:xfrm>
              <a:off x="1046602" y="3294043"/>
              <a:ext cx="849217" cy="848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973" y="3425804"/>
              <a:ext cx="8262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4155" y="5587106"/>
              <a:ext cx="1894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Query graph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670905" y="2202015"/>
            <a:ext cx="2821702" cy="3754423"/>
            <a:chOff x="3670905" y="2202015"/>
            <a:chExt cx="2821702" cy="3754423"/>
          </a:xfrm>
        </p:grpSpPr>
        <p:sp>
          <p:nvSpPr>
            <p:cNvPr id="6" name="TextBox 5"/>
            <p:cNvSpPr txBox="1"/>
            <p:nvPr/>
          </p:nvSpPr>
          <p:spPr>
            <a:xfrm>
              <a:off x="4597705" y="5587106"/>
              <a:ext cx="1894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Index filtering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670905" y="2202015"/>
              <a:ext cx="1027958" cy="2792663"/>
              <a:chOff x="3670905" y="2202015"/>
              <a:chExt cx="1027958" cy="27926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V="1">
                <a:off x="3702741" y="2202015"/>
                <a:ext cx="996122" cy="8185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3670905" y="3280100"/>
                <a:ext cx="996122" cy="8185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3670905" y="4986493"/>
                <a:ext cx="996122" cy="8185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6284760" y="1360354"/>
            <a:ext cx="2717995" cy="4873583"/>
            <a:chOff x="6284760" y="1360354"/>
            <a:chExt cx="2717995" cy="4873583"/>
          </a:xfrm>
        </p:grpSpPr>
        <p:sp>
          <p:nvSpPr>
            <p:cNvPr id="33" name="Rounded Rectangle 32"/>
            <p:cNvSpPr/>
            <p:nvPr/>
          </p:nvSpPr>
          <p:spPr>
            <a:xfrm>
              <a:off x="7384456" y="2035538"/>
              <a:ext cx="1341699" cy="3165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384456" y="3117715"/>
              <a:ext cx="1341699" cy="3165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384456" y="4828201"/>
              <a:ext cx="1341699" cy="3165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10381" y="3702443"/>
              <a:ext cx="800219" cy="6430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4000" dirty="0" smtClean="0"/>
                <a:t>...</a:t>
              </a:r>
              <a:endParaRPr lang="en-US" sz="40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284760" y="2206107"/>
              <a:ext cx="996122" cy="818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284760" y="3271915"/>
              <a:ext cx="996122" cy="818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284760" y="4986493"/>
              <a:ext cx="996122" cy="818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642172" y="1360354"/>
              <a:ext cx="8262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32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  <a:endPara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2172" y="2502160"/>
              <a:ext cx="8262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32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  <a:endPara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42172" y="4156808"/>
              <a:ext cx="8262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32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qk</a:t>
              </a:r>
              <a:endPara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07853" y="5587606"/>
              <a:ext cx="1894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Compatible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raph fragments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881927" y="3125724"/>
            <a:ext cx="2029164" cy="3062091"/>
            <a:chOff x="9881927" y="3125724"/>
            <a:chExt cx="2029164" cy="3062091"/>
          </a:xfrm>
        </p:grpSpPr>
        <p:sp>
          <p:nvSpPr>
            <p:cNvPr id="53" name="Rounded Rectangle 52"/>
            <p:cNvSpPr/>
            <p:nvPr/>
          </p:nvSpPr>
          <p:spPr>
            <a:xfrm>
              <a:off x="10370915" y="3125724"/>
              <a:ext cx="1185451" cy="1075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Output</a:t>
              </a:r>
              <a:endParaRPr lang="en-US" sz="2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016189" y="5541484"/>
              <a:ext cx="1894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Compatible subgraphs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9881927" y="3630874"/>
              <a:ext cx="469848" cy="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8610600" y="2192346"/>
            <a:ext cx="1894902" cy="4017300"/>
            <a:chOff x="8610600" y="2192346"/>
            <a:chExt cx="1894902" cy="4017300"/>
          </a:xfrm>
        </p:grpSpPr>
        <p:grpSp>
          <p:nvGrpSpPr>
            <p:cNvPr id="59" name="Group 58"/>
            <p:cNvGrpSpPr/>
            <p:nvPr/>
          </p:nvGrpSpPr>
          <p:grpSpPr>
            <a:xfrm>
              <a:off x="8844609" y="2192346"/>
              <a:ext cx="996122" cy="2728968"/>
              <a:chOff x="8844609" y="2192346"/>
              <a:chExt cx="996122" cy="2728968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196003" y="2956479"/>
                <a:ext cx="644728" cy="1200329"/>
                <a:chOff x="9196003" y="2956479"/>
                <a:chExt cx="644728" cy="1200329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9237199" y="3335051"/>
                  <a:ext cx="562337" cy="5620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9196003" y="2956479"/>
                  <a:ext cx="644728" cy="1200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7200" dirty="0" smtClean="0">
                      <a:solidFill>
                        <a:schemeClr val="bg1"/>
                      </a:solidFill>
                    </a:rPr>
                    <a:t>+</a:t>
                  </a:r>
                  <a:endParaRPr lang="en-US" sz="72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8844609" y="2192346"/>
                <a:ext cx="554034" cy="1058337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8844609" y="3271915"/>
                <a:ext cx="349885" cy="16878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8882831" y="4010579"/>
                <a:ext cx="554034" cy="910735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8610600" y="5563315"/>
              <a:ext cx="1894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Fragment </a:t>
              </a:r>
            </a:p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join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517684" y="6013935"/>
            <a:ext cx="4222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Frequent label updates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78095" y="707366"/>
            <a:ext cx="3265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Large search space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97705" y="1507053"/>
            <a:ext cx="1894902" cy="4449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304623" y="1325624"/>
            <a:ext cx="2711566" cy="4011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834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117"/>
    </mc:Choice>
    <mc:Fallback xmlns="">
      <p:transition spd="slow" advTm="116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3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Outline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 statement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Gradin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Graph index for frequent label updates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Accelerate fragment join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Experiment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11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3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0"/>
    </mc:Choice>
    <mc:Fallback xmlns="">
      <p:transition spd="slow" advTm="41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Frequent label updates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Where are the label updates from?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Cloud services come and go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Upgrade hardware in datacenters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30% of node labels are updated in a 3000-node data graph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 5M graph fragments will be updated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tate-of-the-art R-tree variant takes &gt; 5 minutes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Inverted index scans all fragments for searching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FracFilter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Fast fragment searching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Fast index updating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12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673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89"/>
    </mc:Choice>
    <mc:Fallback xmlns="">
      <p:transition spd="slow" advTm="110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515" y="2418287"/>
            <a:ext cx="2495550" cy="21812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981" y="2406821"/>
            <a:ext cx="2143125" cy="2181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FracFilter: construction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Grid index for each indexed structure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Map fragments into grids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Grid density </a:t>
            </a:r>
            <a:r>
              <a:rPr lang="el-GR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λ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#partitions in each dimension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Partition the space into grids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13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4832" y="2205911"/>
            <a:ext cx="4187879" cy="2369256"/>
            <a:chOff x="7429061" y="3942643"/>
            <a:chExt cx="4187879" cy="2369256"/>
          </a:xfrm>
        </p:grpSpPr>
        <p:grpSp>
          <p:nvGrpSpPr>
            <p:cNvPr id="8" name="Group 7"/>
            <p:cNvGrpSpPr/>
            <p:nvPr/>
          </p:nvGrpSpPr>
          <p:grpSpPr>
            <a:xfrm>
              <a:off x="7429061" y="4428780"/>
              <a:ext cx="3905733" cy="1883119"/>
              <a:chOff x="7429061" y="4428780"/>
              <a:chExt cx="3905733" cy="188311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429061" y="4428780"/>
                <a:ext cx="3905733" cy="1883119"/>
                <a:chOff x="7429061" y="4428780"/>
                <a:chExt cx="3905733" cy="1883119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7429061" y="4428780"/>
                  <a:ext cx="1569624" cy="1883119"/>
                  <a:chOff x="7429061" y="4428780"/>
                  <a:chExt cx="1569624" cy="1883119"/>
                </a:xfrm>
              </p:grpSpPr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7607541" y="4428780"/>
                    <a:ext cx="1260688" cy="1883119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443310" y="4531336"/>
                    <a:ext cx="1555375" cy="376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solidFill>
                          <a:srgbClr val="996600"/>
                        </a:solidFill>
                      </a:rPr>
                      <a:t>labeling(</a:t>
                    </a:r>
                    <a:r>
                      <a:rPr lang="en-US" b="1" i="1" dirty="0" smtClean="0">
                        <a:solidFill>
                          <a:srgbClr val="99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:r>
                      <a:rPr lang="en-US" b="1" i="1" baseline="-25000" dirty="0" smtClean="0">
                        <a:solidFill>
                          <a:srgbClr val="99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b="1" dirty="0" smtClean="0">
                        <a:solidFill>
                          <a:srgbClr val="996600"/>
                        </a:solidFill>
                      </a:rPr>
                      <a:t>)</a:t>
                    </a:r>
                    <a:endParaRPr lang="en-US" b="1" dirty="0">
                      <a:solidFill>
                        <a:srgbClr val="996600"/>
                      </a:solidFill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429061" y="4885662"/>
                    <a:ext cx="1555375" cy="376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solidFill>
                          <a:srgbClr val="996600"/>
                        </a:solidFill>
                      </a:rPr>
                      <a:t>labeling(</a:t>
                    </a:r>
                    <a:r>
                      <a:rPr lang="en-US" b="1" i="1" dirty="0" smtClean="0">
                        <a:solidFill>
                          <a:srgbClr val="99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:r>
                      <a:rPr lang="en-US" b="1" i="1" baseline="-25000" dirty="0">
                        <a:solidFill>
                          <a:srgbClr val="99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b="1" dirty="0" smtClean="0">
                        <a:solidFill>
                          <a:srgbClr val="996600"/>
                        </a:solidFill>
                      </a:rPr>
                      <a:t>)</a:t>
                    </a:r>
                    <a:endParaRPr lang="en-US" b="1" dirty="0">
                      <a:solidFill>
                        <a:srgbClr val="996600"/>
                      </a:solidFill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7429062" y="5220299"/>
                    <a:ext cx="1555375" cy="376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solidFill>
                          <a:srgbClr val="996600"/>
                        </a:solidFill>
                      </a:rPr>
                      <a:t>labeling(</a:t>
                    </a:r>
                    <a:r>
                      <a:rPr lang="en-US" b="1" i="1" dirty="0" smtClean="0">
                        <a:solidFill>
                          <a:srgbClr val="99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:r>
                      <a:rPr lang="en-US" b="1" i="1" baseline="-25000" dirty="0">
                        <a:solidFill>
                          <a:srgbClr val="99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b="1" dirty="0" smtClean="0">
                        <a:solidFill>
                          <a:srgbClr val="996600"/>
                        </a:solidFill>
                      </a:rPr>
                      <a:t>)</a:t>
                    </a:r>
                    <a:endParaRPr lang="en-US" b="1" dirty="0">
                      <a:solidFill>
                        <a:srgbClr val="996600"/>
                      </a:solidFill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429063" y="5539771"/>
                    <a:ext cx="1555375" cy="376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solidFill>
                          <a:srgbClr val="996600"/>
                        </a:solidFill>
                      </a:rPr>
                      <a:t>labeling(</a:t>
                    </a:r>
                    <a:r>
                      <a:rPr lang="en-US" b="1" i="1" dirty="0" smtClean="0">
                        <a:solidFill>
                          <a:srgbClr val="99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:r>
                      <a:rPr lang="en-US" b="1" i="1" baseline="-25000" dirty="0">
                        <a:solidFill>
                          <a:srgbClr val="99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b="1" dirty="0" smtClean="0">
                        <a:solidFill>
                          <a:srgbClr val="996600"/>
                        </a:solidFill>
                      </a:rPr>
                      <a:t>)</a:t>
                    </a:r>
                    <a:endParaRPr lang="en-US" b="1" dirty="0">
                      <a:solidFill>
                        <a:srgbClr val="996600"/>
                      </a:solidFill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429064" y="5889573"/>
                    <a:ext cx="1555375" cy="376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solidFill>
                          <a:srgbClr val="996600"/>
                        </a:solidFill>
                      </a:rPr>
                      <a:t>labeling(</a:t>
                    </a:r>
                    <a:r>
                      <a:rPr lang="en-US" b="1" i="1" dirty="0" smtClean="0">
                        <a:solidFill>
                          <a:srgbClr val="99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:r>
                      <a:rPr lang="en-US" b="1" i="1" baseline="-25000" dirty="0">
                        <a:solidFill>
                          <a:srgbClr val="99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b="1" dirty="0" smtClean="0">
                        <a:solidFill>
                          <a:srgbClr val="996600"/>
                        </a:solidFill>
                      </a:rPr>
                      <a:t>)</a:t>
                    </a:r>
                    <a:endParaRPr lang="en-US" b="1" dirty="0">
                      <a:solidFill>
                        <a:srgbClr val="996600"/>
                      </a:solidFill>
                    </a:endParaRPr>
                  </a:p>
                </p:txBody>
              </p:sp>
            </p:grpSp>
            <p:sp>
              <p:nvSpPr>
                <p:cNvPr id="17" name="Rounded Rectangle 16"/>
                <p:cNvSpPr/>
                <p:nvPr/>
              </p:nvSpPr>
              <p:spPr>
                <a:xfrm>
                  <a:off x="9415711" y="4572697"/>
                  <a:ext cx="1901372" cy="240774"/>
                </a:xfrm>
                <a:prstGeom prst="roundRect">
                  <a:avLst/>
                </a:prstGeom>
                <a:solidFill>
                  <a:srgbClr val="008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9415711" y="4941496"/>
                  <a:ext cx="1901372" cy="240774"/>
                </a:xfrm>
                <a:prstGeom prst="roundRect">
                  <a:avLst/>
                </a:prstGeom>
                <a:solidFill>
                  <a:srgbClr val="008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9415711" y="5275284"/>
                  <a:ext cx="1901372" cy="240774"/>
                </a:xfrm>
                <a:prstGeom prst="roundRect">
                  <a:avLst/>
                </a:prstGeom>
                <a:solidFill>
                  <a:srgbClr val="008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9433422" y="5624144"/>
                  <a:ext cx="1901372" cy="240774"/>
                </a:xfrm>
                <a:prstGeom prst="roundRect">
                  <a:avLst/>
                </a:prstGeom>
                <a:solidFill>
                  <a:srgbClr val="008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9433422" y="5958085"/>
                  <a:ext cx="1901372" cy="240774"/>
                </a:xfrm>
                <a:prstGeom prst="roundRect">
                  <a:avLst/>
                </a:prstGeom>
                <a:solidFill>
                  <a:srgbClr val="008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 flipV="1">
                <a:off x="8767929" y="4704467"/>
                <a:ext cx="547482" cy="8065"/>
              </a:xfrm>
              <a:prstGeom prst="straightConnector1">
                <a:avLst/>
              </a:prstGeom>
              <a:ln w="3810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8775923" y="5043136"/>
                <a:ext cx="547482" cy="8065"/>
              </a:xfrm>
              <a:prstGeom prst="straightConnector1">
                <a:avLst/>
              </a:prstGeom>
              <a:ln w="3810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8775923" y="5379674"/>
                <a:ext cx="547482" cy="8065"/>
              </a:xfrm>
              <a:prstGeom prst="straightConnector1">
                <a:avLst/>
              </a:prstGeom>
              <a:ln w="3810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8775923" y="5727926"/>
                <a:ext cx="547482" cy="8065"/>
              </a:xfrm>
              <a:prstGeom prst="straightConnector1">
                <a:avLst/>
              </a:prstGeom>
              <a:ln w="3810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8775923" y="6076178"/>
                <a:ext cx="547482" cy="8065"/>
              </a:xfrm>
              <a:prstGeom prst="straightConnector1">
                <a:avLst/>
              </a:prstGeom>
              <a:ln w="3810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9123101" y="3942643"/>
              <a:ext cx="2493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Label vectors for fragments (subgraphs)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5029200" y="2969052"/>
            <a:ext cx="1790700" cy="0"/>
          </a:xfrm>
          <a:prstGeom prst="straightConnector1">
            <a:avLst/>
          </a:prstGeom>
          <a:ln w="2540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819899" y="2233621"/>
            <a:ext cx="4643917" cy="256697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03302" y="1821696"/>
            <a:ext cx="200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Index label vectors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056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15"/>
    </mc:Choice>
    <mc:Fallback xmlns="">
      <p:transition spd="slow" advTm="778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FracFilter: search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Input: label vector of a query fragment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Output: compatible graph fragments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Procedure: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Find the grid for query fragment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Fragments in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are compatible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Fragments in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are not compatible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Verify fragments in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Parsimonious verification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Reduce ~ 80% comparisons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 quality loss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14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248" y="1690688"/>
            <a:ext cx="41243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8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10"/>
    </mc:Choice>
    <mc:Fallback xmlns="">
      <p:transition spd="slow" advTm="13721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Tune searching performance by grid density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Analytical result: we need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comparisons in average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grid density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the number of dimensions for structure </a:t>
                </a:r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the number of graph fragments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Assumption 1: graph fragments are uniformly distributed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Assumption 2: query fragment is uniformly distributed</a:t>
                </a:r>
              </a:p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increases,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FracFilter is more efficient for searching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efficiency gain will diminish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15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743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36"/>
    </mc:Choice>
    <mc:Fallback xmlns="">
      <p:transition spd="slow" advTm="41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845" y="1244600"/>
            <a:ext cx="2544510" cy="2520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FracFilter: update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Update FracFilter for a graph fragment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Identify the old grid, and delete the fragment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Find the new grid, and insert the fragment</a:t>
                </a:r>
              </a:p>
              <a:p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Analytical result: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2(1−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operations per update in average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grid density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number of dimensions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Assumption: graph fragments are uniformly distributed</a:t>
                </a:r>
              </a:p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increases, FracFilter is less efficient for updating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16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383127" y="3046731"/>
            <a:ext cx="62373" cy="774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86327" y="3059431"/>
            <a:ext cx="62373" cy="774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9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83"/>
    </mc:Choice>
    <mc:Fallback xmlns="">
      <p:transition spd="slow" advTm="9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312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 statement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Gradin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Graph index for frequent label updates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Accelerate fragment join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Experiment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17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1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79"/>
    </mc:Choice>
    <mc:Fallback xmlns="">
      <p:transition spd="slow" advTm="1197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Large search space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small query graph can have many query fragments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10-star query has 720 3-star query fragments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nly need some of them to cover the query graph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Which query fragments do we need?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18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8615" y="5228580"/>
            <a:ext cx="342265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Minimum fragment cover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03"/>
    </mc:Choice>
    <mc:Fallback xmlns="">
      <p:transition spd="slow" advTm="53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Minimum fragment cover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Input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Query fragment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</a:t>
                </a:r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Matched graph fragments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Output: a subset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Fragments in F cover all edges of </a:t>
                </a:r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⁡(|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|)</m:t>
                        </m:r>
                      </m:e>
                    </m:nary>
                  </m:oMath>
                </a14:m>
                <a:r>
                  <a:rPr lang="en-US" sz="2400" i="1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minimized</a:t>
                </a:r>
              </a:p>
              <a:p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A greedy algorithm can approximate it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′))</m:t>
                    </m:r>
                  </m:oMath>
                </a14:m>
                <a:endParaRPr lang="en-US" sz="2800" dirty="0" smtClean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, #edges in a query graph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19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600398">
            <a:off x="6985866" y="2645463"/>
            <a:ext cx="1864748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NP-hard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47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05"/>
    </mc:Choice>
    <mc:Fallback xmlns="">
      <p:transition spd="slow" advTm="535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Cloud datacenters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1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Datacenters shared by multiple customers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Popular cloud datacenters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Provider: Amazon EC2, Microsoft Azure, Rackspace,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etc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Customers: renting virtual machines for their services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Profitable business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2013, Microsoft Azure sold $1 billion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services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By 2015, Amazon web services worth ~$50 billion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2</a:t>
            </a:fld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440248" y="1870075"/>
            <a:ext cx="2869056" cy="4270796"/>
            <a:chOff x="8440248" y="1870075"/>
            <a:chExt cx="2869056" cy="42707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1870075"/>
              <a:ext cx="2528353" cy="55129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073" y="3159261"/>
              <a:ext cx="2362880" cy="113990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48" y="5330796"/>
              <a:ext cx="2869056" cy="810075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863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55"/>
    </mc:Choice>
    <mc:Fallback xmlns="">
      <p:transition spd="slow" advTm="466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Large search space (cont.)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Joining two query fragments could be daunting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Both </a:t>
                </a:r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i="1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i="1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have 1M matched graph fragments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Joining </a:t>
                </a:r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i="1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i="1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needs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comparisons</a:t>
                </a:r>
              </a:p>
              <a:p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How to make it faster?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20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1187" y="4509899"/>
            <a:ext cx="342265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Fingerprint based pruning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8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14"/>
    </mc:Choice>
    <mc:Fallback xmlns="">
      <p:transition spd="slow" advTm="56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Fingerprint based pruning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024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Given a fragment join order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extract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fragment fingerprints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linear time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21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07" y="2988253"/>
            <a:ext cx="1487483" cy="185799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850775" y="3098205"/>
            <a:ext cx="3991089" cy="2438901"/>
            <a:chOff x="2850775" y="2151531"/>
            <a:chExt cx="3991089" cy="24389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91963" y="2732442"/>
              <a:ext cx="585682" cy="10512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8057" y="2780749"/>
              <a:ext cx="2786846" cy="954610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2872292" y="2732441"/>
              <a:ext cx="3969572" cy="1857991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50775" y="3872753"/>
              <a:ext cx="978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aseline="-250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28455" y="3870296"/>
              <a:ext cx="121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aseline="-250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aseline="-250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35159" y="3870296"/>
              <a:ext cx="121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aseline="-25000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aseline="-250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61550" y="2151531"/>
              <a:ext cx="2680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oin order: q</a:t>
              </a:r>
              <a:r>
                <a:rPr lang="en-US" baseline="-250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q</a:t>
              </a:r>
              <a:r>
                <a:rPr lang="en-US" baseline="-250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2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sym typeface="Wingdings" panose="05000000000000000000" pitchFamily="2" charset="2"/>
                </a:rPr>
                <a:t> 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q</a:t>
              </a:r>
              <a:r>
                <a:rPr lang="en-US" baseline="-250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3</a:t>
              </a:r>
              <a:endParaRPr lang="en-US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341934" y="2902779"/>
            <a:ext cx="3786692" cy="2932789"/>
            <a:chOff x="7121562" y="1832849"/>
            <a:chExt cx="3786692" cy="2932789"/>
          </a:xfrm>
        </p:grpSpPr>
        <p:grpSp>
          <p:nvGrpSpPr>
            <p:cNvPr id="14" name="Group 13"/>
            <p:cNvGrpSpPr/>
            <p:nvPr/>
          </p:nvGrpSpPr>
          <p:grpSpPr>
            <a:xfrm>
              <a:off x="7358930" y="2401068"/>
              <a:ext cx="3365986" cy="2197400"/>
              <a:chOff x="7607541" y="4114499"/>
              <a:chExt cx="3365986" cy="21974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7607541" y="4428780"/>
                <a:ext cx="3069754" cy="1883119"/>
                <a:chOff x="7607541" y="4428780"/>
                <a:chExt cx="3069754" cy="1883119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7607541" y="4428780"/>
                  <a:ext cx="3069754" cy="1883119"/>
                  <a:chOff x="7607541" y="4428780"/>
                  <a:chExt cx="3069754" cy="188311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7607541" y="4428780"/>
                    <a:ext cx="639097" cy="1883119"/>
                    <a:chOff x="7607541" y="4428780"/>
                    <a:chExt cx="639097" cy="1883119"/>
                  </a:xfrm>
                </p:grpSpPr>
                <p:sp>
                  <p:nvSpPr>
                    <p:cNvPr id="29" name="Rounded Rectangle 28"/>
                    <p:cNvSpPr/>
                    <p:nvPr/>
                  </p:nvSpPr>
                  <p:spPr>
                    <a:xfrm>
                      <a:off x="7607541" y="4428780"/>
                      <a:ext cx="639097" cy="1883119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7744523" y="4531336"/>
                      <a:ext cx="4217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7763410" y="4885662"/>
                      <a:ext cx="381894" cy="3767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7731170" y="5268565"/>
                      <a:ext cx="435068" cy="3767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7757758" y="5581412"/>
                      <a:ext cx="381892" cy="3767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7742496" y="5913808"/>
                      <a:ext cx="4682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baseline="-25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8763427" y="4614507"/>
                    <a:ext cx="1901372" cy="2407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8775923" y="4992887"/>
                    <a:ext cx="1901372" cy="2407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8763427" y="5989976"/>
                    <a:ext cx="1901372" cy="2407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8166238" y="4761658"/>
                  <a:ext cx="547482" cy="8065"/>
                </a:xfrm>
                <a:prstGeom prst="straightConnector1">
                  <a:avLst/>
                </a:prstGeom>
                <a:ln w="38100"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8164191" y="5097435"/>
                  <a:ext cx="547482" cy="8065"/>
                </a:xfrm>
                <a:prstGeom prst="straightConnector1">
                  <a:avLst/>
                </a:prstGeom>
                <a:ln w="38100"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V="1">
                  <a:off x="8164191" y="6110363"/>
                  <a:ext cx="547482" cy="8065"/>
                </a:xfrm>
                <a:prstGeom prst="straightConnector1">
                  <a:avLst/>
                </a:prstGeom>
                <a:ln w="38100"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8479688" y="4114499"/>
                <a:ext cx="2493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raph fragments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231802" y="3510995"/>
              <a:ext cx="492391" cy="37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219306" y="3824753"/>
              <a:ext cx="492391" cy="37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121562" y="2377440"/>
              <a:ext cx="3786692" cy="2388198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779002" y="1832849"/>
              <a:ext cx="511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baseline="-250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400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29346" y="2391030"/>
              <a:ext cx="1250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Fingerprint</a:t>
              </a:r>
              <a:endParaRPr lang="en-US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026740" y="2454484"/>
            <a:ext cx="3660675" cy="37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Minimum fragment cover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41934" y="2421280"/>
            <a:ext cx="3660675" cy="37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rganize fragments by fingerprints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364302" y="4827099"/>
            <a:ext cx="325568" cy="38290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539728" y="4824348"/>
            <a:ext cx="584196" cy="385654"/>
          </a:xfrm>
          <a:prstGeom prst="round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125719" y="4827099"/>
            <a:ext cx="325568" cy="38290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557514" y="4824348"/>
            <a:ext cx="584196" cy="385654"/>
          </a:xfrm>
          <a:prstGeom prst="round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593429" y="3462475"/>
            <a:ext cx="511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baseline="-25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33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922"/>
    </mc:Choice>
    <mc:Fallback xmlns="">
      <p:transition spd="slow" advTm="1339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 animBg="1"/>
      <p:bldP spid="45" grpId="0" animBg="1"/>
      <p:bldP spid="43" grpId="0" animBg="1"/>
      <p:bldP spid="46" grpId="0" animBg="1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Fingerprint based pruning (cont.)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15024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Prune unnecessary search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</a:t>
                </a:r>
                <a:r>
                  <a:rPr lang="en-US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i+1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Graph fragment 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</a:t>
                </a:r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a partial match from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</a:t>
                </a:r>
                <a:r>
                  <a:rPr lang="en-US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 …  q</a:t>
                </a:r>
                <a:r>
                  <a:rPr lang="en-US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endParaRPr lang="en-US" i="1" baseline="-250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Extract the fingerprint 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f’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  which 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is looking for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Check the graph fragments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of fingerprint </a:t>
                </a:r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f’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15024"/>
              </a:xfrm>
              <a:blipFill rotWithShape="0"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22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578141" y="1483984"/>
            <a:ext cx="3786692" cy="2942034"/>
            <a:chOff x="7121562" y="1823604"/>
            <a:chExt cx="3786692" cy="2942034"/>
          </a:xfrm>
        </p:grpSpPr>
        <p:grpSp>
          <p:nvGrpSpPr>
            <p:cNvPr id="14" name="Group 13"/>
            <p:cNvGrpSpPr/>
            <p:nvPr/>
          </p:nvGrpSpPr>
          <p:grpSpPr>
            <a:xfrm>
              <a:off x="7358930" y="2533588"/>
              <a:ext cx="3365986" cy="2064880"/>
              <a:chOff x="7607541" y="4247019"/>
              <a:chExt cx="3365986" cy="206488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7607541" y="4428780"/>
                <a:ext cx="3069754" cy="1883119"/>
                <a:chOff x="7607541" y="4428780"/>
                <a:chExt cx="3069754" cy="1883119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7607541" y="4428780"/>
                  <a:ext cx="3069754" cy="1883119"/>
                  <a:chOff x="7607541" y="4428780"/>
                  <a:chExt cx="3069754" cy="188311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7607541" y="4428780"/>
                    <a:ext cx="639097" cy="1883119"/>
                    <a:chOff x="7607541" y="4428780"/>
                    <a:chExt cx="639097" cy="1883119"/>
                  </a:xfrm>
                </p:grpSpPr>
                <p:sp>
                  <p:nvSpPr>
                    <p:cNvPr id="29" name="Rounded Rectangle 28"/>
                    <p:cNvSpPr/>
                    <p:nvPr/>
                  </p:nvSpPr>
                  <p:spPr>
                    <a:xfrm>
                      <a:off x="7607541" y="4428780"/>
                      <a:ext cx="639097" cy="1883119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7744523" y="4531336"/>
                      <a:ext cx="4217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7763410" y="4885662"/>
                      <a:ext cx="381894" cy="3767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7731170" y="5268565"/>
                      <a:ext cx="435068" cy="3767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7757758" y="5581412"/>
                      <a:ext cx="381892" cy="3767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7742496" y="5913808"/>
                      <a:ext cx="4682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baseline="-25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8763427" y="4614507"/>
                    <a:ext cx="1901372" cy="2407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8775923" y="4992887"/>
                    <a:ext cx="1901372" cy="2407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8763427" y="5989976"/>
                    <a:ext cx="1901372" cy="24077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8166238" y="4761658"/>
                  <a:ext cx="547482" cy="8065"/>
                </a:xfrm>
                <a:prstGeom prst="straightConnector1">
                  <a:avLst/>
                </a:prstGeom>
                <a:ln w="38100"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8164191" y="5097435"/>
                  <a:ext cx="547482" cy="8065"/>
                </a:xfrm>
                <a:prstGeom prst="straightConnector1">
                  <a:avLst/>
                </a:prstGeom>
                <a:ln w="38100"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V="1">
                  <a:off x="8164191" y="6110363"/>
                  <a:ext cx="547482" cy="8065"/>
                </a:xfrm>
                <a:prstGeom prst="straightConnector1">
                  <a:avLst/>
                </a:prstGeom>
                <a:ln w="38100"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8479688" y="4247019"/>
                <a:ext cx="2493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graph fragments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231802" y="3510995"/>
              <a:ext cx="492391" cy="37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219306" y="3824753"/>
              <a:ext cx="492391" cy="37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121562" y="2377440"/>
              <a:ext cx="3786692" cy="2388198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761621" y="1823604"/>
              <a:ext cx="703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baseline="-250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en-US" sz="2400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29346" y="2391030"/>
              <a:ext cx="1250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Fingerprint</a:t>
              </a:r>
              <a:endParaRPr lang="en-US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9694123" y="2057324"/>
            <a:ext cx="70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en-US" sz="2400" baseline="-25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555031" y="1693671"/>
            <a:ext cx="3413500" cy="2370626"/>
            <a:chOff x="974117" y="1693671"/>
            <a:chExt cx="3413500" cy="2370626"/>
          </a:xfrm>
        </p:grpSpPr>
        <p:sp>
          <p:nvSpPr>
            <p:cNvPr id="47" name="Rounded Rectangle 46"/>
            <p:cNvSpPr/>
            <p:nvPr/>
          </p:nvSpPr>
          <p:spPr>
            <a:xfrm>
              <a:off x="974117" y="2193968"/>
              <a:ext cx="3413500" cy="186334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30494" y="1693671"/>
              <a:ext cx="2153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baseline="-250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…  </a:t>
              </a:r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baseline="-250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400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04312" y="2420742"/>
              <a:ext cx="138427" cy="140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01339" y="3110253"/>
              <a:ext cx="138427" cy="140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42773" y="3673494"/>
              <a:ext cx="138427" cy="140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98237" y="2868492"/>
              <a:ext cx="138427" cy="140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23014" y="3743851"/>
              <a:ext cx="138427" cy="140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429077" y="2407928"/>
              <a:ext cx="138427" cy="1407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702867" y="3614093"/>
              <a:ext cx="138427" cy="140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72080" y="2847617"/>
              <a:ext cx="138427" cy="140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466717" y="2607289"/>
              <a:ext cx="138427" cy="140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37836" y="3323100"/>
              <a:ext cx="138427" cy="140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96029" y="3020972"/>
              <a:ext cx="138427" cy="140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89149" y="2677239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…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64300" y="207708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…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99649" y="354107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…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52335" y="2961913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…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99957" y="2257318"/>
              <a:ext cx="477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311793" y="2300621"/>
            <a:ext cx="78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f’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862456" y="2548642"/>
            <a:ext cx="1953053" cy="1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756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31"/>
    </mc:Choice>
    <mc:Fallback xmlns="">
      <p:transition spd="slow" advTm="620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Outline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 statement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Gradin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Graph index for frequent label updates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Accelerate fragment join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Experiment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23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93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6"/>
    </mc:Choice>
    <mc:Fallback xmlns="">
      <p:transition spd="slow" advTm="311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Setup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2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Data graph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BCUBE: 3000 ~ 15000 nodes, average degree 18~20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CAIDA: 26475 nodes, 106762 edges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Numerical labels and updates 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Label generator derived from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ClusterData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Query graph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All possible graphs of no more than 10 edges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Generate Labels from Uniform(0, 1)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Baselines: VF2,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UpdAll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UpdNo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NaiveGrid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and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NaiveJoin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24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8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45"/>
    </mc:Choice>
    <mc:Fallback xmlns="">
      <p:transition spd="slow" advTm="10514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Query processing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861"/>
          </a:xfrm>
        </p:spPr>
        <p:txBody>
          <a:bodyPr/>
          <a:lstStyle/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Return up to 100 compatible subgraphs in &lt; 2 seconds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 to </a:t>
            </a:r>
            <a:r>
              <a:rPr lang="en-US" dirty="0" smtClean="0">
                <a:solidFill>
                  <a:srgbClr val="FF0000"/>
                </a:solidFill>
              </a:rPr>
              <a:t>10 times and 5 times faster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than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UpdNo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NaiveGrid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lose to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UpdAll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25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99" y="1335297"/>
            <a:ext cx="4523310" cy="340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430" y="1335297"/>
            <a:ext cx="4585906" cy="341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5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18"/>
    </mc:Choice>
    <mc:Fallback xmlns="">
      <p:transition spd="slow" advTm="23918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Index updating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Process 9M updates in 2 seconds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 to </a:t>
            </a:r>
            <a:r>
              <a:rPr lang="en-US" dirty="0" smtClean="0">
                <a:solidFill>
                  <a:srgbClr val="FF0000"/>
                </a:solidFill>
              </a:rPr>
              <a:t>10 times faster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than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UpdAll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26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57" y="1494319"/>
            <a:ext cx="3951247" cy="3303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474" y="1475393"/>
            <a:ext cx="3843455" cy="33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58"/>
    </mc:Choice>
    <mc:Fallback xmlns="">
      <p:transition spd="slow" advTm="33058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Scalability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0318"/>
          </a:xfrm>
        </p:spPr>
        <p:txBody>
          <a:bodyPr/>
          <a:lstStyle/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Gradin is up to </a:t>
            </a:r>
            <a:r>
              <a:rPr lang="en-US" dirty="0" smtClean="0">
                <a:solidFill>
                  <a:srgbClr val="FF0000"/>
                </a:solidFill>
              </a:rPr>
              <a:t>20 times faster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than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UpdAll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on index update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Gradin is </a:t>
            </a:r>
            <a:r>
              <a:rPr lang="en-US" dirty="0" smtClean="0">
                <a:solidFill>
                  <a:srgbClr val="FF0000"/>
                </a:solidFill>
              </a:rPr>
              <a:t>10 times and 8 times faster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than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UpdNo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NaiveGrid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27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555" y="1690688"/>
            <a:ext cx="9422186" cy="36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5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04"/>
    </mc:Choice>
    <mc:Fallback xmlns="">
      <p:transition spd="slow" advTm="31004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Cloud service placement via subgraph matching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Gradin 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ndexing graphs of numerical labels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Fast query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processing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Fast index updating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Gradin outperforms the baseline algorithms on query processing and index updating.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28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98"/>
    </mc:Choice>
    <mc:Fallback xmlns="">
      <p:transition spd="slow" advTm="50098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29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3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8"/>
    </mc:Choice>
    <mc:Fallback xmlns="">
      <p:transition spd="slow" advTm="898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Cloud service placement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432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User-defined cloud service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Node: functional component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Edge: data communication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Label: required resources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Placement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Place the service into a cloud datacenter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set of servers hosting the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6331" y="1825624"/>
            <a:ext cx="6620251" cy="2868059"/>
            <a:chOff x="5239240" y="1066802"/>
            <a:chExt cx="6620251" cy="2868059"/>
          </a:xfrm>
        </p:grpSpPr>
        <p:grpSp>
          <p:nvGrpSpPr>
            <p:cNvPr id="91" name="Group 90"/>
            <p:cNvGrpSpPr/>
            <p:nvPr/>
          </p:nvGrpSpPr>
          <p:grpSpPr>
            <a:xfrm>
              <a:off x="5347863" y="1066802"/>
              <a:ext cx="6511628" cy="2868059"/>
              <a:chOff x="5347863" y="1066802"/>
              <a:chExt cx="6511628" cy="2868059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5347863" y="2034782"/>
                <a:ext cx="5118016" cy="1428335"/>
                <a:chOff x="5347863" y="2034782"/>
                <a:chExt cx="5118016" cy="142833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5347863" y="2588964"/>
                  <a:ext cx="415636" cy="371168"/>
                  <a:chOff x="6317677" y="2588964"/>
                  <a:chExt cx="415636" cy="371168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6334699" y="2588964"/>
                    <a:ext cx="363556" cy="363556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317677" y="2590800"/>
                    <a:ext cx="4156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i="1" baseline="-250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i="1" baseline="-25000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6331536" y="2588964"/>
                  <a:ext cx="415636" cy="371168"/>
                  <a:chOff x="6317677" y="2588964"/>
                  <a:chExt cx="415636" cy="371168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6334699" y="2588964"/>
                    <a:ext cx="363556" cy="363556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317677" y="2590800"/>
                    <a:ext cx="4156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i="1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7225150" y="2034782"/>
                  <a:ext cx="415636" cy="371168"/>
                  <a:chOff x="6317677" y="2588964"/>
                  <a:chExt cx="415636" cy="371168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6334699" y="2588964"/>
                    <a:ext cx="363556" cy="363556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317677" y="2590800"/>
                    <a:ext cx="4156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i="1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7242172" y="3051882"/>
                  <a:ext cx="415636" cy="371168"/>
                  <a:chOff x="6317677" y="2588964"/>
                  <a:chExt cx="415636" cy="371168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6334699" y="2588964"/>
                    <a:ext cx="363556" cy="363556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317677" y="2590800"/>
                    <a:ext cx="4156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i="1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8151069" y="2534655"/>
                  <a:ext cx="415636" cy="371168"/>
                  <a:chOff x="6317677" y="2588964"/>
                  <a:chExt cx="415636" cy="371168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6334699" y="2588964"/>
                    <a:ext cx="363556" cy="363556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317677" y="2590800"/>
                    <a:ext cx="4156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i="1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9275622" y="2034782"/>
                  <a:ext cx="415636" cy="371168"/>
                  <a:chOff x="6317677" y="2588964"/>
                  <a:chExt cx="415636" cy="371168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6334699" y="2588964"/>
                    <a:ext cx="363556" cy="363556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317677" y="2590800"/>
                    <a:ext cx="4156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i="1" baseline="-250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i="1" baseline="-25000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9278244" y="3091949"/>
                  <a:ext cx="415636" cy="371168"/>
                  <a:chOff x="6317677" y="2588964"/>
                  <a:chExt cx="415636" cy="371168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6334699" y="2588964"/>
                    <a:ext cx="363556" cy="363556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317677" y="2590800"/>
                    <a:ext cx="4156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i="1" baseline="-250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i="1" baseline="-25000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5737459" y="2770742"/>
                  <a:ext cx="585059" cy="47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6678344" y="2336620"/>
                  <a:ext cx="618829" cy="2935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7614333" y="2876213"/>
                  <a:ext cx="618829" cy="2935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678344" y="2876213"/>
                  <a:ext cx="580850" cy="2935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7586115" y="2324467"/>
                  <a:ext cx="625903" cy="28302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8494682" y="2313131"/>
                  <a:ext cx="833020" cy="3030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18" idx="5"/>
                </p:cNvCxnSpPr>
                <p:nvPr/>
              </p:nvCxnSpPr>
              <p:spPr>
                <a:xfrm>
                  <a:off x="8478405" y="2844969"/>
                  <a:ext cx="849297" cy="32475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21" idx="4"/>
                  <a:endCxn id="25" idx="0"/>
                </p:cNvCxnSpPr>
                <p:nvPr/>
              </p:nvCxnSpPr>
              <p:spPr>
                <a:xfrm>
                  <a:off x="9474422" y="2398338"/>
                  <a:ext cx="11640" cy="69544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5527961" y="2898211"/>
                  <a:ext cx="10923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10 Mbps</a:t>
                  </a:r>
                  <a:endParaRPr 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 rot="20105562">
                  <a:off x="6358847" y="2085363"/>
                  <a:ext cx="974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1 Mbps</a:t>
                  </a:r>
                  <a:endParaRPr 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 rot="20105562">
                  <a:off x="7615712" y="3047730"/>
                  <a:ext cx="974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1 Mbps</a:t>
                  </a:r>
                  <a:endParaRPr 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 rot="1478400">
                  <a:off x="7567383" y="2142388"/>
                  <a:ext cx="974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1 Mbps</a:t>
                  </a:r>
                  <a:endParaRPr 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478400">
                  <a:off x="6429654" y="3029646"/>
                  <a:ext cx="974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1 Mbps</a:t>
                  </a:r>
                  <a:endParaRPr 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9491224" y="2637207"/>
                  <a:ext cx="974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1 </a:t>
                  </a:r>
                  <a:r>
                    <a:rPr lang="en-US" dirty="0" err="1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Gbps</a:t>
                  </a:r>
                  <a:endParaRPr 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 rot="20458569">
                  <a:off x="8399195" y="2086900"/>
                  <a:ext cx="974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2</a:t>
                  </a:r>
                  <a:r>
                    <a:rPr lang="en-US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 Mbps</a:t>
                  </a:r>
                  <a:endParaRPr 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 rot="1478400">
                  <a:off x="8412499" y="3014717"/>
                  <a:ext cx="974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2</a:t>
                  </a:r>
                  <a:r>
                    <a:rPr lang="en-US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 Mbps</a:t>
                  </a:r>
                  <a:endParaRPr 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10127673" y="1066802"/>
                <a:ext cx="1731818" cy="2868059"/>
                <a:chOff x="10127673" y="1066802"/>
                <a:chExt cx="1731818" cy="2868059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10418202" y="1685722"/>
                  <a:ext cx="1128399" cy="2249139"/>
                  <a:chOff x="10418202" y="1685722"/>
                  <a:chExt cx="1128399" cy="2249139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10418202" y="1722063"/>
                    <a:ext cx="1122219" cy="2212798"/>
                  </a:xfrm>
                  <a:prstGeom prst="rect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0459156" y="1685722"/>
                    <a:ext cx="520156" cy="2249139"/>
                    <a:chOff x="10459156" y="1685722"/>
                    <a:chExt cx="520156" cy="2249139"/>
                  </a:xfrm>
                </p:grpSpPr>
                <p:cxnSp>
                  <p:nvCxnSpPr>
                    <p:cNvPr id="67" name="Straight Connector 66"/>
                    <p:cNvCxnSpPr>
                      <a:stCxn id="65" idx="0"/>
                      <a:endCxn id="65" idx="2"/>
                    </p:cNvCxnSpPr>
                    <p:nvPr/>
                  </p:nvCxnSpPr>
                  <p:spPr>
                    <a:xfrm>
                      <a:off x="10979312" y="1722063"/>
                      <a:ext cx="0" cy="2212798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10459156" y="1685722"/>
                      <a:ext cx="4156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i="1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i="1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10462203" y="1974136"/>
                      <a:ext cx="4156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i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10460567" y="2283619"/>
                      <a:ext cx="4156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i="1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i="1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10472786" y="2585757"/>
                      <a:ext cx="4156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i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10472786" y="2885409"/>
                      <a:ext cx="4156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i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10459156" y="3199331"/>
                      <a:ext cx="4156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i="1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i="1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0459156" y="3499539"/>
                      <a:ext cx="4156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i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p:txBody>
                </p:sp>
              </p:grp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10948766" y="1751711"/>
                    <a:ext cx="597835" cy="2183149"/>
                    <a:chOff x="10459155" y="1685722"/>
                    <a:chExt cx="597835" cy="2183149"/>
                  </a:xfrm>
                </p:grpSpPr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10459156" y="1685722"/>
                      <a:ext cx="5373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8G</a:t>
                      </a:r>
                      <a:endParaRPr lang="en-US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0462202" y="1974136"/>
                      <a:ext cx="5342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4G</a:t>
                      </a:r>
                      <a:endParaRPr lang="en-US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0460566" y="2283619"/>
                      <a:ext cx="5085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2G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10472785" y="2585757"/>
                      <a:ext cx="496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2G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10472786" y="2885409"/>
                      <a:ext cx="5780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12G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10459155" y="3199331"/>
                      <a:ext cx="5978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32G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0459156" y="3499539"/>
                      <a:ext cx="5872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32G</a:t>
                      </a:r>
                      <a:endParaRPr lang="en-US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89" name="TextBox 88"/>
                <p:cNvSpPr txBox="1"/>
                <p:nvPr/>
              </p:nvSpPr>
              <p:spPr>
                <a:xfrm>
                  <a:off x="10127673" y="1066802"/>
                  <a:ext cx="1731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Memory requirement</a:t>
                  </a:r>
                  <a:endParaRPr 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92" name="TextBox 91"/>
            <p:cNvSpPr txBox="1"/>
            <p:nvPr/>
          </p:nvSpPr>
          <p:spPr>
            <a:xfrm>
              <a:off x="5239240" y="1158819"/>
              <a:ext cx="2435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</a:rPr>
                <a:t>cloud service</a:t>
              </a:r>
              <a:endParaRPr lang="en-US" sz="3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5304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536"/>
    </mc:Choice>
    <mc:Fallback xmlns="">
      <p:transition spd="slow" advTm="78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Compatible placement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5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Cloud abstraction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Node: servers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Edge: communication link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Label: available resources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ompatible placement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requires</a:t>
            </a:r>
          </a:p>
          <a:p>
            <a:pPr lvl="1"/>
            <a:r>
              <a:rPr lang="en-US" b="1" dirty="0" smtClean="0">
                <a:solidFill>
                  <a:srgbClr val="996600"/>
                </a:solidFill>
              </a:rPr>
              <a:t>Isomorphic substructure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Sufficient resources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Benefit both customers and providers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Customer: expected performance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Provider: higher throughput</a:t>
            </a:r>
          </a:p>
          <a:p>
            <a:pPr lvl="1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4</a:t>
            </a:fld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69046" y="1027906"/>
            <a:ext cx="4938729" cy="3119420"/>
            <a:chOff x="6234547" y="3461057"/>
            <a:chExt cx="4938729" cy="3119420"/>
          </a:xfrm>
        </p:grpSpPr>
        <p:sp>
          <p:nvSpPr>
            <p:cNvPr id="6" name="TextBox 5"/>
            <p:cNvSpPr txBox="1"/>
            <p:nvPr/>
          </p:nvSpPr>
          <p:spPr>
            <a:xfrm>
              <a:off x="8011848" y="3886974"/>
              <a:ext cx="1058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…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34547" y="3461057"/>
              <a:ext cx="4938729" cy="3119420"/>
              <a:chOff x="6234547" y="3461057"/>
              <a:chExt cx="4938729" cy="311942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234547" y="4048102"/>
                <a:ext cx="4938729" cy="2532375"/>
                <a:chOff x="6234547" y="4048102"/>
                <a:chExt cx="4938729" cy="2532375"/>
              </a:xfrm>
            </p:grpSpPr>
            <p:sp>
              <p:nvSpPr>
                <p:cNvPr id="10" name="Cloud 9"/>
                <p:cNvSpPr/>
                <p:nvPr/>
              </p:nvSpPr>
              <p:spPr>
                <a:xfrm>
                  <a:off x="6234547" y="4048102"/>
                  <a:ext cx="4938729" cy="2532375"/>
                </a:xfrm>
                <a:prstGeom prst="cloud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7607007" y="4585855"/>
                  <a:ext cx="2031661" cy="1333630"/>
                  <a:chOff x="1219201" y="4585855"/>
                  <a:chExt cx="2031661" cy="1333630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1440873" y="4585855"/>
                    <a:ext cx="166254" cy="1662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1219201" y="4959929"/>
                    <a:ext cx="166254" cy="1662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1734698" y="4876802"/>
                    <a:ext cx="166254" cy="1662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1555361" y="5302872"/>
                    <a:ext cx="166254" cy="1662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1346771" y="5670104"/>
                    <a:ext cx="166254" cy="1662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1876122" y="5586977"/>
                    <a:ext cx="166254" cy="1662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2719142" y="4585855"/>
                    <a:ext cx="166254" cy="1662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2283662" y="4959929"/>
                    <a:ext cx="166254" cy="1662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2952302" y="4977379"/>
                    <a:ext cx="166254" cy="1662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2070858" y="5306467"/>
                    <a:ext cx="166254" cy="1662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2543739" y="5424318"/>
                    <a:ext cx="166254" cy="1662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2179356" y="5741715"/>
                    <a:ext cx="166254" cy="1662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2764242" y="5753231"/>
                    <a:ext cx="166254" cy="1662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3084608" y="5712924"/>
                    <a:ext cx="166254" cy="1662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2952302" y="5367283"/>
                    <a:ext cx="166254" cy="1662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Connector 29"/>
                  <p:cNvCxnSpPr>
                    <a:endCxn id="16" idx="7"/>
                  </p:cNvCxnSpPr>
                  <p:nvPr/>
                </p:nvCxnSpPr>
                <p:spPr>
                  <a:xfrm flipH="1">
                    <a:off x="1361108" y="4748792"/>
                    <a:ext cx="148700" cy="235484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stCxn id="15" idx="5"/>
                    <a:endCxn id="17" idx="1"/>
                  </p:cNvCxnSpPr>
                  <p:nvPr/>
                </p:nvCxnSpPr>
                <p:spPr>
                  <a:xfrm>
                    <a:off x="1582780" y="4727762"/>
                    <a:ext cx="176265" cy="17338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>
                    <a:stCxn id="16" idx="6"/>
                    <a:endCxn id="17" idx="2"/>
                  </p:cNvCxnSpPr>
                  <p:nvPr/>
                </p:nvCxnSpPr>
                <p:spPr>
                  <a:xfrm flipV="1">
                    <a:off x="1385455" y="4959929"/>
                    <a:ext cx="349243" cy="8312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stCxn id="16" idx="5"/>
                    <a:endCxn id="18" idx="1"/>
                  </p:cNvCxnSpPr>
                  <p:nvPr/>
                </p:nvCxnSpPr>
                <p:spPr>
                  <a:xfrm>
                    <a:off x="1361108" y="5101836"/>
                    <a:ext cx="218600" cy="22538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17" idx="3"/>
                    <a:endCxn id="18" idx="7"/>
                  </p:cNvCxnSpPr>
                  <p:nvPr/>
                </p:nvCxnSpPr>
                <p:spPr>
                  <a:xfrm flipH="1">
                    <a:off x="1697268" y="5018709"/>
                    <a:ext cx="61777" cy="30851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stCxn id="18" idx="3"/>
                    <a:endCxn id="19" idx="7"/>
                  </p:cNvCxnSpPr>
                  <p:nvPr/>
                </p:nvCxnSpPr>
                <p:spPr>
                  <a:xfrm flipH="1">
                    <a:off x="1488678" y="5444779"/>
                    <a:ext cx="91030" cy="24967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stCxn id="18" idx="5"/>
                    <a:endCxn id="20" idx="1"/>
                  </p:cNvCxnSpPr>
                  <p:nvPr/>
                </p:nvCxnSpPr>
                <p:spPr>
                  <a:xfrm>
                    <a:off x="1697268" y="5444779"/>
                    <a:ext cx="203201" cy="166545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>
                    <a:stCxn id="19" idx="6"/>
                    <a:endCxn id="20" idx="2"/>
                  </p:cNvCxnSpPr>
                  <p:nvPr/>
                </p:nvCxnSpPr>
                <p:spPr>
                  <a:xfrm flipV="1">
                    <a:off x="1513025" y="5670104"/>
                    <a:ext cx="363097" cy="8312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>
                    <a:stCxn id="15" idx="6"/>
                    <a:endCxn id="22" idx="1"/>
                  </p:cNvCxnSpPr>
                  <p:nvPr/>
                </p:nvCxnSpPr>
                <p:spPr>
                  <a:xfrm>
                    <a:off x="1607127" y="4668982"/>
                    <a:ext cx="700882" cy="315294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>
                    <a:stCxn id="21" idx="3"/>
                    <a:endCxn id="22" idx="7"/>
                  </p:cNvCxnSpPr>
                  <p:nvPr/>
                </p:nvCxnSpPr>
                <p:spPr>
                  <a:xfrm flipH="1">
                    <a:off x="2425569" y="4727762"/>
                    <a:ext cx="317920" cy="256514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>
                    <a:stCxn id="21" idx="5"/>
                    <a:endCxn id="23" idx="1"/>
                  </p:cNvCxnSpPr>
                  <p:nvPr/>
                </p:nvCxnSpPr>
                <p:spPr>
                  <a:xfrm>
                    <a:off x="2861049" y="4727762"/>
                    <a:ext cx="115600" cy="273964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>
                    <a:stCxn id="22" idx="3"/>
                    <a:endCxn id="24" idx="0"/>
                  </p:cNvCxnSpPr>
                  <p:nvPr/>
                </p:nvCxnSpPr>
                <p:spPr>
                  <a:xfrm flipH="1">
                    <a:off x="2153985" y="5101836"/>
                    <a:ext cx="154024" cy="204631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>
                    <a:stCxn id="24" idx="6"/>
                    <a:endCxn id="25" idx="2"/>
                  </p:cNvCxnSpPr>
                  <p:nvPr/>
                </p:nvCxnSpPr>
                <p:spPr>
                  <a:xfrm>
                    <a:off x="2237112" y="5389594"/>
                    <a:ext cx="306627" cy="117851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>
                    <a:stCxn id="25" idx="3"/>
                    <a:endCxn id="26" idx="7"/>
                  </p:cNvCxnSpPr>
                  <p:nvPr/>
                </p:nvCxnSpPr>
                <p:spPr>
                  <a:xfrm flipH="1">
                    <a:off x="2321263" y="5566225"/>
                    <a:ext cx="246823" cy="19983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stCxn id="26" idx="6"/>
                    <a:endCxn id="27" idx="2"/>
                  </p:cNvCxnSpPr>
                  <p:nvPr/>
                </p:nvCxnSpPr>
                <p:spPr>
                  <a:xfrm>
                    <a:off x="2345610" y="5824842"/>
                    <a:ext cx="418632" cy="11516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>
                    <a:stCxn id="23" idx="4"/>
                    <a:endCxn id="29" idx="0"/>
                  </p:cNvCxnSpPr>
                  <p:nvPr/>
                </p:nvCxnSpPr>
                <p:spPr>
                  <a:xfrm>
                    <a:off x="3035429" y="5143633"/>
                    <a:ext cx="0" cy="22365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>
                    <a:stCxn id="29" idx="3"/>
                    <a:endCxn id="27" idx="0"/>
                  </p:cNvCxnSpPr>
                  <p:nvPr/>
                </p:nvCxnSpPr>
                <p:spPr>
                  <a:xfrm flipH="1">
                    <a:off x="2847369" y="5509190"/>
                    <a:ext cx="129280" cy="244041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>
                    <a:stCxn id="29" idx="5"/>
                    <a:endCxn id="28" idx="0"/>
                  </p:cNvCxnSpPr>
                  <p:nvPr/>
                </p:nvCxnSpPr>
                <p:spPr>
                  <a:xfrm>
                    <a:off x="3094209" y="5509190"/>
                    <a:ext cx="73526" cy="203734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9646892" y="4537980"/>
                  <a:ext cx="10581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…</a:t>
                  </a:r>
                  <a:endParaRPr lang="en-US" sz="48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584124" y="4634718"/>
                  <a:ext cx="10581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…</a:t>
                  </a:r>
                  <a:endParaRPr lang="en-US" sz="48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081519" y="5646191"/>
                  <a:ext cx="10581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…</a:t>
                  </a:r>
                  <a:endParaRPr lang="en-US" sz="48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6926083" y="3461057"/>
                <a:ext cx="33690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r>
                  <a:rPr lang="en-US" sz="3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loud abstraction</a:t>
                </a:r>
                <a:endParaRPr lang="en-US" sz="3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7106807" y="4168990"/>
            <a:ext cx="4506354" cy="1970420"/>
            <a:chOff x="5187526" y="1492697"/>
            <a:chExt cx="4506354" cy="1970420"/>
          </a:xfrm>
        </p:grpSpPr>
        <p:grpSp>
          <p:nvGrpSpPr>
            <p:cNvPr id="51" name="Group 50"/>
            <p:cNvGrpSpPr/>
            <p:nvPr/>
          </p:nvGrpSpPr>
          <p:grpSpPr>
            <a:xfrm>
              <a:off x="5347863" y="2034782"/>
              <a:ext cx="4346017" cy="1428335"/>
              <a:chOff x="5347863" y="2034782"/>
              <a:chExt cx="4346017" cy="142833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5347863" y="2588964"/>
                <a:ext cx="415636" cy="371168"/>
                <a:chOff x="6317677" y="2588964"/>
                <a:chExt cx="415636" cy="371168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6334699" y="2588964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6317677" y="2590800"/>
                  <a:ext cx="41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i="1" baseline="-250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i="1" baseline="-25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6331536" y="2588964"/>
                <a:ext cx="415636" cy="371168"/>
                <a:chOff x="6317677" y="2588964"/>
                <a:chExt cx="415636" cy="371168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6334699" y="2588964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6317677" y="2590800"/>
                  <a:ext cx="41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i="1" baseline="-25000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7225150" y="2034782"/>
                <a:ext cx="415636" cy="371168"/>
                <a:chOff x="6317677" y="2588964"/>
                <a:chExt cx="415636" cy="371168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6334699" y="2588964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6317677" y="2590800"/>
                  <a:ext cx="41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i="1" baseline="-25000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7242172" y="3051882"/>
                <a:ext cx="415636" cy="371168"/>
                <a:chOff x="6317677" y="2588964"/>
                <a:chExt cx="415636" cy="371168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6334699" y="2588964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6317677" y="2590800"/>
                  <a:ext cx="41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i="1" baseline="-25000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8151069" y="2534655"/>
                <a:ext cx="415636" cy="371168"/>
                <a:chOff x="6317677" y="2588964"/>
                <a:chExt cx="415636" cy="371168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6334699" y="2588964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6317677" y="2590800"/>
                  <a:ext cx="41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i="1" baseline="-25000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9275622" y="2034782"/>
                <a:ext cx="415636" cy="371168"/>
                <a:chOff x="6317677" y="2588964"/>
                <a:chExt cx="415636" cy="371168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6334699" y="2588964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6317677" y="2590800"/>
                  <a:ext cx="41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i="1" baseline="-250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i="1" baseline="-25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9278244" y="3091949"/>
                <a:ext cx="415636" cy="371168"/>
                <a:chOff x="6317677" y="2588964"/>
                <a:chExt cx="415636" cy="371168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6334699" y="2588964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6317677" y="2590800"/>
                  <a:ext cx="41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i="1" baseline="-250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i="1" baseline="-25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5737459" y="2770742"/>
                <a:ext cx="585059" cy="47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6678344" y="2336620"/>
                <a:ext cx="618829" cy="29350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7614333" y="2876213"/>
                <a:ext cx="618829" cy="29350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678344" y="2876213"/>
                <a:ext cx="580850" cy="29350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586115" y="2324467"/>
                <a:ext cx="625903" cy="28302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8494682" y="2313131"/>
                <a:ext cx="833020" cy="30300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100" idx="5"/>
              </p:cNvCxnSpPr>
              <p:nvPr/>
            </p:nvCxnSpPr>
            <p:spPr>
              <a:xfrm>
                <a:off x="8478405" y="2844969"/>
                <a:ext cx="849297" cy="32475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98" idx="4"/>
                <a:endCxn id="97" idx="0"/>
              </p:cNvCxnSpPr>
              <p:nvPr/>
            </p:nvCxnSpPr>
            <p:spPr>
              <a:xfrm>
                <a:off x="9474422" y="2398338"/>
                <a:ext cx="11640" cy="69544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5187526" y="1492697"/>
              <a:ext cx="2435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</a:rPr>
                <a:t>loud service</a:t>
              </a:r>
              <a:endParaRPr lang="en-US" sz="3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232837" y="6139410"/>
            <a:ext cx="4788562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How to find compatible placement?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163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33"/>
    </mc:Choice>
    <mc:Fallback xmlns="">
      <p:transition spd="slow" advTm="869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Outline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 statement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Gradin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Graph index for frequent label updates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Accelerate fragment join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Experiment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5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08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6051"/>
    </mc:Choice>
    <mc:Fallback xmlns="">
      <p:transition spd="slow" advTm="605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Dynamic subgraph matching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Input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Data graph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frequently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labels)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Query graph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Output: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Q’s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compatible subgraphs from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6</a:t>
            </a:fld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129702" y="1731787"/>
            <a:ext cx="2563069" cy="1743468"/>
            <a:chOff x="3304309" y="4035060"/>
            <a:chExt cx="2563069" cy="1743468"/>
          </a:xfrm>
        </p:grpSpPr>
        <p:grpSp>
          <p:nvGrpSpPr>
            <p:cNvPr id="7" name="Group 6"/>
            <p:cNvGrpSpPr/>
            <p:nvPr/>
          </p:nvGrpSpPr>
          <p:grpSpPr>
            <a:xfrm>
              <a:off x="3304309" y="4184408"/>
              <a:ext cx="2563069" cy="1447961"/>
              <a:chOff x="5094739" y="1975089"/>
              <a:chExt cx="2563069" cy="144796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347863" y="2034782"/>
                <a:ext cx="2309945" cy="1388268"/>
                <a:chOff x="5347863" y="2034782"/>
                <a:chExt cx="2309945" cy="138826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5347863" y="2588964"/>
                  <a:ext cx="415636" cy="371168"/>
                  <a:chOff x="6317677" y="2588964"/>
                  <a:chExt cx="415636" cy="371168"/>
                </a:xfrm>
              </p:grpSpPr>
              <p:sp>
                <p:nvSpPr>
                  <p:cNvPr id="37" name="Oval 36"/>
                  <p:cNvSpPr/>
                  <p:nvPr/>
                </p:nvSpPr>
                <p:spPr>
                  <a:xfrm>
                    <a:off x="6334699" y="2588964"/>
                    <a:ext cx="363556" cy="363556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317677" y="2590800"/>
                    <a:ext cx="4156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i="1" baseline="-250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i="1" baseline="-25000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6331536" y="2588964"/>
                  <a:ext cx="415636" cy="371168"/>
                  <a:chOff x="6317677" y="2588964"/>
                  <a:chExt cx="415636" cy="371168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6334699" y="2588964"/>
                    <a:ext cx="363556" cy="363556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317677" y="2590800"/>
                    <a:ext cx="4156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i="1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7225150" y="2034782"/>
                  <a:ext cx="415636" cy="371168"/>
                  <a:chOff x="6317677" y="2588964"/>
                  <a:chExt cx="415636" cy="371168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6334699" y="2588964"/>
                    <a:ext cx="363556" cy="363556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317677" y="2590800"/>
                    <a:ext cx="4156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i="1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7242172" y="3051882"/>
                  <a:ext cx="415636" cy="371168"/>
                  <a:chOff x="6317677" y="2588964"/>
                  <a:chExt cx="415636" cy="371168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6334699" y="2588964"/>
                    <a:ext cx="363556" cy="363556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317677" y="2590800"/>
                    <a:ext cx="4156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i="1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</a:p>
                </p:txBody>
              </p:sp>
            </p:grp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5737459" y="2770742"/>
                  <a:ext cx="585059" cy="47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6678344" y="2336620"/>
                  <a:ext cx="618829" cy="2935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678344" y="2876213"/>
                  <a:ext cx="580850" cy="2935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5094739" y="1975089"/>
                <a:ext cx="24352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3200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394653" y="4413483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0.1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75364" y="5202938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0.7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78977" y="4035060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0.6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3" name="Straight Connector 42"/>
            <p:cNvCxnSpPr>
              <a:endCxn id="32" idx="0"/>
            </p:cNvCxnSpPr>
            <p:nvPr/>
          </p:nvCxnSpPr>
          <p:spPr>
            <a:xfrm>
              <a:off x="5657850" y="4615269"/>
              <a:ext cx="1710" cy="647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971669" y="5409196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0.3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415445" y="4129246"/>
            <a:ext cx="2464696" cy="1743468"/>
            <a:chOff x="3394653" y="4035060"/>
            <a:chExt cx="2464696" cy="1743468"/>
          </a:xfrm>
        </p:grpSpPr>
        <p:grpSp>
          <p:nvGrpSpPr>
            <p:cNvPr id="49" name="Group 48"/>
            <p:cNvGrpSpPr/>
            <p:nvPr/>
          </p:nvGrpSpPr>
          <p:grpSpPr>
            <a:xfrm>
              <a:off x="3424125" y="4149667"/>
              <a:ext cx="2435224" cy="1475090"/>
              <a:chOff x="5214555" y="1940348"/>
              <a:chExt cx="2435224" cy="147509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364885" y="2034782"/>
                <a:ext cx="2257865" cy="1380656"/>
                <a:chOff x="5364885" y="2034782"/>
                <a:chExt cx="2257865" cy="1380656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5364885" y="2588964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348558" y="2588964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7242172" y="2034782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7259194" y="3051882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5737459" y="2770742"/>
                  <a:ext cx="585059" cy="47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6678344" y="2336620"/>
                  <a:ext cx="618829" cy="2935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678344" y="2876213"/>
                  <a:ext cx="580850" cy="2935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/>
              <p:cNvSpPr txBox="1"/>
              <p:nvPr/>
            </p:nvSpPr>
            <p:spPr>
              <a:xfrm>
                <a:off x="5214555" y="1940348"/>
                <a:ext cx="24352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200" i="1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200" i="1" baseline="-250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394653" y="4413483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0.2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75364" y="5202938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0.1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78977" y="4035060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0.1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657850" y="4615269"/>
              <a:ext cx="1710" cy="647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971669" y="5409196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0.1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887043" y="4096887"/>
            <a:ext cx="2445293" cy="1743468"/>
            <a:chOff x="3387027" y="4035060"/>
            <a:chExt cx="2445293" cy="1743468"/>
          </a:xfrm>
        </p:grpSpPr>
        <p:grpSp>
          <p:nvGrpSpPr>
            <p:cNvPr id="73" name="Group 72"/>
            <p:cNvGrpSpPr/>
            <p:nvPr/>
          </p:nvGrpSpPr>
          <p:grpSpPr>
            <a:xfrm>
              <a:off x="3387027" y="4140276"/>
              <a:ext cx="2445293" cy="1484481"/>
              <a:chOff x="5177457" y="1930957"/>
              <a:chExt cx="2445293" cy="148448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364885" y="2034782"/>
                <a:ext cx="2257865" cy="1380656"/>
                <a:chOff x="5364885" y="2034782"/>
                <a:chExt cx="2257865" cy="1380656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5364885" y="2588964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6348558" y="2588964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242172" y="2034782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7259194" y="3051882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5737459" y="2770742"/>
                  <a:ext cx="585059" cy="47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6678344" y="2336620"/>
                  <a:ext cx="618829" cy="2935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6678344" y="2876213"/>
                  <a:ext cx="580850" cy="2935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5177457" y="1930957"/>
                <a:ext cx="24352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200" i="1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3200" i="1" baseline="-250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394653" y="4413483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0.2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75364" y="5202938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0.9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78977" y="4035060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0.9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71669" y="5409196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0.5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8272170" y="4096887"/>
            <a:ext cx="2439299" cy="1743468"/>
            <a:chOff x="3393021" y="4035060"/>
            <a:chExt cx="2439299" cy="1743468"/>
          </a:xfrm>
        </p:grpSpPr>
        <p:grpSp>
          <p:nvGrpSpPr>
            <p:cNvPr id="97" name="Group 96"/>
            <p:cNvGrpSpPr/>
            <p:nvPr/>
          </p:nvGrpSpPr>
          <p:grpSpPr>
            <a:xfrm>
              <a:off x="3393021" y="4157398"/>
              <a:ext cx="2439299" cy="1467359"/>
              <a:chOff x="5183451" y="1948079"/>
              <a:chExt cx="2439299" cy="146735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5364885" y="2034782"/>
                <a:ext cx="2257865" cy="1380656"/>
                <a:chOff x="5364885" y="2034782"/>
                <a:chExt cx="2257865" cy="1380656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5364885" y="2588964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348558" y="2588964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242172" y="2034782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7259194" y="3051882"/>
                  <a:ext cx="363556" cy="363556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9" name="Straight Connector 108"/>
                <p:cNvCxnSpPr/>
                <p:nvPr/>
              </p:nvCxnSpPr>
              <p:spPr>
                <a:xfrm flipV="1">
                  <a:off x="5737459" y="2770742"/>
                  <a:ext cx="585059" cy="47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6678344" y="2336620"/>
                  <a:ext cx="618829" cy="2935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6678344" y="2876213"/>
                  <a:ext cx="580850" cy="2935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TextBox 103"/>
              <p:cNvSpPr txBox="1"/>
              <p:nvPr/>
            </p:nvSpPr>
            <p:spPr>
              <a:xfrm>
                <a:off x="5183451" y="1948079"/>
                <a:ext cx="24352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200" i="1" baseline="-25000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3200" i="1" baseline="-250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3394653" y="4413483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0.2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375364" y="5202938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0.9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78977" y="4035060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0.9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5657850" y="4615269"/>
              <a:ext cx="1710" cy="647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971669" y="5409196"/>
              <a:ext cx="678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0.3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415445" y="5718943"/>
            <a:ext cx="24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NOT compatible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82468" y="5724683"/>
            <a:ext cx="24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NOT compatible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315769" y="5727253"/>
            <a:ext cx="24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ompatible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rot="20600398">
            <a:off x="5297579" y="2825896"/>
            <a:ext cx="1864748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NP-hard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58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713"/>
    </mc:Choice>
    <mc:Fallback xmlns="">
      <p:transition spd="slow" advTm="1227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12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Existing techniques for subgraph matching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Graph indexing techniques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Include exact, approximate, or probabilistic subgraph matching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Cannot adapt to graphs of partially ordered </a:t>
            </a:r>
            <a:r>
              <a:rPr lang="en-US" dirty="0" smtClean="0">
                <a:solidFill>
                  <a:srgbClr val="FF0000"/>
                </a:solidFill>
              </a:rPr>
              <a:t>numerical labels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Cannot scale with </a:t>
            </a:r>
            <a:r>
              <a:rPr lang="en-US" dirty="0" smtClean="0">
                <a:solidFill>
                  <a:srgbClr val="FF0000"/>
                </a:solidFill>
              </a:rPr>
              <a:t>frequent label updates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Non-indexing techniques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Cannot scale with the size of data/query graphs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7</a:t>
            </a:fld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53"/>
    </mc:Choice>
    <mc:Fallback xmlns="">
      <p:transition spd="slow" advTm="5205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 statement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Gradin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Graph index for frequent label updates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Accelerate fragment join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Experiment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8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0"/>
    </mc:Choice>
    <mc:Fallback xmlns="">
      <p:transition spd="slow" advTm="592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Offline graph index construction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Decompose graph information</a:t>
            </a:r>
          </a:p>
          <a:p>
            <a:pPr lvl="1"/>
            <a:r>
              <a:rPr lang="en-US" dirty="0" smtClean="0">
                <a:solidFill>
                  <a:srgbClr val="996600"/>
                </a:solidFill>
              </a:rPr>
              <a:t>Structure: canonical labeling</a:t>
            </a:r>
            <a:endParaRPr lang="en-US" dirty="0">
              <a:solidFill>
                <a:srgbClr val="996600"/>
              </a:solidFill>
            </a:endParaRP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Label: vectors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Indexing graphs of </a:t>
            </a:r>
            <a:r>
              <a:rPr lang="en-US" dirty="0" smtClean="0">
                <a:solidFill>
                  <a:srgbClr val="FF0000"/>
                </a:solidFill>
              </a:rPr>
              <a:t>numerical labels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D3DA-D38E-4A8F-A4C6-B105A3EF8335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9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342713" y="1983036"/>
            <a:ext cx="1002535" cy="1175132"/>
            <a:chOff x="7478617" y="1983036"/>
            <a:chExt cx="1002535" cy="1175132"/>
          </a:xfrm>
        </p:grpSpPr>
        <p:sp>
          <p:nvSpPr>
            <p:cNvPr id="5" name="Oval 4"/>
            <p:cNvSpPr/>
            <p:nvPr/>
          </p:nvSpPr>
          <p:spPr>
            <a:xfrm>
              <a:off x="7866043" y="1983036"/>
              <a:ext cx="220338" cy="2093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866043" y="2487975"/>
              <a:ext cx="220338" cy="2093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478617" y="2948847"/>
              <a:ext cx="220338" cy="2093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260814" y="2948847"/>
              <a:ext cx="220338" cy="2093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4"/>
              <a:endCxn id="6" idx="0"/>
            </p:cNvCxnSpPr>
            <p:nvPr/>
          </p:nvCxnSpPr>
          <p:spPr>
            <a:xfrm>
              <a:off x="7976212" y="2192357"/>
              <a:ext cx="0" cy="2956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3"/>
              <a:endCxn id="7" idx="7"/>
            </p:cNvCxnSpPr>
            <p:nvPr/>
          </p:nvCxnSpPr>
          <p:spPr>
            <a:xfrm flipH="1">
              <a:off x="7666687" y="2666642"/>
              <a:ext cx="231624" cy="3128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6"/>
              <a:endCxn id="8" idx="2"/>
            </p:cNvCxnSpPr>
            <p:nvPr/>
          </p:nvCxnSpPr>
          <p:spPr>
            <a:xfrm>
              <a:off x="7698955" y="3053508"/>
              <a:ext cx="5618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5"/>
              <a:endCxn id="8" idx="1"/>
            </p:cNvCxnSpPr>
            <p:nvPr/>
          </p:nvCxnSpPr>
          <p:spPr>
            <a:xfrm>
              <a:off x="8054113" y="2666642"/>
              <a:ext cx="238969" cy="3128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755651" y="1558352"/>
            <a:ext cx="2204110" cy="1490781"/>
            <a:chOff x="6891555" y="1558352"/>
            <a:chExt cx="2204110" cy="1490781"/>
          </a:xfrm>
        </p:grpSpPr>
        <p:sp>
          <p:nvSpPr>
            <p:cNvPr id="17" name="TextBox 16"/>
            <p:cNvSpPr txBox="1"/>
            <p:nvPr/>
          </p:nvSpPr>
          <p:spPr>
            <a:xfrm>
              <a:off x="7965251" y="1558352"/>
              <a:ext cx="77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0.1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0174" y="2198650"/>
              <a:ext cx="86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0.7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91555" y="2679801"/>
              <a:ext cx="767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0.6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27878" y="2623079"/>
              <a:ext cx="767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0.3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627430" y="1918501"/>
            <a:ext cx="262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996600"/>
                </a:solidFill>
              </a:rPr>
              <a:t>1 </a:t>
            </a:r>
            <a:r>
              <a:rPr lang="en-US" b="1" dirty="0" smtClean="0">
                <a:solidFill>
                  <a:srgbClr val="996600"/>
                </a:solidFill>
                <a:sym typeface="Wingdings" panose="05000000000000000000" pitchFamily="2" charset="2"/>
              </a:rPr>
              <a:t> 2 2  3 2  4 </a:t>
            </a:r>
            <a:r>
              <a:rPr lang="en-US" b="1" dirty="0">
                <a:solidFill>
                  <a:srgbClr val="996600"/>
                </a:solidFill>
                <a:sym typeface="Wingdings" panose="05000000000000000000" pitchFamily="2" charset="2"/>
              </a:rPr>
              <a:t>4</a:t>
            </a:r>
            <a:r>
              <a:rPr lang="en-US" b="1" dirty="0" smtClean="0">
                <a:solidFill>
                  <a:srgbClr val="996600"/>
                </a:solidFill>
                <a:sym typeface="Wingdings" panose="05000000000000000000" pitchFamily="2" charset="2"/>
              </a:rPr>
              <a:t>  1</a:t>
            </a:r>
            <a:endParaRPr lang="en-US" b="1" dirty="0">
              <a:solidFill>
                <a:srgbClr val="99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18176" y="1524560"/>
            <a:ext cx="19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996600"/>
                </a:solidFill>
              </a:rPr>
              <a:t>Canonical labeling</a:t>
            </a:r>
            <a:endParaRPr lang="en-US" b="1" dirty="0">
              <a:solidFill>
                <a:srgbClr val="99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04884" y="2324551"/>
            <a:ext cx="1744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8000"/>
                </a:solidFill>
              </a:rPr>
              <a:t>ID</a:t>
            </a:r>
          </a:p>
          <a:p>
            <a:pPr algn="ctr"/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b="1" i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rgbClr val="008000"/>
                </a:solidFill>
              </a:rPr>
              <a:t>)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70261" y="2319846"/>
            <a:ext cx="206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8000"/>
                </a:solidFill>
              </a:rPr>
              <a:t>Label</a:t>
            </a:r>
          </a:p>
          <a:p>
            <a:pPr algn="ctr"/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0.6, 0.7, 0.1, 0.3</a:t>
            </a:r>
            <a:r>
              <a:rPr lang="en-US" sz="2000" b="1" dirty="0" smtClean="0">
                <a:solidFill>
                  <a:srgbClr val="008000"/>
                </a:solidFill>
              </a:rPr>
              <a:t>)</a:t>
            </a:r>
            <a:endParaRPr lang="en-US" sz="2000" b="1" dirty="0">
              <a:solidFill>
                <a:srgbClr val="008000"/>
              </a:solidFill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1024569" y="4001858"/>
            <a:ext cx="5164615" cy="2175105"/>
            <a:chOff x="1024569" y="4001858"/>
            <a:chExt cx="5164615" cy="2175105"/>
          </a:xfrm>
        </p:grpSpPr>
        <p:sp>
          <p:nvSpPr>
            <p:cNvPr id="33" name="Rounded Rectangle 32"/>
            <p:cNvSpPr/>
            <p:nvPr/>
          </p:nvSpPr>
          <p:spPr>
            <a:xfrm>
              <a:off x="1024569" y="4428781"/>
              <a:ext cx="2324559" cy="17481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864625" y="4428781"/>
              <a:ext cx="2324559" cy="17481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40873" y="4585855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219201" y="4959929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734698" y="4876802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555361" y="5302872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346771" y="5670104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876122" y="5586977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719142" y="4585855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83662" y="4959929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952302" y="4977379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070858" y="5306467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43739" y="5424318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179356" y="5741715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764242" y="5753231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084608" y="5712924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52302" y="5367283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endCxn id="36" idx="7"/>
            </p:cNvCxnSpPr>
            <p:nvPr/>
          </p:nvCxnSpPr>
          <p:spPr>
            <a:xfrm flipH="1">
              <a:off x="1361108" y="4748792"/>
              <a:ext cx="148700" cy="2354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5" idx="5"/>
              <a:endCxn id="37" idx="1"/>
            </p:cNvCxnSpPr>
            <p:nvPr/>
          </p:nvCxnSpPr>
          <p:spPr>
            <a:xfrm>
              <a:off x="1582780" y="4727762"/>
              <a:ext cx="176265" cy="1733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6" idx="6"/>
              <a:endCxn id="37" idx="2"/>
            </p:cNvCxnSpPr>
            <p:nvPr/>
          </p:nvCxnSpPr>
          <p:spPr>
            <a:xfrm flipV="1">
              <a:off x="1385455" y="4959929"/>
              <a:ext cx="349243" cy="831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36" idx="5"/>
              <a:endCxn id="38" idx="1"/>
            </p:cNvCxnSpPr>
            <p:nvPr/>
          </p:nvCxnSpPr>
          <p:spPr>
            <a:xfrm>
              <a:off x="1361108" y="5101836"/>
              <a:ext cx="218600" cy="2253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7" idx="3"/>
              <a:endCxn id="38" idx="7"/>
            </p:cNvCxnSpPr>
            <p:nvPr/>
          </p:nvCxnSpPr>
          <p:spPr>
            <a:xfrm flipH="1">
              <a:off x="1697268" y="5018709"/>
              <a:ext cx="61777" cy="3085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38" idx="3"/>
              <a:endCxn id="39" idx="7"/>
            </p:cNvCxnSpPr>
            <p:nvPr/>
          </p:nvCxnSpPr>
          <p:spPr>
            <a:xfrm flipH="1">
              <a:off x="1488678" y="5444779"/>
              <a:ext cx="91030" cy="2496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38" idx="5"/>
              <a:endCxn id="40" idx="1"/>
            </p:cNvCxnSpPr>
            <p:nvPr/>
          </p:nvCxnSpPr>
          <p:spPr>
            <a:xfrm>
              <a:off x="1697268" y="5444779"/>
              <a:ext cx="203201" cy="1665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39" idx="6"/>
              <a:endCxn id="40" idx="2"/>
            </p:cNvCxnSpPr>
            <p:nvPr/>
          </p:nvCxnSpPr>
          <p:spPr>
            <a:xfrm flipV="1">
              <a:off x="1513025" y="5670104"/>
              <a:ext cx="363097" cy="831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35" idx="6"/>
              <a:endCxn id="42" idx="1"/>
            </p:cNvCxnSpPr>
            <p:nvPr/>
          </p:nvCxnSpPr>
          <p:spPr>
            <a:xfrm>
              <a:off x="1607127" y="4668982"/>
              <a:ext cx="700882" cy="3152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3"/>
              <a:endCxn id="42" idx="7"/>
            </p:cNvCxnSpPr>
            <p:nvPr/>
          </p:nvCxnSpPr>
          <p:spPr>
            <a:xfrm flipH="1">
              <a:off x="2425569" y="4727762"/>
              <a:ext cx="317920" cy="2565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41" idx="5"/>
              <a:endCxn id="43" idx="1"/>
            </p:cNvCxnSpPr>
            <p:nvPr/>
          </p:nvCxnSpPr>
          <p:spPr>
            <a:xfrm>
              <a:off x="2861049" y="4727762"/>
              <a:ext cx="115600" cy="273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42" idx="3"/>
              <a:endCxn id="44" idx="0"/>
            </p:cNvCxnSpPr>
            <p:nvPr/>
          </p:nvCxnSpPr>
          <p:spPr>
            <a:xfrm flipH="1">
              <a:off x="2153985" y="5101836"/>
              <a:ext cx="154024" cy="204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44" idx="6"/>
              <a:endCxn id="45" idx="2"/>
            </p:cNvCxnSpPr>
            <p:nvPr/>
          </p:nvCxnSpPr>
          <p:spPr>
            <a:xfrm>
              <a:off x="2237112" y="5389594"/>
              <a:ext cx="306627" cy="1178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45" idx="3"/>
              <a:endCxn id="46" idx="7"/>
            </p:cNvCxnSpPr>
            <p:nvPr/>
          </p:nvCxnSpPr>
          <p:spPr>
            <a:xfrm flipH="1">
              <a:off x="2321263" y="5566225"/>
              <a:ext cx="246823" cy="1998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46" idx="6"/>
              <a:endCxn id="47" idx="2"/>
            </p:cNvCxnSpPr>
            <p:nvPr/>
          </p:nvCxnSpPr>
          <p:spPr>
            <a:xfrm>
              <a:off x="2345610" y="5824842"/>
              <a:ext cx="418632" cy="115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43" idx="4"/>
              <a:endCxn id="49" idx="0"/>
            </p:cNvCxnSpPr>
            <p:nvPr/>
          </p:nvCxnSpPr>
          <p:spPr>
            <a:xfrm>
              <a:off x="3035429" y="5143633"/>
              <a:ext cx="0" cy="223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49" idx="3"/>
              <a:endCxn id="47" idx="0"/>
            </p:cNvCxnSpPr>
            <p:nvPr/>
          </p:nvCxnSpPr>
          <p:spPr>
            <a:xfrm flipH="1">
              <a:off x="2847369" y="5509190"/>
              <a:ext cx="129280" cy="244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49" idx="5"/>
              <a:endCxn id="48" idx="0"/>
            </p:cNvCxnSpPr>
            <p:nvPr/>
          </p:nvCxnSpPr>
          <p:spPr>
            <a:xfrm>
              <a:off x="3094209" y="5509190"/>
              <a:ext cx="73526" cy="2037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773116" y="4001858"/>
              <a:ext cx="915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4358549" y="4561508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358549" y="4959929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935600" y="4543605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935600" y="4901149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935600" y="5258693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625528" y="4585855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396138" y="5000484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861164" y="5005646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358549" y="5361652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358549" y="5666138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091849" y="5919485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618860" y="5906021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235386" y="5907969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318513" y="5501039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791782" y="5501039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856676" y="5907969"/>
              <a:ext cx="166254" cy="166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03" idx="4"/>
              <a:endCxn id="104" idx="0"/>
            </p:cNvCxnSpPr>
            <p:nvPr/>
          </p:nvCxnSpPr>
          <p:spPr>
            <a:xfrm>
              <a:off x="4441676" y="4727762"/>
              <a:ext cx="0" cy="2321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5" idx="4"/>
              <a:endCxn id="106" idx="0"/>
            </p:cNvCxnSpPr>
            <p:nvPr/>
          </p:nvCxnSpPr>
          <p:spPr>
            <a:xfrm>
              <a:off x="5018727" y="4709859"/>
              <a:ext cx="0" cy="1912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06" idx="4"/>
              <a:endCxn id="107" idx="0"/>
            </p:cNvCxnSpPr>
            <p:nvPr/>
          </p:nvCxnSpPr>
          <p:spPr>
            <a:xfrm>
              <a:off x="5018727" y="5067403"/>
              <a:ext cx="0" cy="1912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5502792" y="4740441"/>
              <a:ext cx="170610" cy="2727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735856" y="4736101"/>
              <a:ext cx="172368" cy="2780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09" idx="6"/>
              <a:endCxn id="110" idx="2"/>
            </p:cNvCxnSpPr>
            <p:nvPr/>
          </p:nvCxnSpPr>
          <p:spPr>
            <a:xfrm>
              <a:off x="5562392" y="5083611"/>
              <a:ext cx="298772" cy="516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11" idx="4"/>
              <a:endCxn id="112" idx="0"/>
            </p:cNvCxnSpPr>
            <p:nvPr/>
          </p:nvCxnSpPr>
          <p:spPr>
            <a:xfrm>
              <a:off x="4441676" y="5527906"/>
              <a:ext cx="0" cy="1382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12" idx="3"/>
              <a:endCxn id="113" idx="7"/>
            </p:cNvCxnSpPr>
            <p:nvPr/>
          </p:nvCxnSpPr>
          <p:spPr>
            <a:xfrm flipH="1">
              <a:off x="4233756" y="5808045"/>
              <a:ext cx="149140" cy="1357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12" idx="5"/>
              <a:endCxn id="114" idx="1"/>
            </p:cNvCxnSpPr>
            <p:nvPr/>
          </p:nvCxnSpPr>
          <p:spPr>
            <a:xfrm>
              <a:off x="4500456" y="5808045"/>
              <a:ext cx="142751" cy="1223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16" idx="4"/>
              <a:endCxn id="115" idx="0"/>
            </p:cNvCxnSpPr>
            <p:nvPr/>
          </p:nvCxnSpPr>
          <p:spPr>
            <a:xfrm flipH="1">
              <a:off x="5318513" y="5667293"/>
              <a:ext cx="83127" cy="2406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16" idx="6"/>
              <a:endCxn id="117" idx="2"/>
            </p:cNvCxnSpPr>
            <p:nvPr/>
          </p:nvCxnSpPr>
          <p:spPr>
            <a:xfrm>
              <a:off x="5484767" y="5584166"/>
              <a:ext cx="3070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17" idx="4"/>
              <a:endCxn id="118" idx="0"/>
            </p:cNvCxnSpPr>
            <p:nvPr/>
          </p:nvCxnSpPr>
          <p:spPr>
            <a:xfrm>
              <a:off x="5874909" y="5667293"/>
              <a:ext cx="64894" cy="2406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033313" y="4591010"/>
              <a:ext cx="449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77652" y="4591010"/>
              <a:ext cx="449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25053" y="4591968"/>
              <a:ext cx="449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926168" y="5424318"/>
              <a:ext cx="449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416144" y="5552902"/>
              <a:ext cx="449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583000" y="3877589"/>
            <a:ext cx="5020688" cy="2434310"/>
            <a:chOff x="6583000" y="3877589"/>
            <a:chExt cx="5020688" cy="2434310"/>
          </a:xfrm>
        </p:grpSpPr>
        <p:sp>
          <p:nvSpPr>
            <p:cNvPr id="156" name="Right Arrow 155"/>
            <p:cNvSpPr/>
            <p:nvPr/>
          </p:nvSpPr>
          <p:spPr>
            <a:xfrm>
              <a:off x="6583000" y="5139871"/>
              <a:ext cx="622863" cy="3611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7429061" y="3877589"/>
              <a:ext cx="4174627" cy="2434310"/>
              <a:chOff x="7429061" y="3877589"/>
              <a:chExt cx="4174627" cy="243431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7429061" y="4428780"/>
                <a:ext cx="3905733" cy="1883119"/>
                <a:chOff x="7429061" y="4428780"/>
                <a:chExt cx="3905733" cy="1883119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7429061" y="4428780"/>
                  <a:ext cx="3905733" cy="1883119"/>
                  <a:chOff x="7429061" y="4428780"/>
                  <a:chExt cx="3905733" cy="1883119"/>
                </a:xfrm>
              </p:grpSpPr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7429061" y="4428780"/>
                    <a:ext cx="1569624" cy="1883119"/>
                    <a:chOff x="7429061" y="4428780"/>
                    <a:chExt cx="1569624" cy="1883119"/>
                  </a:xfrm>
                </p:grpSpPr>
                <p:sp>
                  <p:nvSpPr>
                    <p:cNvPr id="157" name="Rounded Rectangle 156"/>
                    <p:cNvSpPr/>
                    <p:nvPr/>
                  </p:nvSpPr>
                  <p:spPr>
                    <a:xfrm>
                      <a:off x="7607541" y="4428780"/>
                      <a:ext cx="1260688" cy="1883119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7443310" y="4531336"/>
                      <a:ext cx="1555375" cy="3767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6600"/>
                          </a:solidFill>
                        </a:rPr>
                        <a:t>labeling(</a:t>
                      </a:r>
                      <a:r>
                        <a:rPr lang="en-US" b="1" i="1" dirty="0" smtClean="0">
                          <a:solidFill>
                            <a:srgbClr val="99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="1" i="1" baseline="-25000" dirty="0" smtClean="0">
                          <a:solidFill>
                            <a:srgbClr val="99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="1" dirty="0" smtClean="0">
                          <a:solidFill>
                            <a:srgbClr val="9966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996600"/>
                        </a:solidFill>
                      </a:endParaRPr>
                    </a:p>
                  </p:txBody>
                </p:sp>
                <p:sp>
                  <p:nvSpPr>
                    <p:cNvPr id="161" name="TextBox 160"/>
                    <p:cNvSpPr txBox="1"/>
                    <p:nvPr/>
                  </p:nvSpPr>
                  <p:spPr>
                    <a:xfrm>
                      <a:off x="7429061" y="4885662"/>
                      <a:ext cx="1555375" cy="3767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6600"/>
                          </a:solidFill>
                        </a:rPr>
                        <a:t>labeling(</a:t>
                      </a:r>
                      <a:r>
                        <a:rPr lang="en-US" b="1" i="1" dirty="0" smtClean="0">
                          <a:solidFill>
                            <a:srgbClr val="99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="1" i="1" baseline="-25000" dirty="0">
                          <a:solidFill>
                            <a:srgbClr val="99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="1" dirty="0" smtClean="0">
                          <a:solidFill>
                            <a:srgbClr val="9966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996600"/>
                        </a:solidFill>
                      </a:endParaRPr>
                    </a:p>
                  </p:txBody>
                </p:sp>
                <p:sp>
                  <p:nvSpPr>
                    <p:cNvPr id="162" name="TextBox 161"/>
                    <p:cNvSpPr txBox="1"/>
                    <p:nvPr/>
                  </p:nvSpPr>
                  <p:spPr>
                    <a:xfrm>
                      <a:off x="7429062" y="5220299"/>
                      <a:ext cx="1555375" cy="3767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6600"/>
                          </a:solidFill>
                        </a:rPr>
                        <a:t>labeling(</a:t>
                      </a:r>
                      <a:r>
                        <a:rPr lang="en-US" b="1" i="1" dirty="0" smtClean="0">
                          <a:solidFill>
                            <a:srgbClr val="99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="1" i="1" baseline="-25000" dirty="0">
                          <a:solidFill>
                            <a:srgbClr val="99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="1" dirty="0" smtClean="0">
                          <a:solidFill>
                            <a:srgbClr val="9966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996600"/>
                        </a:solidFill>
                      </a:endParaRPr>
                    </a:p>
                  </p:txBody>
                </p:sp>
                <p:sp>
                  <p:nvSpPr>
                    <p:cNvPr id="163" name="TextBox 162"/>
                    <p:cNvSpPr txBox="1"/>
                    <p:nvPr/>
                  </p:nvSpPr>
                  <p:spPr>
                    <a:xfrm>
                      <a:off x="7429063" y="5539771"/>
                      <a:ext cx="1555375" cy="3767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6600"/>
                          </a:solidFill>
                        </a:rPr>
                        <a:t>labeling(</a:t>
                      </a:r>
                      <a:r>
                        <a:rPr lang="en-US" b="1" i="1" dirty="0" smtClean="0">
                          <a:solidFill>
                            <a:srgbClr val="99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="1" i="1" baseline="-25000" dirty="0">
                          <a:solidFill>
                            <a:srgbClr val="99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b="1" dirty="0" smtClean="0">
                          <a:solidFill>
                            <a:srgbClr val="9966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996600"/>
                        </a:solidFill>
                      </a:endParaRPr>
                    </a:p>
                  </p:txBody>
                </p:sp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7429064" y="5889573"/>
                      <a:ext cx="1555375" cy="3767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6600"/>
                          </a:solidFill>
                        </a:rPr>
                        <a:t>labeling(</a:t>
                      </a:r>
                      <a:r>
                        <a:rPr lang="en-US" b="1" i="1" dirty="0" smtClean="0">
                          <a:solidFill>
                            <a:srgbClr val="99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="1" i="1" baseline="-25000" dirty="0">
                          <a:solidFill>
                            <a:srgbClr val="99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b="1" dirty="0" smtClean="0">
                          <a:solidFill>
                            <a:srgbClr val="9966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996600"/>
                        </a:solidFill>
                      </a:endParaRPr>
                    </a:p>
                  </p:txBody>
                </p:sp>
              </p:grpSp>
              <p:sp>
                <p:nvSpPr>
                  <p:cNvPr id="168" name="Rounded Rectangle 167"/>
                  <p:cNvSpPr/>
                  <p:nvPr/>
                </p:nvSpPr>
                <p:spPr>
                  <a:xfrm>
                    <a:off x="9415711" y="4572697"/>
                    <a:ext cx="1901372" cy="240774"/>
                  </a:xfrm>
                  <a:prstGeom prst="roundRect">
                    <a:avLst/>
                  </a:prstGeom>
                  <a:solidFill>
                    <a:srgbClr val="008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ounded Rectangle 168"/>
                  <p:cNvSpPr/>
                  <p:nvPr/>
                </p:nvSpPr>
                <p:spPr>
                  <a:xfrm>
                    <a:off x="9415711" y="4941496"/>
                    <a:ext cx="1901372" cy="240774"/>
                  </a:xfrm>
                  <a:prstGeom prst="roundRect">
                    <a:avLst/>
                  </a:prstGeom>
                  <a:solidFill>
                    <a:srgbClr val="008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ounded Rectangle 169"/>
                  <p:cNvSpPr/>
                  <p:nvPr/>
                </p:nvSpPr>
                <p:spPr>
                  <a:xfrm>
                    <a:off x="9415711" y="5275284"/>
                    <a:ext cx="1901372" cy="240774"/>
                  </a:xfrm>
                  <a:prstGeom prst="roundRect">
                    <a:avLst/>
                  </a:prstGeom>
                  <a:solidFill>
                    <a:srgbClr val="008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ounded Rectangle 170"/>
                  <p:cNvSpPr/>
                  <p:nvPr/>
                </p:nvSpPr>
                <p:spPr>
                  <a:xfrm>
                    <a:off x="9433422" y="5624144"/>
                    <a:ext cx="1901372" cy="240774"/>
                  </a:xfrm>
                  <a:prstGeom prst="roundRect">
                    <a:avLst/>
                  </a:prstGeom>
                  <a:solidFill>
                    <a:srgbClr val="008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ounded Rectangle 171"/>
                  <p:cNvSpPr/>
                  <p:nvPr/>
                </p:nvSpPr>
                <p:spPr>
                  <a:xfrm>
                    <a:off x="9433422" y="5958085"/>
                    <a:ext cx="1901372" cy="240774"/>
                  </a:xfrm>
                  <a:prstGeom prst="roundRect">
                    <a:avLst/>
                  </a:prstGeom>
                  <a:solidFill>
                    <a:srgbClr val="008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 flipV="1">
                  <a:off x="8767929" y="4704467"/>
                  <a:ext cx="547482" cy="8065"/>
                </a:xfrm>
                <a:prstGeom prst="straightConnector1">
                  <a:avLst/>
                </a:prstGeom>
                <a:ln w="38100"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 flipV="1">
                  <a:off x="8775923" y="5043136"/>
                  <a:ext cx="547482" cy="8065"/>
                </a:xfrm>
                <a:prstGeom prst="straightConnector1">
                  <a:avLst/>
                </a:prstGeom>
                <a:ln w="38100"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/>
                <p:cNvCxnSpPr/>
                <p:nvPr/>
              </p:nvCxnSpPr>
              <p:spPr>
                <a:xfrm flipV="1">
                  <a:off x="8775923" y="5379674"/>
                  <a:ext cx="547482" cy="8065"/>
                </a:xfrm>
                <a:prstGeom prst="straightConnector1">
                  <a:avLst/>
                </a:prstGeom>
                <a:ln w="38100"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/>
                <p:nvPr/>
              </p:nvCxnSpPr>
              <p:spPr>
                <a:xfrm flipV="1">
                  <a:off x="8775923" y="5727926"/>
                  <a:ext cx="547482" cy="8065"/>
                </a:xfrm>
                <a:prstGeom prst="straightConnector1">
                  <a:avLst/>
                </a:prstGeom>
                <a:ln w="38100"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flipV="1">
                  <a:off x="8775923" y="6076178"/>
                  <a:ext cx="547482" cy="8065"/>
                </a:xfrm>
                <a:prstGeom prst="straightConnector1">
                  <a:avLst/>
                </a:prstGeom>
                <a:ln w="38100"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3" name="TextBox 182"/>
              <p:cNvSpPr txBox="1"/>
              <p:nvPr/>
            </p:nvSpPr>
            <p:spPr>
              <a:xfrm>
                <a:off x="9109849" y="3877589"/>
                <a:ext cx="2493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8000"/>
                    </a:solidFill>
                  </a:rPr>
                  <a:t>Label vectors for fragments (subgraphs)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445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709"/>
    </mc:Choice>
    <mc:Fallback xmlns="">
      <p:transition spd="slow" advTm="152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2"/>
      <p:bldP spid="31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1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42.3|9.6|17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3.3|37.1|24.1|36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4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21.9|20|1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|9.2|9.6|4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42.3|37.8|7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1.9|4.1|5.9|3.2|13.3|1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53.3|34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3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21494</TotalTime>
  <Words>1200</Words>
  <Application>Microsoft Office PowerPoint</Application>
  <PresentationFormat>Widescreen</PresentationFormat>
  <Paragraphs>463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Gulim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Cloud Service Placement via Subgraph matching</vt:lpstr>
      <vt:lpstr>Cloud datacenters</vt:lpstr>
      <vt:lpstr>Cloud service placement</vt:lpstr>
      <vt:lpstr>Compatible placement</vt:lpstr>
      <vt:lpstr>Outline</vt:lpstr>
      <vt:lpstr>Dynamic subgraph matching</vt:lpstr>
      <vt:lpstr>Existing techniques for subgraph matching</vt:lpstr>
      <vt:lpstr>Outline</vt:lpstr>
      <vt:lpstr>Offline graph index construction</vt:lpstr>
      <vt:lpstr>Online query processing</vt:lpstr>
      <vt:lpstr>Outline</vt:lpstr>
      <vt:lpstr>Frequent label updates</vt:lpstr>
      <vt:lpstr>FracFilter: construction</vt:lpstr>
      <vt:lpstr>FracFilter: search</vt:lpstr>
      <vt:lpstr>Tune searching performance by grid density</vt:lpstr>
      <vt:lpstr>FracFilter: update</vt:lpstr>
      <vt:lpstr>Outline</vt:lpstr>
      <vt:lpstr>Large search space</vt:lpstr>
      <vt:lpstr>Minimum fragment cover</vt:lpstr>
      <vt:lpstr>Large search space (cont.)</vt:lpstr>
      <vt:lpstr>Fingerprint based pruning</vt:lpstr>
      <vt:lpstr>Fingerprint based pruning (cont.)</vt:lpstr>
      <vt:lpstr>Outline</vt:lpstr>
      <vt:lpstr>Setup</vt:lpstr>
      <vt:lpstr>Query processing</vt:lpstr>
      <vt:lpstr>Index updating</vt:lpstr>
      <vt:lpstr>Scalability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Zong</dc:creator>
  <cp:lastModifiedBy>Bo Zong</cp:lastModifiedBy>
  <cp:revision>445</cp:revision>
  <dcterms:created xsi:type="dcterms:W3CDTF">2014-03-10T17:32:30Z</dcterms:created>
  <dcterms:modified xsi:type="dcterms:W3CDTF">2014-04-07T17:44:16Z</dcterms:modified>
</cp:coreProperties>
</file>