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3" r:id="rId4"/>
    <p:sldId id="258" r:id="rId5"/>
    <p:sldId id="260" r:id="rId6"/>
    <p:sldId id="261" r:id="rId7"/>
    <p:sldId id="259" r:id="rId8"/>
    <p:sldId id="262"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iew" initials="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5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5FBAD-9EA9-4E26-84A0-4F2E8C167C63}" type="datetimeFigureOut">
              <a:rPr lang="en-US" smtClean="0"/>
              <a:t>5/25/16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AAF92-B2F3-4972-B75C-986A8D4E2DE4}" type="slidenum">
              <a:rPr lang="en-US" smtClean="0"/>
              <a:t>‹#›</a:t>
            </a:fld>
            <a:endParaRPr lang="en-US"/>
          </a:p>
        </p:txBody>
      </p:sp>
    </p:spTree>
    <p:extLst>
      <p:ext uri="{BB962C8B-B14F-4D97-AF65-F5344CB8AC3E}">
        <p14:creationId xmlns:p14="http://schemas.microsoft.com/office/powerpoint/2010/main" val="1848204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AAF92-B2F3-4972-B75C-986A8D4E2DE4}" type="slidenum">
              <a:rPr lang="en-US" smtClean="0"/>
              <a:t>7</a:t>
            </a:fld>
            <a:endParaRPr lang="en-US"/>
          </a:p>
        </p:txBody>
      </p:sp>
    </p:spTree>
    <p:extLst>
      <p:ext uri="{BB962C8B-B14F-4D97-AF65-F5344CB8AC3E}">
        <p14:creationId xmlns:p14="http://schemas.microsoft.com/office/powerpoint/2010/main" val="273831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AAF92-B2F3-4972-B75C-986A8D4E2DE4}" type="slidenum">
              <a:rPr lang="en-US" smtClean="0"/>
              <a:t>15</a:t>
            </a:fld>
            <a:endParaRPr lang="en-US"/>
          </a:p>
        </p:txBody>
      </p:sp>
    </p:spTree>
    <p:extLst>
      <p:ext uri="{BB962C8B-B14F-4D97-AF65-F5344CB8AC3E}">
        <p14:creationId xmlns:p14="http://schemas.microsoft.com/office/powerpoint/2010/main" val="377108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5DD72-A45E-7E4B-803F-85134C263E16}" type="datetimeFigureOut">
              <a:rPr lang="en-US" smtClean="0"/>
              <a:t>5/25/16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295950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5DD72-A45E-7E4B-803F-85134C263E16}" type="datetimeFigureOut">
              <a:rPr lang="en-US" smtClean="0"/>
              <a:t>5/25/16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277505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5DD72-A45E-7E4B-803F-85134C263E16}" type="datetimeFigureOut">
              <a:rPr lang="en-US" smtClean="0"/>
              <a:t>5/25/16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183172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5DD72-A45E-7E4B-803F-85134C263E16}" type="datetimeFigureOut">
              <a:rPr lang="en-US" smtClean="0"/>
              <a:t>5/25/16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233682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5DD72-A45E-7E4B-803F-85134C263E16}" type="datetimeFigureOut">
              <a:rPr lang="en-US" smtClean="0"/>
              <a:t>5/25/16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44342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5DD72-A45E-7E4B-803F-85134C263E16}" type="datetimeFigureOut">
              <a:rPr lang="en-US" smtClean="0"/>
              <a:t>5/25/16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342225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5DD72-A45E-7E4B-803F-85134C263E16}" type="datetimeFigureOut">
              <a:rPr lang="en-US" smtClean="0"/>
              <a:t>5/25/16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20652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5DD72-A45E-7E4B-803F-85134C263E16}" type="datetimeFigureOut">
              <a:rPr lang="en-US" smtClean="0"/>
              <a:t>5/25/16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203370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5DD72-A45E-7E4B-803F-85134C263E16}" type="datetimeFigureOut">
              <a:rPr lang="en-US" smtClean="0"/>
              <a:t>5/25/16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411856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5DD72-A45E-7E4B-803F-85134C263E16}" type="datetimeFigureOut">
              <a:rPr lang="en-US" smtClean="0"/>
              <a:t>5/25/16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324536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5DD72-A45E-7E4B-803F-85134C263E16}" type="datetimeFigureOut">
              <a:rPr lang="en-US" smtClean="0"/>
              <a:t>5/25/16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13E38-F054-3846-882D-DDDA2EB6D7DC}" type="slidenum">
              <a:rPr lang="en-US" smtClean="0"/>
              <a:t>‹#›</a:t>
            </a:fld>
            <a:endParaRPr lang="en-US"/>
          </a:p>
        </p:txBody>
      </p:sp>
    </p:spTree>
    <p:extLst>
      <p:ext uri="{BB962C8B-B14F-4D97-AF65-F5344CB8AC3E}">
        <p14:creationId xmlns:p14="http://schemas.microsoft.com/office/powerpoint/2010/main" val="1226012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5DD72-A45E-7E4B-803F-85134C263E16}" type="datetimeFigureOut">
              <a:rPr lang="en-US" smtClean="0"/>
              <a:t>5/25/16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13E38-F054-3846-882D-DDDA2EB6D7DC}" type="slidenum">
              <a:rPr lang="en-US" smtClean="0"/>
              <a:t>‹#›</a:t>
            </a:fld>
            <a:endParaRPr lang="en-US"/>
          </a:p>
        </p:txBody>
      </p:sp>
    </p:spTree>
    <p:extLst>
      <p:ext uri="{BB962C8B-B14F-4D97-AF65-F5344CB8AC3E}">
        <p14:creationId xmlns:p14="http://schemas.microsoft.com/office/powerpoint/2010/main" val="254940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ture.com/nature/journal/v462/n7269/full/nature08460.html%23B7"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rowley.mit.edu/caw_web/ssGSEAProjection/run_ssGSEA.r" TargetMode="External"/><Relationship Id="rId4" Type="http://schemas.openxmlformats.org/officeDocument/2006/relationships/hyperlink" Target="http://genepattern.broadinstitute.org/gp/pages/index.jsf" TargetMode="External"/><Relationship Id="rId5" Type="http://schemas.openxmlformats.org/officeDocument/2006/relationships/hyperlink" Target="http://www.broadinstitute.org/cancer/software/genepattern/modules/docs/ssGSEAProjection/5" TargetMode="External"/><Relationship Id="rId1" Type="http://schemas.openxmlformats.org/officeDocument/2006/relationships/slideLayout" Target="../slideLayouts/slideLayout2.xml"/><Relationship Id="rId2" Type="http://schemas.openxmlformats.org/officeDocument/2006/relationships/hyperlink" Target="http://genepattern.broadinstitute.org/gp/pages/index.jsf?lsid=urn:lsid:broad.mit.edu:cancer.software.genepattern.module.analysis:00270: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hyperlink" Target="http://www.sciencedirect.com/science/article/pii/S1535610809004322%23bib5" TargetMode="External"/><Relationship Id="rId4" Type="http://schemas.openxmlformats.org/officeDocument/2006/relationships/hyperlink" Target="http://www.sciencedirect.com/science/article/pii/S1535610809004322%23app2" TargetMode="External"/><Relationship Id="rId1" Type="http://schemas.openxmlformats.org/officeDocument/2006/relationships/slideLayout" Target="../slideLayouts/slideLayout2.xml"/><Relationship Id="rId2"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548" y="95207"/>
            <a:ext cx="8851770" cy="6647974"/>
          </a:xfrm>
          <a:prstGeom prst="rect">
            <a:avLst/>
          </a:prstGeom>
          <a:noFill/>
        </p:spPr>
        <p:txBody>
          <a:bodyPr wrap="square" rtlCol="0">
            <a:spAutoFit/>
          </a:bodyPr>
          <a:lstStyle/>
          <a:p>
            <a:pPr algn="ctr"/>
            <a:r>
              <a:rPr lang="en-US" sz="2400" dirty="0" err="1" smtClean="0"/>
              <a:t>ssGSEA</a:t>
            </a:r>
            <a:endParaRPr lang="en-US" sz="2400" dirty="0"/>
          </a:p>
          <a:p>
            <a:pPr algn="ctr"/>
            <a:r>
              <a:rPr lang="en-US" sz="2400" dirty="0" smtClean="0"/>
              <a:t>Charlie Whittaker – BIG meeting 12/3/14</a:t>
            </a:r>
            <a:endParaRPr lang="en-US" dirty="0"/>
          </a:p>
          <a:p>
            <a:r>
              <a:rPr lang="en-US" i="1" dirty="0" smtClean="0"/>
              <a:t>From documentation:</a:t>
            </a:r>
          </a:p>
          <a:p>
            <a:pPr marL="285750" indent="-285750">
              <a:buFont typeface="Arial" panose="020B0604020202020204" pitchFamily="34" charset="0"/>
              <a:buChar char="•"/>
            </a:pPr>
            <a:r>
              <a:rPr lang="en-US" i="1" dirty="0" smtClean="0"/>
              <a:t>Where </a:t>
            </a:r>
            <a:r>
              <a:rPr lang="en-US" i="1" dirty="0"/>
              <a:t>GSEA generates a gene set’s enrichment score with respect to phenotypic differences across a collection of samples within a dataset, </a:t>
            </a:r>
            <a:r>
              <a:rPr lang="en-US" i="1" dirty="0" err="1"/>
              <a:t>ssGSEA</a:t>
            </a:r>
            <a:r>
              <a:rPr lang="en-US" i="1" dirty="0"/>
              <a:t> calculates a separate enrichment score for each pairing of sample and gene set, independent of phenotype labeling. </a:t>
            </a:r>
          </a:p>
          <a:p>
            <a:pPr marL="285750" indent="-285750">
              <a:buFont typeface="Arial" panose="020B0604020202020204" pitchFamily="34" charset="0"/>
              <a:buChar char="•"/>
            </a:pPr>
            <a:r>
              <a:rPr lang="en-US" i="1" dirty="0" smtClean="0"/>
              <a:t>In </a:t>
            </a:r>
            <a:r>
              <a:rPr lang="en-US" i="1" dirty="0"/>
              <a:t>this manner, </a:t>
            </a:r>
            <a:r>
              <a:rPr lang="en-US" i="1" dirty="0" err="1"/>
              <a:t>ssGSEA</a:t>
            </a:r>
            <a:r>
              <a:rPr lang="en-US" i="1" dirty="0"/>
              <a:t> transforms a single sample's gene expression profile to a gene set enrichment profile.  A gene set's enrichment score represents the activity level of the biological process in which the gene set's members are coordinately up- or down-regulated.  </a:t>
            </a:r>
            <a:endParaRPr lang="en-US" i="1" dirty="0" smtClean="0"/>
          </a:p>
          <a:p>
            <a:pPr marL="285750" indent="-285750">
              <a:buFont typeface="Arial" panose="020B0604020202020204" pitchFamily="34" charset="0"/>
              <a:buChar char="•"/>
            </a:pPr>
            <a:r>
              <a:rPr lang="en-US" i="1" dirty="0" smtClean="0"/>
              <a:t>This </a:t>
            </a:r>
            <a:r>
              <a:rPr lang="en-US" i="1" dirty="0"/>
              <a:t>transformation allows researchers to characterize cell state in terms of the activity levels of biological processes and pathways rather than through the expression levels of individual genes. </a:t>
            </a:r>
            <a:endParaRPr lang="en-US" i="1" dirty="0" smtClean="0"/>
          </a:p>
          <a:p>
            <a:pPr marL="285750" indent="-285750">
              <a:buFont typeface="Arial" panose="020B0604020202020204" pitchFamily="34" charset="0"/>
              <a:buChar char="•"/>
            </a:pPr>
            <a:r>
              <a:rPr lang="en-US" i="1" dirty="0" err="1" smtClean="0"/>
              <a:t>ssGSEA</a:t>
            </a:r>
            <a:r>
              <a:rPr lang="en-US" i="1" dirty="0" smtClean="0"/>
              <a:t> </a:t>
            </a:r>
            <a:r>
              <a:rPr lang="en-US" i="1" dirty="0"/>
              <a:t>projection transforms the data to a higher-level (pathways instead of genes) space representing a more biologically interpretable set of features on which </a:t>
            </a:r>
            <a:r>
              <a:rPr lang="en-US" b="1" i="1" dirty="0"/>
              <a:t>analytic methods can be </a:t>
            </a:r>
            <a:r>
              <a:rPr lang="en-US" b="1" i="1" dirty="0" smtClean="0"/>
              <a:t>applied</a:t>
            </a:r>
            <a:r>
              <a:rPr lang="en-US" i="1" dirty="0" smtClean="0"/>
              <a:t>.</a:t>
            </a:r>
          </a:p>
          <a:p>
            <a:pPr marL="285750" indent="-285750">
              <a:buFont typeface="Arial" panose="020B0604020202020204" pitchFamily="34" charset="0"/>
              <a:buChar char="•"/>
            </a:pPr>
            <a:endParaRPr lang="en-US" i="1" dirty="0" smtClean="0"/>
          </a:p>
          <a:p>
            <a:pPr marL="285750" indent="-285750">
              <a:buFont typeface="Arial" panose="020B0604020202020204" pitchFamily="34" charset="0"/>
              <a:buChar char="•"/>
            </a:pPr>
            <a:r>
              <a:rPr lang="en-US" dirty="0" smtClean="0"/>
              <a:t>Barbie et al., 2009 and </a:t>
            </a:r>
            <a:r>
              <a:rPr lang="en-US" dirty="0" err="1" smtClean="0"/>
              <a:t>Verhaak</a:t>
            </a:r>
            <a:r>
              <a:rPr lang="en-US" dirty="0" smtClean="0"/>
              <a:t> et al., 2010 are the references. There is no publication devoted to the tool because reviewers felt it was too closely related to GSEA.</a:t>
            </a:r>
          </a:p>
          <a:p>
            <a:pPr marL="285750" indent="-285750">
              <a:buFont typeface="Arial" panose="020B0604020202020204" pitchFamily="34" charset="0"/>
              <a:buChar char="•"/>
            </a:pPr>
            <a:r>
              <a:rPr lang="en-US" dirty="0" smtClean="0"/>
              <a:t>Very useful when you lack phenotypic contrast (Barbie and </a:t>
            </a:r>
            <a:r>
              <a:rPr lang="en-US" dirty="0" err="1" smtClean="0"/>
              <a:t>Verhaak</a:t>
            </a:r>
            <a:r>
              <a:rPr lang="en-US" dirty="0" smtClean="0"/>
              <a:t> examples), when you wish to compare results from multiple contrasts (example 1) or in extremely complex experiments (example 2)</a:t>
            </a:r>
            <a:endParaRPr lang="en-US" dirty="0"/>
          </a:p>
        </p:txBody>
      </p:sp>
    </p:spTree>
    <p:extLst>
      <p:ext uri="{BB962C8B-B14F-4D97-AF65-F5344CB8AC3E}">
        <p14:creationId xmlns:p14="http://schemas.microsoft.com/office/powerpoint/2010/main" val="403132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4836" r="17381"/>
          <a:stretch/>
        </p:blipFill>
        <p:spPr>
          <a:xfrm>
            <a:off x="2897175" y="2631356"/>
            <a:ext cx="3412503" cy="1621565"/>
          </a:xfrm>
          <a:prstGeom prst="rect">
            <a:avLst/>
          </a:prstGeom>
        </p:spPr>
      </p:pic>
      <p:sp>
        <p:nvSpPr>
          <p:cNvPr id="7" name="TextBox 6"/>
          <p:cNvSpPr txBox="1"/>
          <p:nvPr/>
        </p:nvSpPr>
        <p:spPr>
          <a:xfrm>
            <a:off x="3000872" y="3794724"/>
            <a:ext cx="939681" cy="369332"/>
          </a:xfrm>
          <a:prstGeom prst="rect">
            <a:avLst/>
          </a:prstGeom>
          <a:noFill/>
        </p:spPr>
        <p:txBody>
          <a:bodyPr wrap="none" rtlCol="0">
            <a:spAutoFit/>
          </a:bodyPr>
          <a:lstStyle/>
          <a:p>
            <a:r>
              <a:rPr lang="en-US" dirty="0" smtClean="0"/>
              <a:t>B – 0.94</a:t>
            </a:r>
            <a:endParaRPr lang="en-US" dirty="0"/>
          </a:p>
        </p:txBody>
      </p:sp>
      <p:sp>
        <p:nvSpPr>
          <p:cNvPr id="8" name="TextBox 7"/>
          <p:cNvSpPr txBox="1"/>
          <p:nvPr/>
        </p:nvSpPr>
        <p:spPr>
          <a:xfrm>
            <a:off x="4133587" y="3794724"/>
            <a:ext cx="939681" cy="369332"/>
          </a:xfrm>
          <a:prstGeom prst="rect">
            <a:avLst/>
          </a:prstGeom>
          <a:noFill/>
        </p:spPr>
        <p:txBody>
          <a:bodyPr wrap="none" rtlCol="0">
            <a:spAutoFit/>
          </a:bodyPr>
          <a:lstStyle/>
          <a:p>
            <a:r>
              <a:rPr lang="en-US" dirty="0"/>
              <a:t>R</a:t>
            </a:r>
            <a:r>
              <a:rPr lang="en-US" dirty="0" smtClean="0"/>
              <a:t> – 1.23</a:t>
            </a:r>
            <a:endParaRPr lang="en-US" dirty="0"/>
          </a:p>
        </p:txBody>
      </p:sp>
      <p:sp>
        <p:nvSpPr>
          <p:cNvPr id="9" name="TextBox 8"/>
          <p:cNvSpPr txBox="1"/>
          <p:nvPr/>
        </p:nvSpPr>
        <p:spPr>
          <a:xfrm>
            <a:off x="5266302" y="3794724"/>
            <a:ext cx="1011815" cy="369332"/>
          </a:xfrm>
          <a:prstGeom prst="rect">
            <a:avLst/>
          </a:prstGeom>
          <a:noFill/>
        </p:spPr>
        <p:txBody>
          <a:bodyPr wrap="none" rtlCol="0">
            <a:spAutoFit/>
          </a:bodyPr>
          <a:lstStyle/>
          <a:p>
            <a:r>
              <a:rPr lang="en-US" dirty="0"/>
              <a:t>M</a:t>
            </a:r>
            <a:r>
              <a:rPr lang="en-US" dirty="0" smtClean="0"/>
              <a:t> – 1.42</a:t>
            </a:r>
            <a:endParaRPr lang="en-US" dirty="0"/>
          </a:p>
        </p:txBody>
      </p:sp>
      <p:sp>
        <p:nvSpPr>
          <p:cNvPr id="10" name="TextBox 9"/>
          <p:cNvSpPr txBox="1"/>
          <p:nvPr/>
        </p:nvSpPr>
        <p:spPr>
          <a:xfrm>
            <a:off x="2556267" y="2438432"/>
            <a:ext cx="5238229" cy="369332"/>
          </a:xfrm>
          <a:prstGeom prst="rect">
            <a:avLst/>
          </a:prstGeom>
          <a:noFill/>
        </p:spPr>
        <p:txBody>
          <a:bodyPr wrap="none" rtlCol="0">
            <a:spAutoFit/>
          </a:bodyPr>
          <a:lstStyle/>
          <a:p>
            <a:r>
              <a:rPr lang="en-US" dirty="0" smtClean="0"/>
              <a:t>NES work – Treatment </a:t>
            </a:r>
            <a:r>
              <a:rPr lang="en-US" dirty="0" err="1" smtClean="0"/>
              <a:t>vs</a:t>
            </a:r>
            <a:r>
              <a:rPr lang="en-US" dirty="0" smtClean="0"/>
              <a:t> Control structure is available</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0849" t="5568" r="1266" b="39406"/>
          <a:stretch/>
        </p:blipFill>
        <p:spPr>
          <a:xfrm>
            <a:off x="571754" y="810570"/>
            <a:ext cx="2520301" cy="1578026"/>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1402" t="5568" r="1505" b="39406"/>
          <a:stretch/>
        </p:blipFill>
        <p:spPr>
          <a:xfrm>
            <a:off x="3183483" y="810570"/>
            <a:ext cx="2497596" cy="1578026"/>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1464" t="5568" r="1245" b="39207"/>
          <a:stretch/>
        </p:blipFill>
        <p:spPr>
          <a:xfrm>
            <a:off x="5772507" y="804893"/>
            <a:ext cx="2503273" cy="1583703"/>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37629" t="7299"/>
          <a:stretch/>
        </p:blipFill>
        <p:spPr>
          <a:xfrm>
            <a:off x="994135" y="4339097"/>
            <a:ext cx="7262849" cy="2260824"/>
          </a:xfrm>
          <a:prstGeom prst="rect">
            <a:avLst/>
          </a:prstGeom>
        </p:spPr>
      </p:pic>
      <p:sp>
        <p:nvSpPr>
          <p:cNvPr id="16" name="TextBox 15"/>
          <p:cNvSpPr txBox="1"/>
          <p:nvPr/>
        </p:nvSpPr>
        <p:spPr>
          <a:xfrm>
            <a:off x="2556268" y="4481266"/>
            <a:ext cx="3751424" cy="553998"/>
          </a:xfrm>
          <a:prstGeom prst="rect">
            <a:avLst/>
          </a:prstGeom>
          <a:noFill/>
        </p:spPr>
        <p:txBody>
          <a:bodyPr wrap="square" rtlCol="0">
            <a:spAutoFit/>
          </a:bodyPr>
          <a:lstStyle/>
          <a:p>
            <a:r>
              <a:rPr lang="en-US" dirty="0" smtClean="0"/>
              <a:t>Row-centered </a:t>
            </a:r>
            <a:r>
              <a:rPr lang="en-US" dirty="0" err="1" smtClean="0"/>
              <a:t>ssGSEA</a:t>
            </a:r>
            <a:r>
              <a:rPr lang="en-US" dirty="0" smtClean="0"/>
              <a:t> Projections</a:t>
            </a:r>
          </a:p>
          <a:p>
            <a:r>
              <a:rPr lang="en-US" sz="1200" dirty="0" smtClean="0"/>
              <a:t>Visualize replicates and controls</a:t>
            </a:r>
            <a:endParaRPr lang="en-US" sz="1200" dirty="0"/>
          </a:p>
        </p:txBody>
      </p:sp>
      <p:sp>
        <p:nvSpPr>
          <p:cNvPr id="17" name="TextBox 16"/>
          <p:cNvSpPr txBox="1"/>
          <p:nvPr/>
        </p:nvSpPr>
        <p:spPr>
          <a:xfrm>
            <a:off x="2132030" y="795984"/>
            <a:ext cx="894797" cy="369332"/>
          </a:xfrm>
          <a:prstGeom prst="rect">
            <a:avLst/>
          </a:prstGeom>
          <a:noFill/>
        </p:spPr>
        <p:txBody>
          <a:bodyPr wrap="none" rtlCol="0">
            <a:spAutoFit/>
          </a:bodyPr>
          <a:lstStyle/>
          <a:p>
            <a:r>
              <a:rPr lang="en-US" dirty="0" smtClean="0"/>
              <a:t>B - 0.94</a:t>
            </a:r>
            <a:endParaRPr lang="en-US" dirty="0"/>
          </a:p>
        </p:txBody>
      </p:sp>
      <p:sp>
        <p:nvSpPr>
          <p:cNvPr id="18" name="TextBox 17"/>
          <p:cNvSpPr txBox="1"/>
          <p:nvPr/>
        </p:nvSpPr>
        <p:spPr>
          <a:xfrm>
            <a:off x="4810741" y="810570"/>
            <a:ext cx="894797" cy="369332"/>
          </a:xfrm>
          <a:prstGeom prst="rect">
            <a:avLst/>
          </a:prstGeom>
          <a:noFill/>
        </p:spPr>
        <p:txBody>
          <a:bodyPr wrap="none" rtlCol="0">
            <a:spAutoFit/>
          </a:bodyPr>
          <a:lstStyle/>
          <a:p>
            <a:r>
              <a:rPr lang="en-US" dirty="0"/>
              <a:t>R</a:t>
            </a:r>
            <a:r>
              <a:rPr lang="en-US" dirty="0" smtClean="0"/>
              <a:t> - 1.23</a:t>
            </a:r>
            <a:endParaRPr lang="en-US" dirty="0"/>
          </a:p>
        </p:txBody>
      </p:sp>
      <p:sp>
        <p:nvSpPr>
          <p:cNvPr id="19" name="TextBox 18"/>
          <p:cNvSpPr txBox="1"/>
          <p:nvPr/>
        </p:nvSpPr>
        <p:spPr>
          <a:xfrm>
            <a:off x="7308337" y="810570"/>
            <a:ext cx="966931" cy="369332"/>
          </a:xfrm>
          <a:prstGeom prst="rect">
            <a:avLst/>
          </a:prstGeom>
          <a:noFill/>
        </p:spPr>
        <p:txBody>
          <a:bodyPr wrap="none" rtlCol="0">
            <a:spAutoFit/>
          </a:bodyPr>
          <a:lstStyle/>
          <a:p>
            <a:r>
              <a:rPr lang="en-US" dirty="0"/>
              <a:t>M</a:t>
            </a:r>
            <a:r>
              <a:rPr lang="en-US" dirty="0" smtClean="0"/>
              <a:t> - 1.42</a:t>
            </a:r>
            <a:endParaRPr lang="en-US" dirty="0"/>
          </a:p>
        </p:txBody>
      </p:sp>
      <p:sp>
        <p:nvSpPr>
          <p:cNvPr id="20" name="TextBox 19"/>
          <p:cNvSpPr txBox="1"/>
          <p:nvPr/>
        </p:nvSpPr>
        <p:spPr>
          <a:xfrm>
            <a:off x="409301" y="87082"/>
            <a:ext cx="7108356" cy="646331"/>
          </a:xfrm>
          <a:prstGeom prst="rect">
            <a:avLst/>
          </a:prstGeom>
          <a:noFill/>
        </p:spPr>
        <p:txBody>
          <a:bodyPr wrap="none" rtlCol="0">
            <a:spAutoFit/>
          </a:bodyPr>
          <a:lstStyle/>
          <a:p>
            <a:r>
              <a:rPr lang="en-US" dirty="0" err="1" smtClean="0"/>
              <a:t>ssGSEA</a:t>
            </a:r>
            <a:r>
              <a:rPr lang="en-US" dirty="0" smtClean="0"/>
              <a:t> and multiple GSEA contrasts.</a:t>
            </a:r>
          </a:p>
          <a:p>
            <a:pPr marL="285750" indent="-285750">
              <a:buFont typeface="Arial" panose="020B0604020202020204" pitchFamily="34" charset="0"/>
              <a:buChar char="•"/>
            </a:pPr>
            <a:r>
              <a:rPr lang="en-US" dirty="0" smtClean="0"/>
              <a:t>Enrichment of gene set in treatment “R” supports a working hypothesis</a:t>
            </a:r>
            <a:endParaRPr lang="en-US" dirty="0"/>
          </a:p>
        </p:txBody>
      </p:sp>
    </p:spTree>
    <p:extLst>
      <p:ext uri="{BB962C8B-B14F-4D97-AF65-F5344CB8AC3E}">
        <p14:creationId xmlns:p14="http://schemas.microsoft.com/office/powerpoint/2010/main" val="108408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57"/>
          <a:stretch/>
        </p:blipFill>
        <p:spPr>
          <a:xfrm>
            <a:off x="1003953" y="2311887"/>
            <a:ext cx="7164371" cy="4477599"/>
          </a:xfrm>
          <a:prstGeom prst="rect">
            <a:avLst/>
          </a:prstGeom>
        </p:spPr>
      </p:pic>
      <p:sp>
        <p:nvSpPr>
          <p:cNvPr id="5" name="TextBox 4"/>
          <p:cNvSpPr txBox="1"/>
          <p:nvPr/>
        </p:nvSpPr>
        <p:spPr>
          <a:xfrm>
            <a:off x="688156" y="111434"/>
            <a:ext cx="7795967" cy="2585323"/>
          </a:xfrm>
          <a:prstGeom prst="rect">
            <a:avLst/>
          </a:prstGeom>
          <a:noFill/>
        </p:spPr>
        <p:txBody>
          <a:bodyPr wrap="square" rtlCol="0">
            <a:spAutoFit/>
          </a:bodyPr>
          <a:lstStyle/>
          <a:p>
            <a:r>
              <a:rPr lang="en-US" dirty="0" err="1" smtClean="0"/>
              <a:t>ssGSEA</a:t>
            </a:r>
            <a:r>
              <a:rPr lang="en-US" dirty="0" smtClean="0"/>
              <a:t> facilitates analysis of high complexity experiments</a:t>
            </a:r>
          </a:p>
          <a:p>
            <a:r>
              <a:rPr lang="en-US" dirty="0" smtClean="0"/>
              <a:t>5 strains derived from 3 different organisms.</a:t>
            </a:r>
          </a:p>
          <a:p>
            <a:pPr marL="742950" lvl="1" indent="-285750">
              <a:buFont typeface="Arial" panose="020B0604020202020204" pitchFamily="34" charset="0"/>
              <a:buChar char="•"/>
            </a:pPr>
            <a:r>
              <a:rPr lang="en-US" dirty="0" smtClean="0"/>
              <a:t>3 genome sequences – 2 closely related, one more distant. Variant analysis between close relatives.</a:t>
            </a:r>
          </a:p>
          <a:p>
            <a:pPr marL="742950" lvl="1" indent="-285750">
              <a:buFont typeface="Arial" panose="020B0604020202020204" pitchFamily="34" charset="0"/>
              <a:buChar char="•"/>
            </a:pPr>
            <a:r>
              <a:rPr lang="en-US" dirty="0" smtClean="0"/>
              <a:t>RNAseq data for 16 culture conditions</a:t>
            </a:r>
          </a:p>
          <a:p>
            <a:pPr marL="1200150" lvl="2" indent="-285750">
              <a:buFont typeface="Arial" panose="020B0604020202020204" pitchFamily="34" charset="0"/>
              <a:buChar char="•"/>
            </a:pPr>
            <a:r>
              <a:rPr lang="en-US" dirty="0" smtClean="0"/>
              <a:t>16 relevant intra-organism comparisons</a:t>
            </a:r>
          </a:p>
          <a:p>
            <a:pPr marL="1200150" lvl="2" indent="-285750">
              <a:buFont typeface="Arial" panose="020B0604020202020204" pitchFamily="34" charset="0"/>
              <a:buChar char="•"/>
            </a:pPr>
            <a:r>
              <a:rPr lang="en-US" dirty="0" smtClean="0"/>
              <a:t>Many inter-organism comparisons</a:t>
            </a:r>
          </a:p>
          <a:p>
            <a:pPr marL="742950" lvl="1" indent="-285750">
              <a:buFont typeface="Arial" panose="020B0604020202020204" pitchFamily="34" charset="0"/>
              <a:buChar char="•"/>
            </a:pPr>
            <a:r>
              <a:rPr lang="en-US" dirty="0" smtClean="0"/>
              <a:t>3 replicates of each condition</a:t>
            </a:r>
          </a:p>
          <a:p>
            <a:pPr marL="742950" lvl="1" indent="-285750">
              <a:buFont typeface="Arial" panose="020B0604020202020204" pitchFamily="34" charset="0"/>
              <a:buChar char="•"/>
            </a:pPr>
            <a:r>
              <a:rPr lang="en-US" dirty="0" smtClean="0"/>
              <a:t>47 pathways or gene sets of critical interest</a:t>
            </a:r>
          </a:p>
        </p:txBody>
      </p:sp>
    </p:spTree>
    <p:extLst>
      <p:ext uri="{BB962C8B-B14F-4D97-AF65-F5344CB8AC3E}">
        <p14:creationId xmlns:p14="http://schemas.microsoft.com/office/powerpoint/2010/main" val="171641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984" r="16068"/>
          <a:stretch/>
        </p:blipFill>
        <p:spPr>
          <a:xfrm>
            <a:off x="471341" y="975673"/>
            <a:ext cx="3723588" cy="558538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08" t="2474" r="16148"/>
          <a:stretch/>
        </p:blipFill>
        <p:spPr>
          <a:xfrm>
            <a:off x="4430599" y="961533"/>
            <a:ext cx="4351675" cy="5613662"/>
          </a:xfrm>
          <a:prstGeom prst="rect">
            <a:avLst/>
          </a:prstGeom>
        </p:spPr>
      </p:pic>
      <p:sp>
        <p:nvSpPr>
          <p:cNvPr id="6" name="TextBox 5"/>
          <p:cNvSpPr txBox="1"/>
          <p:nvPr/>
        </p:nvSpPr>
        <p:spPr>
          <a:xfrm>
            <a:off x="2059931" y="235670"/>
            <a:ext cx="5263620" cy="369332"/>
          </a:xfrm>
          <a:prstGeom prst="rect">
            <a:avLst/>
          </a:prstGeom>
          <a:noFill/>
        </p:spPr>
        <p:txBody>
          <a:bodyPr wrap="none" rtlCol="0">
            <a:spAutoFit/>
          </a:bodyPr>
          <a:lstStyle/>
          <a:p>
            <a:r>
              <a:rPr lang="en-US" dirty="0" err="1" smtClean="0"/>
              <a:t>ssGSEA</a:t>
            </a:r>
            <a:r>
              <a:rPr lang="en-US" dirty="0" smtClean="0"/>
              <a:t> and Functional Analysis - Gene Sets and </a:t>
            </a:r>
            <a:r>
              <a:rPr lang="en-US" dirty="0" err="1" smtClean="0"/>
              <a:t>Strans</a:t>
            </a:r>
            <a:endParaRPr lang="en-US" dirty="0"/>
          </a:p>
        </p:txBody>
      </p:sp>
    </p:spTree>
    <p:extLst>
      <p:ext uri="{BB962C8B-B14F-4D97-AF65-F5344CB8AC3E}">
        <p14:creationId xmlns:p14="http://schemas.microsoft.com/office/powerpoint/2010/main" val="192840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3769" y="237457"/>
            <a:ext cx="6996531" cy="923330"/>
          </a:xfrm>
          <a:prstGeom prst="rect">
            <a:avLst/>
          </a:prstGeom>
          <a:noFill/>
        </p:spPr>
        <p:txBody>
          <a:bodyPr wrap="none" rtlCol="0">
            <a:spAutoFit/>
          </a:bodyPr>
          <a:lstStyle/>
          <a:p>
            <a:r>
              <a:rPr lang="en-US" dirty="0" err="1" smtClean="0"/>
              <a:t>ssGSEA</a:t>
            </a:r>
            <a:r>
              <a:rPr lang="en-US" dirty="0" smtClean="0"/>
              <a:t> and Differential Expression Analysis (Jie)</a:t>
            </a:r>
          </a:p>
          <a:p>
            <a:r>
              <a:rPr lang="en-US" dirty="0" smtClean="0"/>
              <a:t>48 gene expression samples (for each strain)</a:t>
            </a:r>
          </a:p>
          <a:p>
            <a:r>
              <a:rPr lang="en-US" dirty="0" smtClean="0"/>
              <a:t>146 gene sets @ LogFC1, 0.05FDR – 16 comparisons, 5 strains, </a:t>
            </a:r>
            <a:r>
              <a:rPr lang="en-US" dirty="0" err="1" smtClean="0"/>
              <a:t>up+down</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4" y="1240937"/>
            <a:ext cx="9009246" cy="5358604"/>
          </a:xfrm>
          <a:prstGeom prst="rect">
            <a:avLst/>
          </a:prstGeom>
        </p:spPr>
      </p:pic>
      <p:sp>
        <p:nvSpPr>
          <p:cNvPr id="7" name="Rectangle 6"/>
          <p:cNvSpPr/>
          <p:nvPr/>
        </p:nvSpPr>
        <p:spPr>
          <a:xfrm>
            <a:off x="1376413" y="3436219"/>
            <a:ext cx="1780673" cy="356135"/>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425" t="17420" r="24187" b="7260"/>
          <a:stretch/>
        </p:blipFill>
        <p:spPr>
          <a:xfrm>
            <a:off x="3465096" y="2829827"/>
            <a:ext cx="1761422" cy="1597794"/>
          </a:xfrm>
          <a:prstGeom prst="rect">
            <a:avLst/>
          </a:prstGeom>
        </p:spPr>
      </p:pic>
      <p:cxnSp>
        <p:nvCxnSpPr>
          <p:cNvPr id="10" name="Straight Connector 9"/>
          <p:cNvCxnSpPr/>
          <p:nvPr/>
        </p:nvCxnSpPr>
        <p:spPr>
          <a:xfrm flipV="1">
            <a:off x="3157086" y="2829827"/>
            <a:ext cx="308010" cy="5197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205214" y="3840483"/>
            <a:ext cx="259882" cy="5871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732548" y="1703672"/>
            <a:ext cx="1405288" cy="369332"/>
          </a:xfrm>
          <a:prstGeom prst="rect">
            <a:avLst/>
          </a:prstGeom>
          <a:solidFill>
            <a:schemeClr val="bg2">
              <a:lumMod val="90000"/>
            </a:schemeClr>
          </a:solidFill>
        </p:spPr>
        <p:txBody>
          <a:bodyPr wrap="square" rtlCol="0">
            <a:spAutoFit/>
          </a:bodyPr>
          <a:lstStyle/>
          <a:p>
            <a:r>
              <a:rPr lang="en-US" dirty="0" smtClean="0"/>
              <a:t>A/B_0/6_G</a:t>
            </a:r>
            <a:endParaRPr lang="en-US" dirty="0"/>
          </a:p>
        </p:txBody>
      </p:sp>
      <p:sp>
        <p:nvSpPr>
          <p:cNvPr id="16" name="TextBox 15"/>
          <p:cNvSpPr txBox="1"/>
          <p:nvPr/>
        </p:nvSpPr>
        <p:spPr>
          <a:xfrm rot="16200000">
            <a:off x="365622" y="3416562"/>
            <a:ext cx="1023036" cy="369332"/>
          </a:xfrm>
          <a:prstGeom prst="rect">
            <a:avLst/>
          </a:prstGeom>
          <a:solidFill>
            <a:schemeClr val="bg2">
              <a:lumMod val="90000"/>
            </a:schemeClr>
          </a:solidFill>
        </p:spPr>
        <p:txBody>
          <a:bodyPr wrap="square" rtlCol="0">
            <a:spAutoFit/>
          </a:bodyPr>
          <a:lstStyle/>
          <a:p>
            <a:r>
              <a:rPr lang="en-US" dirty="0" smtClean="0"/>
              <a:t>upInB6G</a:t>
            </a:r>
            <a:endParaRPr lang="en-US" dirty="0"/>
          </a:p>
        </p:txBody>
      </p:sp>
    </p:spTree>
    <p:extLst>
      <p:ext uri="{BB962C8B-B14F-4D97-AF65-F5344CB8AC3E}">
        <p14:creationId xmlns:p14="http://schemas.microsoft.com/office/powerpoint/2010/main" val="378532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8227" y="124434"/>
            <a:ext cx="7007390" cy="923330"/>
          </a:xfrm>
          <a:prstGeom prst="rect">
            <a:avLst/>
          </a:prstGeom>
          <a:noFill/>
        </p:spPr>
        <p:txBody>
          <a:bodyPr wrap="square" rtlCol="0">
            <a:spAutoFit/>
          </a:bodyPr>
          <a:lstStyle/>
          <a:p>
            <a:r>
              <a:rPr lang="en-US" dirty="0" err="1" smtClean="0"/>
              <a:t>ssGSEA</a:t>
            </a:r>
            <a:r>
              <a:rPr lang="en-US" dirty="0"/>
              <a:t> </a:t>
            </a:r>
            <a:r>
              <a:rPr lang="en-US" dirty="0" smtClean="0"/>
              <a:t>and pathway analysis</a:t>
            </a:r>
          </a:p>
          <a:p>
            <a:r>
              <a:rPr lang="en-US" dirty="0" smtClean="0"/>
              <a:t>~35 non-synonymous point mutants detected between 2 strains (</a:t>
            </a:r>
            <a:r>
              <a:rPr lang="en-US" dirty="0" err="1" smtClean="0"/>
              <a:t>Duan</a:t>
            </a:r>
            <a:r>
              <a:rPr lang="en-US" dirty="0" smtClean="0"/>
              <a:t>)</a:t>
            </a:r>
          </a:p>
          <a:p>
            <a:r>
              <a:rPr lang="en-US" dirty="0" smtClean="0"/>
              <a:t>Are pathways surrounding these genes transcriptionally altered?</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63" t="14288"/>
          <a:stretch/>
        </p:blipFill>
        <p:spPr>
          <a:xfrm>
            <a:off x="115502" y="1260908"/>
            <a:ext cx="9028497" cy="5203627"/>
          </a:xfrm>
          <a:prstGeom prst="rect">
            <a:avLst/>
          </a:prstGeom>
        </p:spPr>
      </p:pic>
      <p:pic>
        <p:nvPicPr>
          <p:cNvPr id="8" name="Picture 7"/>
          <p:cNvPicPr>
            <a:picLocks noChangeAspect="1"/>
          </p:cNvPicPr>
          <p:nvPr/>
        </p:nvPicPr>
        <p:blipFill>
          <a:blip r:embed="rId3"/>
          <a:stretch>
            <a:fillRect/>
          </a:stretch>
        </p:blipFill>
        <p:spPr>
          <a:xfrm>
            <a:off x="1838227" y="1010950"/>
            <a:ext cx="1540240" cy="499915"/>
          </a:xfrm>
          <a:prstGeom prst="rect">
            <a:avLst/>
          </a:prstGeom>
        </p:spPr>
      </p:pic>
    </p:spTree>
    <p:extLst>
      <p:ext uri="{BB962C8B-B14F-4D97-AF65-F5344CB8AC3E}">
        <p14:creationId xmlns:p14="http://schemas.microsoft.com/office/powerpoint/2010/main" val="260617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373" t="2962" r="8971" b="3428"/>
          <a:stretch/>
        </p:blipFill>
        <p:spPr>
          <a:xfrm>
            <a:off x="394117" y="1328286"/>
            <a:ext cx="3292876" cy="40714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635" y="1157714"/>
            <a:ext cx="4632868" cy="3507855"/>
          </a:xfrm>
          <a:prstGeom prst="rect">
            <a:avLst/>
          </a:prstGeom>
        </p:spPr>
      </p:pic>
      <p:cxnSp>
        <p:nvCxnSpPr>
          <p:cNvPr id="8" name="Straight Arrow Connector 7"/>
          <p:cNvCxnSpPr/>
          <p:nvPr/>
        </p:nvCxnSpPr>
        <p:spPr>
          <a:xfrm flipV="1">
            <a:off x="885524" y="2723949"/>
            <a:ext cx="4032985" cy="179992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438791" y="4789263"/>
            <a:ext cx="3108443" cy="1754326"/>
          </a:xfrm>
          <a:prstGeom prst="rect">
            <a:avLst/>
          </a:prstGeom>
          <a:noFill/>
        </p:spPr>
        <p:txBody>
          <a:bodyPr wrap="square" rtlCol="0">
            <a:spAutoFit/>
          </a:bodyPr>
          <a:lstStyle/>
          <a:p>
            <a:r>
              <a:rPr lang="en-US" dirty="0" smtClean="0"/>
              <a:t>An assembly issue results in multiple copies of PDR16 in one strain but not the other. Differences in expression are caused by low mapping quality of PDR16 reads in one strain.</a:t>
            </a:r>
            <a:endParaRPr lang="en-US" dirty="0"/>
          </a:p>
        </p:txBody>
      </p:sp>
      <p:sp>
        <p:nvSpPr>
          <p:cNvPr id="10" name="TextBox 9"/>
          <p:cNvSpPr txBox="1"/>
          <p:nvPr/>
        </p:nvSpPr>
        <p:spPr>
          <a:xfrm>
            <a:off x="2040555" y="433137"/>
            <a:ext cx="2441822" cy="369332"/>
          </a:xfrm>
          <a:prstGeom prst="rect">
            <a:avLst/>
          </a:prstGeom>
          <a:noFill/>
        </p:spPr>
        <p:txBody>
          <a:bodyPr wrap="none" rtlCol="0">
            <a:spAutoFit/>
          </a:bodyPr>
          <a:lstStyle/>
          <a:p>
            <a:r>
              <a:rPr lang="en-US" dirty="0" smtClean="0"/>
              <a:t>PDR16 pathway analysis</a:t>
            </a:r>
            <a:endParaRPr lang="en-US" dirty="0"/>
          </a:p>
        </p:txBody>
      </p:sp>
      <p:sp>
        <p:nvSpPr>
          <p:cNvPr id="11" name="TextBox 10"/>
          <p:cNvSpPr txBox="1"/>
          <p:nvPr/>
        </p:nvSpPr>
        <p:spPr>
          <a:xfrm>
            <a:off x="5698156" y="2127183"/>
            <a:ext cx="933651" cy="369332"/>
          </a:xfrm>
          <a:prstGeom prst="rect">
            <a:avLst/>
          </a:prstGeom>
          <a:solidFill>
            <a:schemeClr val="tx2">
              <a:lumMod val="40000"/>
              <a:lumOff val="60000"/>
            </a:schemeClr>
          </a:solidFill>
        </p:spPr>
        <p:txBody>
          <a:bodyPr wrap="square" rtlCol="0">
            <a:spAutoFit/>
          </a:bodyPr>
          <a:lstStyle/>
          <a:p>
            <a:r>
              <a:rPr lang="en-US" dirty="0" smtClean="0"/>
              <a:t>Strain A</a:t>
            </a:r>
            <a:endParaRPr lang="en-US" dirty="0"/>
          </a:p>
        </p:txBody>
      </p:sp>
      <p:sp>
        <p:nvSpPr>
          <p:cNvPr id="12" name="TextBox 11"/>
          <p:cNvSpPr txBox="1"/>
          <p:nvPr/>
        </p:nvSpPr>
        <p:spPr>
          <a:xfrm>
            <a:off x="7290677" y="2127183"/>
            <a:ext cx="933651" cy="369332"/>
          </a:xfrm>
          <a:prstGeom prst="rect">
            <a:avLst/>
          </a:prstGeom>
          <a:solidFill>
            <a:schemeClr val="tx2">
              <a:lumMod val="40000"/>
              <a:lumOff val="60000"/>
            </a:schemeClr>
          </a:solidFill>
        </p:spPr>
        <p:txBody>
          <a:bodyPr wrap="square" rtlCol="0">
            <a:spAutoFit/>
          </a:bodyPr>
          <a:lstStyle/>
          <a:p>
            <a:r>
              <a:rPr lang="en-US" dirty="0" smtClean="0"/>
              <a:t>Strain B</a:t>
            </a:r>
            <a:endParaRPr lang="en-US" dirty="0"/>
          </a:p>
        </p:txBody>
      </p:sp>
    </p:spTree>
    <p:extLst>
      <p:ext uri="{BB962C8B-B14F-4D97-AF65-F5344CB8AC3E}">
        <p14:creationId xmlns:p14="http://schemas.microsoft.com/office/powerpoint/2010/main" val="367037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333" y="156777"/>
            <a:ext cx="8484123" cy="1815882"/>
          </a:xfrm>
          <a:prstGeom prst="rect">
            <a:avLst/>
          </a:prstGeom>
          <a:noFill/>
        </p:spPr>
        <p:txBody>
          <a:bodyPr wrap="square" rtlCol="0">
            <a:spAutoFit/>
          </a:bodyPr>
          <a:lstStyle/>
          <a:p>
            <a:r>
              <a:rPr lang="en-US" sz="1600" b="1" dirty="0" err="1" smtClean="0"/>
              <a:t>ssGSEA</a:t>
            </a:r>
            <a:r>
              <a:rPr lang="en-US" sz="1600" b="1" dirty="0" smtClean="0"/>
              <a:t> – from Barbie et al., 2009</a:t>
            </a:r>
          </a:p>
          <a:p>
            <a:r>
              <a:rPr lang="en-US" sz="1600" i="1" dirty="0" smtClean="0"/>
              <a:t>The ‘single </a:t>
            </a:r>
            <a:r>
              <a:rPr lang="en-US" sz="1600" i="1" dirty="0"/>
              <a:t>sample’ extension of GSEA</a:t>
            </a:r>
            <a:r>
              <a:rPr lang="en-US" sz="1600" i="1" baseline="30000" dirty="0">
                <a:hlinkClick r:id="rId2"/>
              </a:rPr>
              <a:t>7</a:t>
            </a:r>
            <a:r>
              <a:rPr lang="en-US" sz="1600" i="1" dirty="0"/>
              <a:t> </a:t>
            </a:r>
            <a:r>
              <a:rPr lang="en-US" sz="1600" i="1" dirty="0" smtClean="0"/>
              <a:t>allows </a:t>
            </a:r>
            <a:r>
              <a:rPr lang="en-US" sz="1600" i="1" dirty="0"/>
              <a:t>one to define an enrichment score that represents the degree of absolute enrichment of a gene set in each sample within a given data set. The gene expression values for a given sample were rank-normalized, and an enrichment score was produced using the Empirical Cumulative Distribution Functions (ECDF) of the </a:t>
            </a:r>
            <a:r>
              <a:rPr lang="en-US" sz="1600" b="1" i="1" dirty="0"/>
              <a:t>genes in the signature </a:t>
            </a:r>
            <a:r>
              <a:rPr lang="en-US" sz="1600" i="1" dirty="0"/>
              <a:t>and </a:t>
            </a:r>
            <a:r>
              <a:rPr lang="en-US" sz="1600" b="1" i="1" dirty="0"/>
              <a:t>the remaining genes</a:t>
            </a:r>
            <a:r>
              <a:rPr lang="en-US" sz="1600" i="1" dirty="0"/>
              <a:t>. This procedure is similar to GSEA but the list is ranked by absolute expression (in one sample). The enrichment score is obtained by an integration of the difference between the ECDF.</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7076" b="4122"/>
          <a:stretch/>
        </p:blipFill>
        <p:spPr>
          <a:xfrm>
            <a:off x="303332" y="2394866"/>
            <a:ext cx="8670985" cy="2234153"/>
          </a:xfrm>
          <a:prstGeom prst="rect">
            <a:avLst/>
          </a:prstGeom>
        </p:spPr>
      </p:pic>
      <p:sp>
        <p:nvSpPr>
          <p:cNvPr id="6" name="TextBox 5"/>
          <p:cNvSpPr txBox="1"/>
          <p:nvPr/>
        </p:nvSpPr>
        <p:spPr>
          <a:xfrm>
            <a:off x="303331" y="4876029"/>
            <a:ext cx="8670985" cy="1477328"/>
          </a:xfrm>
          <a:prstGeom prst="rect">
            <a:avLst/>
          </a:prstGeom>
          <a:noFill/>
        </p:spPr>
        <p:txBody>
          <a:bodyPr wrap="square" rtlCol="0">
            <a:spAutoFit/>
          </a:bodyPr>
          <a:lstStyle/>
          <a:p>
            <a:r>
              <a:rPr lang="en-US" dirty="0" smtClean="0"/>
              <a:t>As you progress along the rank ordered list of genes, the algorithm looks for a difference in encountering the genes in the gene set compared to the non-gene set genes. If the gene set genes are encountered relatively early in the list the ES is negative, late in the list the ES is positive and encountered at roughly the same rate as the non-gene set genes the ES is near 0.</a:t>
            </a:r>
            <a:endParaRPr lang="en-US" dirty="0"/>
          </a:p>
        </p:txBody>
      </p:sp>
      <p:sp>
        <p:nvSpPr>
          <p:cNvPr id="7" name="TextBox 6"/>
          <p:cNvSpPr txBox="1"/>
          <p:nvPr/>
        </p:nvSpPr>
        <p:spPr>
          <a:xfrm>
            <a:off x="2006353" y="2183368"/>
            <a:ext cx="2885277" cy="369332"/>
          </a:xfrm>
          <a:prstGeom prst="rect">
            <a:avLst/>
          </a:prstGeom>
          <a:noFill/>
        </p:spPr>
        <p:txBody>
          <a:bodyPr wrap="none" rtlCol="0">
            <a:spAutoFit/>
          </a:bodyPr>
          <a:lstStyle/>
          <a:p>
            <a:r>
              <a:rPr lang="en-US" dirty="0" smtClean="0"/>
              <a:t>Gene Set – Remaining Genes</a:t>
            </a:r>
            <a:endParaRPr lang="en-US" dirty="0"/>
          </a:p>
        </p:txBody>
      </p:sp>
    </p:spTree>
    <p:extLst>
      <p:ext uri="{BB962C8B-B14F-4D97-AF65-F5344CB8AC3E}">
        <p14:creationId xmlns:p14="http://schemas.microsoft.com/office/powerpoint/2010/main" val="228815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932" y="4005859"/>
            <a:ext cx="8131329" cy="1600438"/>
          </a:xfrm>
          <a:prstGeom prst="rect">
            <a:avLst/>
          </a:prstGeom>
          <a:noFill/>
        </p:spPr>
        <p:txBody>
          <a:bodyPr wrap="none" rtlCol="0">
            <a:spAutoFit/>
          </a:bodyPr>
          <a:lstStyle/>
          <a:p>
            <a:r>
              <a:rPr lang="en-US" sz="1400" dirty="0" err="1"/>
              <a:t>setwd</a:t>
            </a:r>
            <a:r>
              <a:rPr lang="en-US" sz="1400" dirty="0"/>
              <a:t>("Z:/charliew/caw_web/ssGSEAProjection")</a:t>
            </a:r>
          </a:p>
          <a:p>
            <a:r>
              <a:rPr lang="en-US" sz="1400" dirty="0"/>
              <a:t>source('Z:/charliew/</a:t>
            </a:r>
            <a:r>
              <a:rPr lang="en-US" sz="1400" dirty="0" err="1"/>
              <a:t>caw_web</a:t>
            </a:r>
            <a:r>
              <a:rPr lang="en-US" sz="1400" dirty="0"/>
              <a:t>/</a:t>
            </a:r>
            <a:r>
              <a:rPr lang="en-US" sz="1400" dirty="0" err="1"/>
              <a:t>ssGSEAProjection</a:t>
            </a:r>
            <a:r>
              <a:rPr lang="en-US" sz="1400" dirty="0"/>
              <a:t>/</a:t>
            </a:r>
            <a:r>
              <a:rPr lang="en-US" sz="1400" dirty="0" err="1"/>
              <a:t>common.R</a:t>
            </a:r>
            <a:r>
              <a:rPr lang="en-US" sz="1400" dirty="0"/>
              <a:t>')</a:t>
            </a:r>
          </a:p>
          <a:p>
            <a:r>
              <a:rPr lang="en-US" sz="1400" dirty="0"/>
              <a:t>source('Z:/charliew/</a:t>
            </a:r>
            <a:r>
              <a:rPr lang="en-US" sz="1400" dirty="0" err="1"/>
              <a:t>caw_web</a:t>
            </a:r>
            <a:r>
              <a:rPr lang="en-US" sz="1400" dirty="0"/>
              <a:t>/</a:t>
            </a:r>
            <a:r>
              <a:rPr lang="en-US" sz="1400" dirty="0" err="1"/>
              <a:t>ssGSEAProjection</a:t>
            </a:r>
            <a:r>
              <a:rPr lang="en-US" sz="1400" dirty="0"/>
              <a:t>/</a:t>
            </a:r>
            <a:r>
              <a:rPr lang="en-US" sz="1400" dirty="0" err="1"/>
              <a:t>ssGSEAProjection.R</a:t>
            </a:r>
            <a:r>
              <a:rPr lang="en-US" sz="1400" dirty="0"/>
              <a:t>')</a:t>
            </a:r>
          </a:p>
          <a:p>
            <a:r>
              <a:rPr lang="en-US" sz="1400" dirty="0"/>
              <a:t>source('Z:/charliew/</a:t>
            </a:r>
            <a:r>
              <a:rPr lang="en-US" sz="1400" dirty="0" err="1"/>
              <a:t>caw_web</a:t>
            </a:r>
            <a:r>
              <a:rPr lang="en-US" sz="1400" dirty="0"/>
              <a:t>/</a:t>
            </a:r>
            <a:r>
              <a:rPr lang="en-US" sz="1400" dirty="0" err="1"/>
              <a:t>ssGSEAProjection</a:t>
            </a:r>
            <a:r>
              <a:rPr lang="en-US" sz="1400" dirty="0"/>
              <a:t>/</a:t>
            </a:r>
            <a:r>
              <a:rPr lang="en-US" sz="1400" dirty="0" err="1"/>
              <a:t>ssGSEAProjection.Library.R</a:t>
            </a:r>
            <a:r>
              <a:rPr lang="en-US" sz="1400" dirty="0"/>
              <a:t>')</a:t>
            </a:r>
          </a:p>
          <a:p>
            <a:r>
              <a:rPr lang="en-US" sz="1400" dirty="0" err="1"/>
              <a:t>ssGSEA.project.dataset</a:t>
            </a:r>
            <a:r>
              <a:rPr lang="en-US" sz="1400" dirty="0"/>
              <a:t>(</a:t>
            </a:r>
            <a:r>
              <a:rPr lang="en-US" sz="1400" dirty="0" err="1"/>
              <a:t>javaexec</a:t>
            </a:r>
            <a:r>
              <a:rPr lang="en-US" sz="1400" dirty="0"/>
              <a:t> = "ssgseaprojection.jar", </a:t>
            </a:r>
            <a:r>
              <a:rPr lang="en-US" sz="1400" dirty="0" err="1"/>
              <a:t>jardir</a:t>
            </a:r>
            <a:r>
              <a:rPr lang="en-US" sz="1400" dirty="0"/>
              <a:t> = </a:t>
            </a:r>
            <a:r>
              <a:rPr lang="en-US" sz="1400" dirty="0" err="1"/>
              <a:t>getwd</a:t>
            </a:r>
            <a:r>
              <a:rPr lang="en-US" sz="1400" dirty="0"/>
              <a:t>(), input.ds = "testSet_rand1200.gct",</a:t>
            </a:r>
          </a:p>
          <a:p>
            <a:r>
              <a:rPr lang="en-US" sz="1400" dirty="0"/>
              <a:t>                                output.ds = "test", </a:t>
            </a:r>
            <a:r>
              <a:rPr lang="en-US" sz="1400" dirty="0" err="1"/>
              <a:t>gene.sets.dbfile.list</a:t>
            </a:r>
            <a:r>
              <a:rPr lang="en-US" sz="1400" dirty="0"/>
              <a:t> = "</a:t>
            </a:r>
            <a:r>
              <a:rPr lang="en-US" sz="1400" dirty="0" err="1"/>
              <a:t>randomSets.gmx</a:t>
            </a:r>
            <a:r>
              <a:rPr lang="en-US" sz="1400" dirty="0"/>
              <a:t>")</a:t>
            </a:r>
          </a:p>
          <a:p>
            <a:endParaRPr lang="en-US" sz="1400" dirty="0"/>
          </a:p>
        </p:txBody>
      </p:sp>
      <p:sp>
        <p:nvSpPr>
          <p:cNvPr id="5" name="TextBox 4"/>
          <p:cNvSpPr txBox="1"/>
          <p:nvPr/>
        </p:nvSpPr>
        <p:spPr>
          <a:xfrm>
            <a:off x="0" y="2466976"/>
            <a:ext cx="8861195" cy="1538883"/>
          </a:xfrm>
          <a:prstGeom prst="rect">
            <a:avLst/>
          </a:prstGeom>
          <a:noFill/>
        </p:spPr>
        <p:txBody>
          <a:bodyPr wrap="square" rtlCol="0">
            <a:spAutoFit/>
          </a:bodyPr>
          <a:lstStyle/>
          <a:p>
            <a:r>
              <a:rPr lang="en-US" b="1" dirty="0" smtClean="0"/>
              <a:t>Running from R</a:t>
            </a:r>
          </a:p>
          <a:p>
            <a:r>
              <a:rPr lang="en-US" sz="1400" dirty="0" smtClean="0"/>
              <a:t>Download from GenePattern by selecting Export from </a:t>
            </a:r>
            <a:r>
              <a:rPr lang="en-US" sz="1400" dirty="0" err="1" smtClean="0"/>
              <a:t>ssGSEA</a:t>
            </a:r>
            <a:r>
              <a:rPr lang="en-US" sz="1400" dirty="0" smtClean="0"/>
              <a:t> module page:</a:t>
            </a:r>
          </a:p>
          <a:p>
            <a:r>
              <a:rPr lang="en-US" sz="1200" dirty="0">
                <a:hlinkClick r:id="rId2"/>
              </a:rPr>
              <a:t>http://</a:t>
            </a:r>
            <a:r>
              <a:rPr lang="en-US" sz="1200" dirty="0" smtClean="0">
                <a:hlinkClick r:id="rId2"/>
              </a:rPr>
              <a:t>genepattern.broadinstitute.org/gp/pages/index.jsf?lsid=urn:lsid:broad.mit.edu:cancer.software.genepattern.module.analysis:00270:5</a:t>
            </a:r>
            <a:endParaRPr lang="en-US" sz="1200" dirty="0" smtClean="0"/>
          </a:p>
          <a:p>
            <a:endParaRPr lang="en-US" sz="1200" dirty="0"/>
          </a:p>
          <a:p>
            <a:r>
              <a:rPr lang="en-US" sz="1400" dirty="0" smtClean="0"/>
              <a:t>Set up working directory, source relevant files and execute </a:t>
            </a:r>
            <a:r>
              <a:rPr lang="en-US" sz="1400" dirty="0" err="1" smtClean="0"/>
              <a:t>ssGSEA</a:t>
            </a:r>
            <a:r>
              <a:rPr lang="en-US" sz="1400" dirty="0" smtClean="0"/>
              <a:t>:</a:t>
            </a:r>
          </a:p>
          <a:p>
            <a:r>
              <a:rPr lang="en-US" sz="1200" dirty="0">
                <a:hlinkClick r:id="rId3"/>
              </a:rPr>
              <a:t>http://</a:t>
            </a:r>
            <a:r>
              <a:rPr lang="en-US" sz="1200" dirty="0" smtClean="0">
                <a:hlinkClick r:id="rId3"/>
              </a:rPr>
              <a:t>rowley.mit.edu/caw_web/ssGSEAProjection/run_ssGSEA.r</a:t>
            </a:r>
            <a:endParaRPr lang="en-US" sz="1200" dirty="0" smtClean="0"/>
          </a:p>
          <a:p>
            <a:endParaRPr lang="en-US" sz="1200" dirty="0" smtClean="0"/>
          </a:p>
        </p:txBody>
      </p:sp>
      <p:sp>
        <p:nvSpPr>
          <p:cNvPr id="6" name="TextBox 5"/>
          <p:cNvSpPr txBox="1"/>
          <p:nvPr/>
        </p:nvSpPr>
        <p:spPr>
          <a:xfrm>
            <a:off x="0" y="328252"/>
            <a:ext cx="8993172" cy="2523768"/>
          </a:xfrm>
          <a:prstGeom prst="rect">
            <a:avLst/>
          </a:prstGeom>
          <a:noFill/>
        </p:spPr>
        <p:txBody>
          <a:bodyPr wrap="square" rtlCol="0">
            <a:spAutoFit/>
          </a:bodyPr>
          <a:lstStyle/>
          <a:p>
            <a:r>
              <a:rPr lang="en-US" b="1" dirty="0" smtClean="0"/>
              <a:t>Input is a </a:t>
            </a:r>
            <a:r>
              <a:rPr lang="en-US" b="1" dirty="0" err="1" smtClean="0"/>
              <a:t>gct</a:t>
            </a:r>
            <a:r>
              <a:rPr lang="en-US" b="1" dirty="0" smtClean="0"/>
              <a:t> file of expression data and a </a:t>
            </a:r>
            <a:r>
              <a:rPr lang="en-US" b="1" dirty="0" err="1" smtClean="0"/>
              <a:t>gm</a:t>
            </a:r>
            <a:r>
              <a:rPr lang="en-US" b="1" dirty="0" smtClean="0"/>
              <a:t>[</a:t>
            </a:r>
            <a:r>
              <a:rPr lang="en-US" b="1" dirty="0" err="1" smtClean="0"/>
              <a:t>xt</a:t>
            </a:r>
            <a:r>
              <a:rPr lang="en-US" b="1" dirty="0" smtClean="0"/>
              <a:t>] file of gene sets.</a:t>
            </a:r>
          </a:p>
          <a:p>
            <a:endParaRPr lang="en-US" b="1" dirty="0"/>
          </a:p>
          <a:p>
            <a:r>
              <a:rPr lang="en-US" b="1" dirty="0" smtClean="0"/>
              <a:t>Running from GenePattern</a:t>
            </a:r>
          </a:p>
          <a:p>
            <a:r>
              <a:rPr lang="en-US" sz="1200" dirty="0">
                <a:hlinkClick r:id="rId4"/>
              </a:rPr>
              <a:t>http://</a:t>
            </a:r>
            <a:r>
              <a:rPr lang="en-US" sz="1200" dirty="0" smtClean="0">
                <a:hlinkClick r:id="rId4"/>
              </a:rPr>
              <a:t>genepattern.broadinstitute.org/gp/pages/index.jsf</a:t>
            </a:r>
            <a:endParaRPr lang="en-US" sz="1200" dirty="0" smtClean="0"/>
          </a:p>
          <a:p>
            <a:endParaRPr lang="en-US" dirty="0" smtClean="0"/>
          </a:p>
          <a:p>
            <a:r>
              <a:rPr lang="en-US" sz="1400" dirty="0" smtClean="0"/>
              <a:t>Module and Documentation are here:</a:t>
            </a:r>
          </a:p>
          <a:p>
            <a:r>
              <a:rPr lang="en-US" sz="1200" dirty="0">
                <a:hlinkClick r:id="rId5"/>
              </a:rPr>
              <a:t>http://genepattern.broadinstitute.org/gp/pages/index.jsf?lsid=urn:lsid:broad.mit.edu:cancer.software.genepattern.module.analysis:00270:5</a:t>
            </a:r>
          </a:p>
          <a:p>
            <a:r>
              <a:rPr lang="en-US" sz="1200" dirty="0" smtClean="0">
                <a:hlinkClick r:id="rId5"/>
              </a:rPr>
              <a:t>http</a:t>
            </a:r>
            <a:r>
              <a:rPr lang="en-US" sz="1200" dirty="0">
                <a:hlinkClick r:id="rId5"/>
              </a:rPr>
              <a:t>://</a:t>
            </a:r>
            <a:r>
              <a:rPr lang="en-US" sz="1200" dirty="0" smtClean="0">
                <a:hlinkClick r:id="rId5"/>
              </a:rPr>
              <a:t>www.broadinstitute.org/cancer/software/genepattern/modules/docs/ssGSEAProjection/5</a:t>
            </a:r>
            <a:endParaRPr lang="en-US" sz="1200" dirty="0" smtClean="0"/>
          </a:p>
          <a:p>
            <a:endParaRPr lang="en-US" dirty="0"/>
          </a:p>
          <a:p>
            <a:endParaRPr lang="en-US" dirty="0"/>
          </a:p>
        </p:txBody>
      </p:sp>
      <p:sp>
        <p:nvSpPr>
          <p:cNvPr id="7" name="TextBox 6"/>
          <p:cNvSpPr txBox="1"/>
          <p:nvPr/>
        </p:nvSpPr>
        <p:spPr>
          <a:xfrm>
            <a:off x="0" y="5630772"/>
            <a:ext cx="8861195" cy="584775"/>
          </a:xfrm>
          <a:prstGeom prst="rect">
            <a:avLst/>
          </a:prstGeom>
          <a:noFill/>
        </p:spPr>
        <p:txBody>
          <a:bodyPr wrap="square" rtlCol="0">
            <a:spAutoFit/>
          </a:bodyPr>
          <a:lstStyle/>
          <a:p>
            <a:r>
              <a:rPr lang="en-US" b="1" dirty="0" smtClean="0"/>
              <a:t>Output is </a:t>
            </a:r>
            <a:r>
              <a:rPr lang="en-US" b="1" dirty="0" err="1" smtClean="0"/>
              <a:t>gct</a:t>
            </a:r>
            <a:r>
              <a:rPr lang="en-US" b="1" dirty="0" smtClean="0"/>
              <a:t> file with one row per </a:t>
            </a:r>
            <a:r>
              <a:rPr lang="en-US" b="1" dirty="0" err="1" smtClean="0"/>
              <a:t>geneset</a:t>
            </a:r>
            <a:r>
              <a:rPr lang="en-US" b="1" dirty="0"/>
              <a:t> </a:t>
            </a:r>
            <a:r>
              <a:rPr lang="en-US" b="1" dirty="0" smtClean="0"/>
              <a:t>and a columns for each sample.</a:t>
            </a:r>
          </a:p>
          <a:p>
            <a:r>
              <a:rPr lang="en-US" sz="1400" dirty="0" smtClean="0"/>
              <a:t>Projected data can be visualized and analyzed in the same way as gene expression data.</a:t>
            </a:r>
          </a:p>
        </p:txBody>
      </p:sp>
    </p:spTree>
    <p:extLst>
      <p:ext uri="{BB962C8B-B14F-4D97-AF65-F5344CB8AC3E}">
        <p14:creationId xmlns:p14="http://schemas.microsoft.com/office/powerpoint/2010/main" val="319406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789"/>
          <a:stretch/>
        </p:blipFill>
        <p:spPr>
          <a:xfrm>
            <a:off x="2743523" y="3415026"/>
            <a:ext cx="3389690" cy="33110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48" y="123919"/>
            <a:ext cx="3024632" cy="30246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957" y="123919"/>
            <a:ext cx="3024632" cy="3024632"/>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26623" t="2637"/>
          <a:stretch/>
        </p:blipFill>
        <p:spPr>
          <a:xfrm>
            <a:off x="3499691" y="57046"/>
            <a:ext cx="2197897" cy="3543992"/>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19257"/>
          <a:stretch/>
        </p:blipFill>
        <p:spPr>
          <a:xfrm>
            <a:off x="182506" y="3693851"/>
            <a:ext cx="2219306" cy="2694261"/>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9010"/>
          <a:stretch/>
        </p:blipFill>
        <p:spPr>
          <a:xfrm>
            <a:off x="6709225" y="3601038"/>
            <a:ext cx="2379482" cy="2879889"/>
          </a:xfrm>
          <a:prstGeom prst="rect">
            <a:avLst/>
          </a:prstGeom>
        </p:spPr>
      </p:pic>
    </p:spTree>
    <p:extLst>
      <p:ext uri="{BB962C8B-B14F-4D97-AF65-F5344CB8AC3E}">
        <p14:creationId xmlns:p14="http://schemas.microsoft.com/office/powerpoint/2010/main" val="270144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42170" y="824380"/>
            <a:ext cx="3028594" cy="4456240"/>
            <a:chOff x="3214536" y="165425"/>
            <a:chExt cx="3028594" cy="4456240"/>
          </a:xfrm>
        </p:grpSpPr>
        <p:pic>
          <p:nvPicPr>
            <p:cNvPr id="6" name="Picture 5"/>
            <p:cNvPicPr>
              <a:picLocks noChangeAspect="1"/>
            </p:cNvPicPr>
            <p:nvPr/>
          </p:nvPicPr>
          <p:blipFill rotWithShape="1">
            <a:blip r:embed="rId2"/>
            <a:srcRect r="22500"/>
            <a:stretch/>
          </p:blipFill>
          <p:spPr>
            <a:xfrm>
              <a:off x="3214536" y="165425"/>
              <a:ext cx="3028594" cy="3810330"/>
            </a:xfrm>
            <a:prstGeom prst="rect">
              <a:avLst/>
            </a:prstGeom>
          </p:spPr>
        </p:pic>
        <p:sp>
          <p:nvSpPr>
            <p:cNvPr id="7" name="TextBox 6"/>
            <p:cNvSpPr txBox="1"/>
            <p:nvPr/>
          </p:nvSpPr>
          <p:spPr>
            <a:xfrm>
              <a:off x="4148579" y="1885924"/>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4998562" y="1878065"/>
              <a:ext cx="300082" cy="369332"/>
            </a:xfrm>
            <a:prstGeom prst="rect">
              <a:avLst/>
            </a:prstGeom>
            <a:noFill/>
          </p:spPr>
          <p:txBody>
            <a:bodyPr wrap="none" rtlCol="0">
              <a:spAutoFit/>
            </a:bodyPr>
            <a:lstStyle/>
            <a:p>
              <a:r>
                <a:rPr lang="en-US" dirty="0" smtClean="0"/>
                <a:t>*</a:t>
              </a:r>
              <a:endParaRPr lang="en-US" dirty="0"/>
            </a:p>
          </p:txBody>
        </p:sp>
        <p:sp>
          <p:nvSpPr>
            <p:cNvPr id="11" name="TextBox 10"/>
            <p:cNvSpPr txBox="1"/>
            <p:nvPr/>
          </p:nvSpPr>
          <p:spPr>
            <a:xfrm>
              <a:off x="4601061" y="3109225"/>
              <a:ext cx="300082"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4918439" y="3098394"/>
              <a:ext cx="300082" cy="369332"/>
            </a:xfrm>
            <a:prstGeom prst="rect">
              <a:avLst/>
            </a:prstGeom>
            <a:noFill/>
          </p:spPr>
          <p:txBody>
            <a:bodyPr wrap="none" rtlCol="0">
              <a:spAutoFit/>
            </a:bodyPr>
            <a:lstStyle/>
            <a:p>
              <a:r>
                <a:rPr lang="en-US" dirty="0" smtClean="0"/>
                <a:t>*</a:t>
              </a:r>
              <a:endParaRPr lang="en-US"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81988" t="14492" b="74513"/>
            <a:stretch/>
          </p:blipFill>
          <p:spPr>
            <a:xfrm>
              <a:off x="4372412" y="3933508"/>
              <a:ext cx="1475669" cy="688157"/>
            </a:xfrm>
            <a:prstGeom prst="rect">
              <a:avLst/>
            </a:prstGeom>
          </p:spPr>
        </p:pic>
      </p:grpSp>
      <p:grpSp>
        <p:nvGrpSpPr>
          <p:cNvPr id="29" name="Group 28"/>
          <p:cNvGrpSpPr/>
          <p:nvPr/>
        </p:nvGrpSpPr>
        <p:grpSpPr>
          <a:xfrm>
            <a:off x="4045125" y="253357"/>
            <a:ext cx="4687517" cy="2692077"/>
            <a:chOff x="4870370" y="2170497"/>
            <a:chExt cx="4687517" cy="2692077"/>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370" y="2170497"/>
              <a:ext cx="4687517" cy="1347057"/>
            </a:xfrm>
            <a:prstGeom prst="rect">
              <a:avLst/>
            </a:prstGeom>
            <a:ln>
              <a:noFill/>
            </a:ln>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370" y="3515517"/>
              <a:ext cx="4687517" cy="1347057"/>
            </a:xfrm>
            <a:prstGeom prst="rect">
              <a:avLst/>
            </a:prstGeom>
            <a:ln>
              <a:noFill/>
            </a:ln>
          </p:spPr>
        </p:pic>
        <p:sp>
          <p:nvSpPr>
            <p:cNvPr id="13" name="TextBox 12"/>
            <p:cNvSpPr txBox="1"/>
            <p:nvPr/>
          </p:nvSpPr>
          <p:spPr>
            <a:xfrm>
              <a:off x="6972931" y="2573028"/>
              <a:ext cx="544400" cy="369332"/>
            </a:xfrm>
            <a:prstGeom prst="rect">
              <a:avLst/>
            </a:prstGeom>
            <a:noFill/>
            <a:ln>
              <a:noFill/>
            </a:ln>
          </p:spPr>
          <p:txBody>
            <a:bodyPr wrap="square" rtlCol="0">
              <a:spAutoFit/>
            </a:bodyPr>
            <a:lstStyle/>
            <a:p>
              <a:r>
                <a:rPr lang="en-US" dirty="0" smtClean="0"/>
                <a:t>X2</a:t>
              </a:r>
              <a:endParaRPr lang="en-US" dirty="0"/>
            </a:p>
          </p:txBody>
        </p:sp>
        <p:sp>
          <p:nvSpPr>
            <p:cNvPr id="14" name="TextBox 13"/>
            <p:cNvSpPr txBox="1"/>
            <p:nvPr/>
          </p:nvSpPr>
          <p:spPr>
            <a:xfrm>
              <a:off x="6948719" y="3915475"/>
              <a:ext cx="481468" cy="369332"/>
            </a:xfrm>
            <a:prstGeom prst="rect">
              <a:avLst/>
            </a:prstGeom>
            <a:noFill/>
            <a:ln>
              <a:noFill/>
            </a:ln>
          </p:spPr>
          <p:txBody>
            <a:bodyPr wrap="square" rtlCol="0">
              <a:spAutoFit/>
            </a:bodyPr>
            <a:lstStyle/>
            <a:p>
              <a:r>
                <a:rPr lang="en-US" dirty="0" smtClean="0"/>
                <a:t>Y1</a:t>
              </a:r>
              <a:endParaRPr lang="en-US" dirty="0"/>
            </a:p>
          </p:txBody>
        </p:sp>
        <p:sp>
          <p:nvSpPr>
            <p:cNvPr id="18" name="TextBox 17"/>
            <p:cNvSpPr txBox="1"/>
            <p:nvPr/>
          </p:nvSpPr>
          <p:spPr>
            <a:xfrm>
              <a:off x="7698077" y="3827838"/>
              <a:ext cx="888585" cy="369332"/>
            </a:xfrm>
            <a:prstGeom prst="rect">
              <a:avLst/>
            </a:prstGeom>
            <a:solidFill>
              <a:srgbClr val="FFC000"/>
            </a:solidFill>
            <a:ln>
              <a:noFill/>
            </a:ln>
          </p:spPr>
          <p:txBody>
            <a:bodyPr wrap="square" rtlCol="0">
              <a:spAutoFit/>
            </a:bodyPr>
            <a:lstStyle/>
            <a:p>
              <a:r>
                <a:rPr lang="en-US" dirty="0" smtClean="0"/>
                <a:t>Up In Y</a:t>
              </a:r>
              <a:endParaRPr lang="en-US" dirty="0"/>
            </a:p>
          </p:txBody>
        </p:sp>
      </p:grpSp>
      <p:grpSp>
        <p:nvGrpSpPr>
          <p:cNvPr id="24" name="Group 23"/>
          <p:cNvGrpSpPr/>
          <p:nvPr/>
        </p:nvGrpSpPr>
        <p:grpSpPr>
          <a:xfrm>
            <a:off x="4041773" y="3706058"/>
            <a:ext cx="4633003" cy="2692077"/>
            <a:chOff x="3778523" y="3724619"/>
            <a:chExt cx="5096542" cy="3039837"/>
          </a:xfrm>
        </p:grpSpPr>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494" y="5255012"/>
              <a:ext cx="5078571" cy="1509444"/>
            </a:xfrm>
            <a:prstGeom prst="rect">
              <a:avLst/>
            </a:prstGeom>
            <a:ln>
              <a:noFill/>
            </a:ln>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523" y="3724619"/>
              <a:ext cx="5078571" cy="1509444"/>
            </a:xfrm>
            <a:prstGeom prst="rect">
              <a:avLst/>
            </a:prstGeom>
            <a:ln>
              <a:noFill/>
            </a:ln>
          </p:spPr>
        </p:pic>
        <p:sp>
          <p:nvSpPr>
            <p:cNvPr id="15" name="TextBox 14"/>
            <p:cNvSpPr txBox="1"/>
            <p:nvPr/>
          </p:nvSpPr>
          <p:spPr>
            <a:xfrm>
              <a:off x="5765783" y="4239519"/>
              <a:ext cx="421910" cy="369332"/>
            </a:xfrm>
            <a:prstGeom prst="rect">
              <a:avLst/>
            </a:prstGeom>
            <a:noFill/>
            <a:ln>
              <a:noFill/>
            </a:ln>
          </p:spPr>
          <p:txBody>
            <a:bodyPr wrap="none" rtlCol="0">
              <a:spAutoFit/>
            </a:bodyPr>
            <a:lstStyle/>
            <a:p>
              <a:r>
                <a:rPr lang="en-US" dirty="0" smtClean="0"/>
                <a:t>X3</a:t>
              </a:r>
              <a:endParaRPr lang="en-US" dirty="0"/>
            </a:p>
          </p:txBody>
        </p:sp>
        <p:sp>
          <p:nvSpPr>
            <p:cNvPr id="16" name="TextBox 15"/>
            <p:cNvSpPr txBox="1"/>
            <p:nvPr/>
          </p:nvSpPr>
          <p:spPr>
            <a:xfrm>
              <a:off x="5818187" y="5435818"/>
              <a:ext cx="413896" cy="369332"/>
            </a:xfrm>
            <a:prstGeom prst="rect">
              <a:avLst/>
            </a:prstGeom>
            <a:noFill/>
            <a:ln>
              <a:noFill/>
            </a:ln>
          </p:spPr>
          <p:txBody>
            <a:bodyPr wrap="none" rtlCol="0">
              <a:spAutoFit/>
            </a:bodyPr>
            <a:lstStyle/>
            <a:p>
              <a:r>
                <a:rPr lang="en-US" dirty="0" smtClean="0"/>
                <a:t>Y1</a:t>
              </a:r>
              <a:endParaRPr lang="en-US" dirty="0"/>
            </a:p>
          </p:txBody>
        </p:sp>
        <p:sp>
          <p:nvSpPr>
            <p:cNvPr id="20" name="TextBox 19"/>
            <p:cNvSpPr txBox="1"/>
            <p:nvPr/>
          </p:nvSpPr>
          <p:spPr>
            <a:xfrm>
              <a:off x="7315422" y="3879455"/>
              <a:ext cx="859531" cy="369332"/>
            </a:xfrm>
            <a:prstGeom prst="rect">
              <a:avLst/>
            </a:prstGeom>
            <a:solidFill>
              <a:srgbClr val="FFC000"/>
            </a:solidFill>
            <a:ln>
              <a:noFill/>
            </a:ln>
          </p:spPr>
          <p:txBody>
            <a:bodyPr wrap="none" rtlCol="0">
              <a:spAutoFit/>
            </a:bodyPr>
            <a:lstStyle/>
            <a:p>
              <a:r>
                <a:rPr lang="en-US" dirty="0" smtClean="0"/>
                <a:t>Up In X</a:t>
              </a:r>
              <a:endParaRPr lang="en-US" dirty="0"/>
            </a:p>
          </p:txBody>
        </p:sp>
      </p:grpSp>
      <p:cxnSp>
        <p:nvCxnSpPr>
          <p:cNvPr id="31" name="Straight Arrow Connector 30"/>
          <p:cNvCxnSpPr/>
          <p:nvPr/>
        </p:nvCxnSpPr>
        <p:spPr>
          <a:xfrm flipV="1">
            <a:off x="3563332" y="2367667"/>
            <a:ext cx="282804" cy="309545"/>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558751" y="4054995"/>
            <a:ext cx="282804" cy="205818"/>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488924" y="3195961"/>
            <a:ext cx="5388746" cy="5326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79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5670" t="2582"/>
          <a:stretch/>
        </p:blipFill>
        <p:spPr>
          <a:xfrm>
            <a:off x="4225758" y="1496991"/>
            <a:ext cx="4708721" cy="4243935"/>
          </a:xfrm>
          <a:prstGeom prst="rect">
            <a:avLst/>
          </a:prstGeom>
        </p:spPr>
      </p:pic>
      <p:sp>
        <p:nvSpPr>
          <p:cNvPr id="6" name="TextBox 5"/>
          <p:cNvSpPr txBox="1"/>
          <p:nvPr/>
        </p:nvSpPr>
        <p:spPr>
          <a:xfrm>
            <a:off x="4647414" y="100612"/>
            <a:ext cx="405352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1200 randomly selected genes</a:t>
            </a:r>
          </a:p>
          <a:p>
            <a:pPr marL="285750" indent="-285750">
              <a:buFont typeface="Arial" panose="020B0604020202020204" pitchFamily="34" charset="0"/>
              <a:buChar char="•"/>
            </a:pPr>
            <a:r>
              <a:rPr lang="en-US" dirty="0" smtClean="0"/>
              <a:t>5 random gene sets</a:t>
            </a:r>
          </a:p>
          <a:p>
            <a:pPr marL="285750" indent="-285750">
              <a:buFont typeface="Arial" panose="020B0604020202020204" pitchFamily="34" charset="0"/>
              <a:buChar char="•"/>
            </a:pPr>
            <a:r>
              <a:rPr lang="en-US" dirty="0" smtClean="0"/>
              <a:t>6 gene sets randomly selected from 6 different levels of expression.</a:t>
            </a:r>
          </a:p>
          <a:p>
            <a:pPr marL="285750" indent="-285750">
              <a:buFont typeface="Arial" panose="020B0604020202020204" pitchFamily="34" charset="0"/>
              <a:buChar char="•"/>
            </a:pPr>
            <a:r>
              <a:rPr lang="en-US" dirty="0" smtClean="0"/>
              <a:t>All gene sets consist of about 50 genes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45" y="1399867"/>
            <a:ext cx="3853012" cy="11451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46" y="2540721"/>
            <a:ext cx="3853012" cy="1145185"/>
          </a:xfrm>
          <a:prstGeom prst="rect">
            <a:avLst/>
          </a:prstGeom>
        </p:spPr>
      </p:pic>
      <p:sp>
        <p:nvSpPr>
          <p:cNvPr id="9" name="TextBox 8"/>
          <p:cNvSpPr txBox="1"/>
          <p:nvPr/>
        </p:nvSpPr>
        <p:spPr>
          <a:xfrm>
            <a:off x="2299251" y="1541272"/>
            <a:ext cx="888585" cy="369332"/>
          </a:xfrm>
          <a:prstGeom prst="rect">
            <a:avLst/>
          </a:prstGeom>
          <a:solidFill>
            <a:srgbClr val="FFC000"/>
          </a:solidFill>
          <a:ln>
            <a:noFill/>
          </a:ln>
        </p:spPr>
        <p:txBody>
          <a:bodyPr wrap="square" rtlCol="0">
            <a:spAutoFit/>
          </a:bodyPr>
          <a:lstStyle/>
          <a:p>
            <a:r>
              <a:rPr lang="en-US" dirty="0" smtClean="0"/>
              <a:t>Level 6</a:t>
            </a:r>
            <a:endParaRPr lang="en-US" dirty="0"/>
          </a:p>
        </p:txBody>
      </p:sp>
      <p:sp>
        <p:nvSpPr>
          <p:cNvPr id="10" name="TextBox 9"/>
          <p:cNvSpPr txBox="1"/>
          <p:nvPr/>
        </p:nvSpPr>
        <p:spPr>
          <a:xfrm>
            <a:off x="2300333" y="2569002"/>
            <a:ext cx="957620" cy="369332"/>
          </a:xfrm>
          <a:prstGeom prst="rect">
            <a:avLst/>
          </a:prstGeom>
          <a:solidFill>
            <a:srgbClr val="FFC000"/>
          </a:solidFill>
          <a:ln>
            <a:noFill/>
          </a:ln>
        </p:spPr>
        <p:txBody>
          <a:bodyPr wrap="square" rtlCol="0">
            <a:spAutoFit/>
          </a:bodyPr>
          <a:lstStyle/>
          <a:p>
            <a:r>
              <a:rPr lang="en-US" dirty="0" smtClean="0"/>
              <a:t>Level 12</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62" y="4828301"/>
            <a:ext cx="3853012" cy="1049283"/>
          </a:xfrm>
          <a:prstGeom prst="rect">
            <a:avLst/>
          </a:prstGeom>
        </p:spPr>
      </p:pic>
      <p:sp>
        <p:nvSpPr>
          <p:cNvPr id="19" name="TextBox 18"/>
          <p:cNvSpPr txBox="1"/>
          <p:nvPr/>
        </p:nvSpPr>
        <p:spPr>
          <a:xfrm>
            <a:off x="2474405" y="4828301"/>
            <a:ext cx="957620" cy="369332"/>
          </a:xfrm>
          <a:prstGeom prst="rect">
            <a:avLst/>
          </a:prstGeom>
          <a:solidFill>
            <a:srgbClr val="FFC000"/>
          </a:solidFill>
          <a:ln>
            <a:noFill/>
          </a:ln>
        </p:spPr>
        <p:txBody>
          <a:bodyPr wrap="square" rtlCol="0">
            <a:spAutoFit/>
          </a:bodyPr>
          <a:lstStyle/>
          <a:p>
            <a:r>
              <a:rPr lang="en-US" dirty="0" smtClean="0"/>
              <a:t>rand 4</a:t>
            </a:r>
            <a:endParaRPr lang="en-US"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45" y="362631"/>
            <a:ext cx="3793613" cy="1033107"/>
          </a:xfrm>
          <a:prstGeom prst="rect">
            <a:avLst/>
          </a:prstGeom>
        </p:spPr>
      </p:pic>
      <p:sp>
        <p:nvSpPr>
          <p:cNvPr id="21" name="TextBox 20"/>
          <p:cNvSpPr txBox="1"/>
          <p:nvPr/>
        </p:nvSpPr>
        <p:spPr>
          <a:xfrm>
            <a:off x="2300333" y="463705"/>
            <a:ext cx="888585" cy="369332"/>
          </a:xfrm>
          <a:prstGeom prst="rect">
            <a:avLst/>
          </a:prstGeom>
          <a:solidFill>
            <a:srgbClr val="FFC000"/>
          </a:solidFill>
          <a:ln>
            <a:noFill/>
          </a:ln>
        </p:spPr>
        <p:txBody>
          <a:bodyPr wrap="square" rtlCol="0">
            <a:spAutoFit/>
          </a:bodyPr>
          <a:lstStyle/>
          <a:p>
            <a:r>
              <a:rPr lang="en-US" dirty="0" smtClean="0"/>
              <a:t>Level 2</a:t>
            </a:r>
            <a:endParaRPr lang="en-US" dirty="0"/>
          </a:p>
        </p:txBody>
      </p:sp>
    </p:spTree>
    <p:extLst>
      <p:ext uri="{BB962C8B-B14F-4D97-AF65-F5344CB8AC3E}">
        <p14:creationId xmlns:p14="http://schemas.microsoft.com/office/powerpoint/2010/main" val="341162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78" t="2445"/>
          <a:stretch/>
        </p:blipFill>
        <p:spPr>
          <a:xfrm>
            <a:off x="914397" y="848412"/>
            <a:ext cx="8154949" cy="5231877"/>
          </a:xfrm>
          <a:prstGeom prst="rect">
            <a:avLst/>
          </a:prstGeom>
        </p:spPr>
      </p:pic>
      <p:sp>
        <p:nvSpPr>
          <p:cNvPr id="5" name="TextBox 4"/>
          <p:cNvSpPr txBox="1"/>
          <p:nvPr/>
        </p:nvSpPr>
        <p:spPr>
          <a:xfrm>
            <a:off x="367645" y="452487"/>
            <a:ext cx="3737883" cy="369332"/>
          </a:xfrm>
          <a:prstGeom prst="rect">
            <a:avLst/>
          </a:prstGeom>
          <a:noFill/>
        </p:spPr>
        <p:txBody>
          <a:bodyPr wrap="none" rtlCol="0">
            <a:spAutoFit/>
          </a:bodyPr>
          <a:lstStyle/>
          <a:p>
            <a:r>
              <a:rPr lang="en-US" dirty="0" smtClean="0"/>
              <a:t>Gene Set Sizes and Enrichment Scores</a:t>
            </a:r>
            <a:endParaRPr lang="en-US" dirty="0"/>
          </a:p>
        </p:txBody>
      </p:sp>
      <p:sp>
        <p:nvSpPr>
          <p:cNvPr id="6" name="TextBox 5"/>
          <p:cNvSpPr txBox="1"/>
          <p:nvPr/>
        </p:nvSpPr>
        <p:spPr>
          <a:xfrm rot="16200000">
            <a:off x="-105385" y="3949830"/>
            <a:ext cx="1691489" cy="369332"/>
          </a:xfrm>
          <a:prstGeom prst="rect">
            <a:avLst/>
          </a:prstGeom>
          <a:noFill/>
        </p:spPr>
        <p:txBody>
          <a:bodyPr wrap="none" rtlCol="0">
            <a:spAutoFit/>
          </a:bodyPr>
          <a:lstStyle/>
          <a:p>
            <a:r>
              <a:rPr lang="en-US" dirty="0" smtClean="0"/>
              <a:t>Size of Gene Set</a:t>
            </a:r>
            <a:endParaRPr lang="en-US" dirty="0"/>
          </a:p>
        </p:txBody>
      </p:sp>
    </p:spTree>
    <p:extLst>
      <p:ext uri="{BB962C8B-B14F-4D97-AF65-F5344CB8AC3E}">
        <p14:creationId xmlns:p14="http://schemas.microsoft.com/office/powerpoint/2010/main" val="15557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 y="223150"/>
            <a:ext cx="5715000" cy="6543675"/>
          </a:xfrm>
          <a:prstGeom prst="rect">
            <a:avLst/>
          </a:prstGeom>
        </p:spPr>
      </p:pic>
      <p:sp>
        <p:nvSpPr>
          <p:cNvPr id="5" name="TextBox 4"/>
          <p:cNvSpPr txBox="1"/>
          <p:nvPr/>
        </p:nvSpPr>
        <p:spPr>
          <a:xfrm>
            <a:off x="5929460" y="499621"/>
            <a:ext cx="2988297" cy="1661993"/>
          </a:xfrm>
          <a:prstGeom prst="rect">
            <a:avLst/>
          </a:prstGeom>
          <a:noFill/>
        </p:spPr>
        <p:txBody>
          <a:bodyPr wrap="square" rtlCol="0">
            <a:spAutoFit/>
          </a:bodyPr>
          <a:lstStyle/>
          <a:p>
            <a:r>
              <a:rPr lang="en-US" dirty="0" smtClean="0"/>
              <a:t>Barbie et al., 2009</a:t>
            </a:r>
          </a:p>
          <a:p>
            <a:endParaRPr lang="en-US" sz="1200" dirty="0"/>
          </a:p>
          <a:p>
            <a:r>
              <a:rPr lang="en-US" sz="1200" dirty="0" smtClean="0"/>
              <a:t>Fig 3:</a:t>
            </a:r>
            <a:r>
              <a:rPr lang="en-US" sz="1200" dirty="0"/>
              <a:t> b, RAS signatures in mutant </a:t>
            </a:r>
            <a:r>
              <a:rPr lang="en-US" sz="1200" i="1" dirty="0"/>
              <a:t>KRAS</a:t>
            </a:r>
            <a:r>
              <a:rPr lang="en-US" sz="1200" dirty="0"/>
              <a:t> lung adenocarcinomas correlate with NF-</a:t>
            </a:r>
            <a:r>
              <a:rPr lang="el-GR" sz="1200" dirty="0"/>
              <a:t>κ</a:t>
            </a:r>
            <a:r>
              <a:rPr lang="en-US" sz="1200" dirty="0"/>
              <a:t>B but not IRF3 signatures (red denotes activation, blue denotes inactivation). c, RAS and NF-</a:t>
            </a:r>
            <a:r>
              <a:rPr lang="el-GR" sz="1200" dirty="0"/>
              <a:t>κ</a:t>
            </a:r>
            <a:r>
              <a:rPr lang="en-US" sz="1200" dirty="0"/>
              <a:t>B signature expression in wild-type </a:t>
            </a:r>
            <a:r>
              <a:rPr lang="en-US" sz="1200" i="1" dirty="0"/>
              <a:t>KRAS</a:t>
            </a:r>
            <a:r>
              <a:rPr lang="en-US" sz="1200" dirty="0"/>
              <a:t> lung adenocarcinomas and normal lung tissue.</a:t>
            </a:r>
          </a:p>
        </p:txBody>
      </p:sp>
      <p:sp>
        <p:nvSpPr>
          <p:cNvPr id="6" name="TextBox 5"/>
          <p:cNvSpPr txBox="1"/>
          <p:nvPr/>
        </p:nvSpPr>
        <p:spPr>
          <a:xfrm>
            <a:off x="5826943" y="2969623"/>
            <a:ext cx="1854017" cy="830997"/>
          </a:xfrm>
          <a:prstGeom prst="rect">
            <a:avLst/>
          </a:prstGeom>
          <a:noFill/>
        </p:spPr>
        <p:txBody>
          <a:bodyPr wrap="square" rtlCol="0">
            <a:spAutoFit/>
          </a:bodyPr>
          <a:lstStyle/>
          <a:p>
            <a:r>
              <a:rPr lang="en-US" sz="1200" dirty="0" smtClean="0"/>
              <a:t>No phenotype contrast and downstream manipulation of projection results.</a:t>
            </a:r>
            <a:endParaRPr lang="en-US" sz="1200" dirty="0"/>
          </a:p>
        </p:txBody>
      </p:sp>
    </p:spTree>
    <p:extLst>
      <p:ext uri="{BB962C8B-B14F-4D97-AF65-F5344CB8AC3E}">
        <p14:creationId xmlns:p14="http://schemas.microsoft.com/office/powerpoint/2010/main" val="355835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0" y="938016"/>
            <a:ext cx="5311030" cy="4807274"/>
          </a:xfrm>
          <a:prstGeom prst="rect">
            <a:avLst/>
          </a:prstGeom>
        </p:spPr>
      </p:pic>
      <p:sp>
        <p:nvSpPr>
          <p:cNvPr id="6" name="TextBox 5"/>
          <p:cNvSpPr txBox="1"/>
          <p:nvPr/>
        </p:nvSpPr>
        <p:spPr>
          <a:xfrm>
            <a:off x="5496020" y="1232075"/>
            <a:ext cx="3346322" cy="4247317"/>
          </a:xfrm>
          <a:prstGeom prst="rect">
            <a:avLst/>
          </a:prstGeom>
          <a:noFill/>
        </p:spPr>
        <p:txBody>
          <a:bodyPr wrap="square" rtlCol="0">
            <a:spAutoFit/>
          </a:bodyPr>
          <a:lstStyle/>
          <a:p>
            <a:pPr fontAlgn="base"/>
            <a:r>
              <a:rPr lang="en-US" dirty="0" err="1" smtClean="0"/>
              <a:t>Verhaak</a:t>
            </a:r>
            <a:r>
              <a:rPr lang="en-US" dirty="0" smtClean="0"/>
              <a:t> </a:t>
            </a:r>
            <a:r>
              <a:rPr lang="en-US" dirty="0"/>
              <a:t>et al., 2010</a:t>
            </a:r>
          </a:p>
          <a:p>
            <a:pPr fontAlgn="base"/>
            <a:endParaRPr lang="en-US" sz="1200" dirty="0"/>
          </a:p>
          <a:p>
            <a:pPr fontAlgn="base"/>
            <a:r>
              <a:rPr lang="en-US" sz="1200" dirty="0" smtClean="0"/>
              <a:t>Gene expression signatures of different GBM subtypes were identified and validated. </a:t>
            </a:r>
            <a:r>
              <a:rPr lang="en-US" sz="1200" dirty="0" err="1" smtClean="0"/>
              <a:t>ssGSEA</a:t>
            </a:r>
            <a:r>
              <a:rPr lang="en-US" sz="1200" dirty="0" smtClean="0"/>
              <a:t> used to compare these signatures to gene expression profiles from normal cells.</a:t>
            </a:r>
          </a:p>
          <a:p>
            <a:pPr fontAlgn="base"/>
            <a:endParaRPr lang="en-US" sz="1200" dirty="0"/>
          </a:p>
          <a:p>
            <a:pPr fontAlgn="base"/>
            <a:r>
              <a:rPr lang="en-US" sz="1200" dirty="0" smtClean="0"/>
              <a:t>Figure</a:t>
            </a:r>
            <a:r>
              <a:rPr lang="en-US" sz="1200" dirty="0"/>
              <a:t> 4. Single Sample GSEA Scores of GBM Subtypes Show a Relationship to Specific Cell Types</a:t>
            </a:r>
          </a:p>
          <a:p>
            <a:pPr fontAlgn="base"/>
            <a:r>
              <a:rPr lang="en-US" sz="1200" dirty="0"/>
              <a:t>Gene expression signatures of </a:t>
            </a:r>
            <a:r>
              <a:rPr lang="en-US" sz="1200" dirty="0" err="1"/>
              <a:t>oligodendrocytes</a:t>
            </a:r>
            <a:r>
              <a:rPr lang="en-US" sz="1200" dirty="0"/>
              <a:t>, astrocytes, neurons, and cultured </a:t>
            </a:r>
            <a:r>
              <a:rPr lang="en-US" sz="1200" dirty="0" err="1"/>
              <a:t>astroglial</a:t>
            </a:r>
            <a:r>
              <a:rPr lang="en-US" sz="1200" dirty="0"/>
              <a:t> cells were generated from murine brain cell types (</a:t>
            </a:r>
            <a:r>
              <a:rPr lang="en-US" sz="1200" dirty="0" err="1">
                <a:hlinkClick r:id="rId3"/>
              </a:rPr>
              <a:t>Cahoy</a:t>
            </a:r>
            <a:r>
              <a:rPr lang="en-US" sz="1200" dirty="0">
                <a:hlinkClick r:id="rId3"/>
              </a:rPr>
              <a:t> et al., 2008</a:t>
            </a:r>
            <a:r>
              <a:rPr lang="en-US" sz="1200" dirty="0"/>
              <a:t>). Single sample GSEA was used to project the four gene sets on samples on the </a:t>
            </a:r>
            <a:r>
              <a:rPr lang="en-US" sz="1200" dirty="0" err="1"/>
              <a:t>Proneural</a:t>
            </a:r>
            <a:r>
              <a:rPr lang="en-US" sz="1200" dirty="0"/>
              <a:t>, Classical, Neural, and </a:t>
            </a:r>
            <a:r>
              <a:rPr lang="en-US" sz="1200" dirty="0" err="1"/>
              <a:t>Mesenchymal</a:t>
            </a:r>
            <a:r>
              <a:rPr lang="en-US" sz="1200" dirty="0"/>
              <a:t> subtypes. A positive enrichment score indicates a positive correlation between genes in the gene set and the tumor sample expression profile; a negative enrichment score indicates the reverse. Also see </a:t>
            </a:r>
            <a:r>
              <a:rPr lang="en-US" sz="1200" dirty="0">
                <a:hlinkClick r:id="rId4"/>
              </a:rPr>
              <a:t>Figure </a:t>
            </a:r>
            <a:r>
              <a:rPr lang="en-US" sz="1200" dirty="0" smtClean="0">
                <a:hlinkClick r:id="rId4"/>
              </a:rPr>
              <a:t>S6</a:t>
            </a:r>
            <a:r>
              <a:rPr lang="en-US" sz="1200" dirty="0" smtClean="0"/>
              <a:t> (shows histological data).</a:t>
            </a:r>
            <a:endParaRPr lang="en-US" sz="1200" dirty="0"/>
          </a:p>
          <a:p>
            <a:endParaRPr lang="en-US" sz="1200" dirty="0"/>
          </a:p>
        </p:txBody>
      </p:sp>
      <p:sp>
        <p:nvSpPr>
          <p:cNvPr id="8" name="TextBox 7"/>
          <p:cNvSpPr txBox="1"/>
          <p:nvPr/>
        </p:nvSpPr>
        <p:spPr>
          <a:xfrm>
            <a:off x="1376863" y="5599611"/>
            <a:ext cx="2481034" cy="461665"/>
          </a:xfrm>
          <a:prstGeom prst="rect">
            <a:avLst/>
          </a:prstGeom>
          <a:noFill/>
        </p:spPr>
        <p:txBody>
          <a:bodyPr wrap="square" rtlCol="0">
            <a:spAutoFit/>
          </a:bodyPr>
          <a:lstStyle/>
          <a:p>
            <a:r>
              <a:rPr lang="en-US" sz="1200" dirty="0" smtClean="0"/>
              <a:t>No phenotype contrast, cross-species analysis.</a:t>
            </a:r>
            <a:endParaRPr lang="en-US" sz="1200" dirty="0"/>
          </a:p>
        </p:txBody>
      </p:sp>
    </p:spTree>
    <p:extLst>
      <p:ext uri="{BB962C8B-B14F-4D97-AF65-F5344CB8AC3E}">
        <p14:creationId xmlns:p14="http://schemas.microsoft.com/office/powerpoint/2010/main" val="246369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8957</TotalTime>
  <Words>952</Words>
  <Application>Microsoft Macintosh PowerPoint</Application>
  <PresentationFormat>On-screen Show (4:3)</PresentationFormat>
  <Paragraphs>101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KI at 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Whittaker</dc:creator>
  <cp:lastModifiedBy>Friederike Duendar</cp:lastModifiedBy>
  <cp:revision>60</cp:revision>
  <dcterms:created xsi:type="dcterms:W3CDTF">2014-11-23T11:39:55Z</dcterms:created>
  <dcterms:modified xsi:type="dcterms:W3CDTF">2016-05-25T16:23:42Z</dcterms:modified>
</cp:coreProperties>
</file>