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Lst>
  <p:notesMasterIdLst>
    <p:notesMasterId r:id="rId22"/>
  </p:notesMasterIdLst>
  <p:handoutMasterIdLst>
    <p:handoutMasterId r:id="rId23"/>
  </p:handoutMasterIdLst>
  <p:sldIdLst>
    <p:sldId id="280" r:id="rId5"/>
    <p:sldId id="347" r:id="rId6"/>
    <p:sldId id="356" r:id="rId7"/>
    <p:sldId id="348" r:id="rId8"/>
    <p:sldId id="357" r:id="rId9"/>
    <p:sldId id="349" r:id="rId10"/>
    <p:sldId id="350" r:id="rId11"/>
    <p:sldId id="355" r:id="rId12"/>
    <p:sldId id="354" r:id="rId13"/>
    <p:sldId id="364" r:id="rId14"/>
    <p:sldId id="352" r:id="rId15"/>
    <p:sldId id="345" r:id="rId16"/>
    <p:sldId id="367" r:id="rId17"/>
    <p:sldId id="365" r:id="rId18"/>
    <p:sldId id="344" r:id="rId19"/>
    <p:sldId id="366" r:id="rId20"/>
    <p:sldId id="346"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itchFamily="34" charset="-128"/>
        <a:cs typeface="+mn-cs"/>
      </a:defRPr>
    </a:lvl5pPr>
    <a:lvl6pPr marL="2286000" algn="l" defTabSz="914400" rtl="0" eaLnBrk="1" latinLnBrk="0" hangingPunct="1">
      <a:defRPr sz="1600" kern="1200">
        <a:solidFill>
          <a:schemeClr val="tx1"/>
        </a:solidFill>
        <a:latin typeface="Helvetica" pitchFamily="-84" charset="0"/>
        <a:ea typeface="MS PGothic" pitchFamily="34" charset="-128"/>
        <a:cs typeface="+mn-cs"/>
      </a:defRPr>
    </a:lvl6pPr>
    <a:lvl7pPr marL="2743200" algn="l" defTabSz="914400" rtl="0" eaLnBrk="1" latinLnBrk="0" hangingPunct="1">
      <a:defRPr sz="1600" kern="1200">
        <a:solidFill>
          <a:schemeClr val="tx1"/>
        </a:solidFill>
        <a:latin typeface="Helvetica" pitchFamily="-84" charset="0"/>
        <a:ea typeface="MS PGothic" pitchFamily="34" charset="-128"/>
        <a:cs typeface="+mn-cs"/>
      </a:defRPr>
    </a:lvl7pPr>
    <a:lvl8pPr marL="3200400" algn="l" defTabSz="914400" rtl="0" eaLnBrk="1" latinLnBrk="0" hangingPunct="1">
      <a:defRPr sz="1600" kern="1200">
        <a:solidFill>
          <a:schemeClr val="tx1"/>
        </a:solidFill>
        <a:latin typeface="Helvetica" pitchFamily="-84" charset="0"/>
        <a:ea typeface="MS PGothic" pitchFamily="34" charset="-128"/>
        <a:cs typeface="+mn-cs"/>
      </a:defRPr>
    </a:lvl8pPr>
    <a:lvl9pPr marL="3657600" algn="l" defTabSz="914400" rtl="0" eaLnBrk="1" latinLnBrk="0" hangingPunct="1">
      <a:defRPr sz="16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7" autoAdjust="0"/>
    <p:restoredTop sz="89643" autoAdjust="0"/>
  </p:normalViewPr>
  <p:slideViewPr>
    <p:cSldViewPr snapToGrid="0">
      <p:cViewPr varScale="1">
        <p:scale>
          <a:sx n="102" d="100"/>
          <a:sy n="102" d="100"/>
        </p:scale>
        <p:origin x="1998" y="108"/>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5812CD9A-CAE6-4EF4-85F6-46F784DB247E}" type="slidenum">
              <a:rPr lang="en-US" altLang="en-US"/>
              <a:pPr>
                <a:defRPr/>
              </a:pPr>
              <a:t>‹#›</a:t>
            </a:fld>
            <a:endParaRPr lang="en-US" altLang="en-US"/>
          </a:p>
        </p:txBody>
      </p:sp>
    </p:spTree>
    <p:extLst>
      <p:ext uri="{BB962C8B-B14F-4D97-AF65-F5344CB8AC3E}">
        <p14:creationId xmlns:p14="http://schemas.microsoft.com/office/powerpoint/2010/main" val="2394396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6CC7DBAB-A86E-4A39-9D52-4E3FDB004B16}" type="slidenum">
              <a:rPr lang="en-US" altLang="en-US"/>
              <a:pPr>
                <a:defRPr/>
              </a:pPr>
              <a:t>‹#›</a:t>
            </a:fld>
            <a:endParaRPr lang="en-US" altLang="en-US"/>
          </a:p>
        </p:txBody>
      </p:sp>
    </p:spTree>
    <p:extLst>
      <p:ext uri="{BB962C8B-B14F-4D97-AF65-F5344CB8AC3E}">
        <p14:creationId xmlns:p14="http://schemas.microsoft.com/office/powerpoint/2010/main" val="10020450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defRPr/>
            </a:pPr>
            <a:fld id="{DAEEFD6D-92D8-4D55-A0DB-C496F2E48842}" type="slidenum">
              <a:rPr lang="en-US" altLang="en-US" sz="1200" smtClean="0"/>
              <a:pPr>
                <a:defRPr/>
              </a:pPr>
              <a:t>1</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a:p>
        </p:txBody>
      </p:sp>
    </p:spTree>
    <p:extLst>
      <p:ext uri="{BB962C8B-B14F-4D97-AF65-F5344CB8AC3E}">
        <p14:creationId xmlns:p14="http://schemas.microsoft.com/office/powerpoint/2010/main" val="316821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128" charset="2"/>
              <a:buNone/>
              <a:defRPr/>
            </a:lvl1pPr>
          </a:lstStyle>
          <a:p>
            <a:pPr lvl="0"/>
            <a:r>
              <a:rPr lang="en-US" noProof="0"/>
              <a:t>Click to edit Master subtitle style</a:t>
            </a:r>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C7F9099-B368-4317-B530-E6B55E909960}" type="slidenum">
              <a:rPr lang="en-US" altLang="en-US"/>
              <a:pPr>
                <a:defRPr/>
              </a:pPr>
              <a:t>‹#›</a:t>
            </a:fld>
            <a:endParaRPr lang="en-US" altLang="en-US"/>
          </a:p>
        </p:txBody>
      </p:sp>
    </p:spTree>
    <p:extLst>
      <p:ext uri="{BB962C8B-B14F-4D97-AF65-F5344CB8AC3E}">
        <p14:creationId xmlns:p14="http://schemas.microsoft.com/office/powerpoint/2010/main" val="57356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666279F6-51C2-48C1-83F7-C4D1B21E0DA7}" type="slidenum">
              <a:rPr lang="en-US" altLang="en-US"/>
              <a:pPr>
                <a:defRPr/>
              </a:pPr>
              <a:t>‹#›</a:t>
            </a:fld>
            <a:endParaRPr lang="en-US" altLang="en-US"/>
          </a:p>
        </p:txBody>
      </p:sp>
    </p:spTree>
    <p:extLst>
      <p:ext uri="{BB962C8B-B14F-4D97-AF65-F5344CB8AC3E}">
        <p14:creationId xmlns:p14="http://schemas.microsoft.com/office/powerpoint/2010/main" val="414043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2B4C3320-5712-4056-8286-705507536C00}" type="slidenum">
              <a:rPr lang="en-US" altLang="en-US"/>
              <a:pPr>
                <a:defRPr/>
              </a:pPr>
              <a:t>‹#›</a:t>
            </a:fld>
            <a:endParaRPr lang="en-US" altLang="en-US"/>
          </a:p>
        </p:txBody>
      </p:sp>
    </p:spTree>
    <p:extLst>
      <p:ext uri="{BB962C8B-B14F-4D97-AF65-F5344CB8AC3E}">
        <p14:creationId xmlns:p14="http://schemas.microsoft.com/office/powerpoint/2010/main" val="40353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sldNum" sz="quarter" idx="10"/>
          </p:nvPr>
        </p:nvSpPr>
        <p:spPr>
          <a:ln/>
        </p:spPr>
        <p:txBody>
          <a:bodyPr/>
          <a:lstStyle>
            <a:lvl1pPr>
              <a:defRPr/>
            </a:lvl1pPr>
          </a:lstStyle>
          <a:p>
            <a:pPr>
              <a:defRPr/>
            </a:pPr>
            <a:fld id="{DD9FD2C6-B380-4130-9859-DF4952A1EC07}" type="slidenum">
              <a:rPr lang="en-US" altLang="en-US"/>
              <a:pPr>
                <a:defRPr/>
              </a:pPr>
              <a:t>‹#›</a:t>
            </a:fld>
            <a:endParaRPr lang="en-US" altLang="en-US"/>
          </a:p>
        </p:txBody>
      </p:sp>
    </p:spTree>
    <p:extLst>
      <p:ext uri="{BB962C8B-B14F-4D97-AF65-F5344CB8AC3E}">
        <p14:creationId xmlns:p14="http://schemas.microsoft.com/office/powerpoint/2010/main" val="293932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77BC6992-FEAF-46A2-BD64-DB147CCD7834}" type="slidenum">
              <a:rPr lang="en-US" altLang="en-US"/>
              <a:pPr>
                <a:defRPr/>
              </a:pPr>
              <a:t>‹#›</a:t>
            </a:fld>
            <a:endParaRPr lang="en-US" altLang="en-US"/>
          </a:p>
        </p:txBody>
      </p:sp>
    </p:spTree>
    <p:extLst>
      <p:ext uri="{BB962C8B-B14F-4D97-AF65-F5344CB8AC3E}">
        <p14:creationId xmlns:p14="http://schemas.microsoft.com/office/powerpoint/2010/main" val="2352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D714F225-7EDC-4EA0-9807-84044F9318B6}" type="slidenum">
              <a:rPr lang="en-US" altLang="en-US"/>
              <a:pPr>
                <a:defRPr/>
              </a:pPr>
              <a:t>‹#›</a:t>
            </a:fld>
            <a:endParaRPr lang="en-US" altLang="en-US"/>
          </a:p>
        </p:txBody>
      </p:sp>
    </p:spTree>
    <p:extLst>
      <p:ext uri="{BB962C8B-B14F-4D97-AF65-F5344CB8AC3E}">
        <p14:creationId xmlns:p14="http://schemas.microsoft.com/office/powerpoint/2010/main" val="195251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sldNum" sz="quarter" idx="10"/>
          </p:nvPr>
        </p:nvSpPr>
        <p:spPr>
          <a:ln/>
        </p:spPr>
        <p:txBody>
          <a:bodyPr/>
          <a:lstStyle>
            <a:lvl1pPr>
              <a:defRPr/>
            </a:lvl1pPr>
          </a:lstStyle>
          <a:p>
            <a:pPr>
              <a:defRPr/>
            </a:pPr>
            <a:fld id="{B62CB666-43CF-4A89-974B-441BD46A78DF}" type="slidenum">
              <a:rPr lang="en-US" altLang="en-US"/>
              <a:pPr>
                <a:defRPr/>
              </a:pPr>
              <a:t>‹#›</a:t>
            </a:fld>
            <a:endParaRPr lang="en-US" altLang="en-US"/>
          </a:p>
        </p:txBody>
      </p:sp>
    </p:spTree>
    <p:extLst>
      <p:ext uri="{BB962C8B-B14F-4D97-AF65-F5344CB8AC3E}">
        <p14:creationId xmlns:p14="http://schemas.microsoft.com/office/powerpoint/2010/main" val="264578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sldNum" sz="quarter" idx="10"/>
          </p:nvPr>
        </p:nvSpPr>
        <p:spPr>
          <a:ln/>
        </p:spPr>
        <p:txBody>
          <a:bodyPr/>
          <a:lstStyle>
            <a:lvl1pPr>
              <a:defRPr/>
            </a:lvl1pPr>
          </a:lstStyle>
          <a:p>
            <a:pPr>
              <a:defRPr/>
            </a:pPr>
            <a:fld id="{BB7B37B9-8B1E-416B-92A6-713AA93EA48B}" type="slidenum">
              <a:rPr lang="en-US" altLang="en-US"/>
              <a:pPr>
                <a:defRPr/>
              </a:pPr>
              <a:t>‹#›</a:t>
            </a:fld>
            <a:endParaRPr lang="en-US" altLang="en-US"/>
          </a:p>
        </p:txBody>
      </p:sp>
    </p:spTree>
    <p:extLst>
      <p:ext uri="{BB962C8B-B14F-4D97-AF65-F5344CB8AC3E}">
        <p14:creationId xmlns:p14="http://schemas.microsoft.com/office/powerpoint/2010/main" val="29898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4164475C-8A3E-47A2-96AC-033ECEB888FE}" type="slidenum">
              <a:rPr lang="en-US" altLang="en-US"/>
              <a:pPr>
                <a:defRPr/>
              </a:pPr>
              <a:t>‹#›</a:t>
            </a:fld>
            <a:endParaRPr lang="en-US" altLang="en-US"/>
          </a:p>
        </p:txBody>
      </p:sp>
    </p:spTree>
    <p:extLst>
      <p:ext uri="{BB962C8B-B14F-4D97-AF65-F5344CB8AC3E}">
        <p14:creationId xmlns:p14="http://schemas.microsoft.com/office/powerpoint/2010/main" val="125704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679CCE42-C545-458F-ACBA-65A8CE879B91}" type="slidenum">
              <a:rPr lang="en-US" altLang="en-US"/>
              <a:pPr>
                <a:defRPr/>
              </a:pPr>
              <a:t>‹#›</a:t>
            </a:fld>
            <a:endParaRPr lang="en-US" altLang="en-US"/>
          </a:p>
        </p:txBody>
      </p:sp>
    </p:spTree>
    <p:extLst>
      <p:ext uri="{BB962C8B-B14F-4D97-AF65-F5344CB8AC3E}">
        <p14:creationId xmlns:p14="http://schemas.microsoft.com/office/powerpoint/2010/main" val="5578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AFAA0BE-DCF3-4079-9B22-18181A8239A8}" type="slidenum">
              <a:rPr lang="en-US" altLang="en-US"/>
              <a:pPr>
                <a:defRPr/>
              </a:pPr>
              <a:t>‹#›</a:t>
            </a:fld>
            <a:endParaRPr lang="en-US" altLang="en-US"/>
          </a:p>
        </p:txBody>
      </p:sp>
    </p:spTree>
    <p:extLst>
      <p:ext uri="{BB962C8B-B14F-4D97-AF65-F5344CB8AC3E}">
        <p14:creationId xmlns:p14="http://schemas.microsoft.com/office/powerpoint/2010/main" val="318735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FB0B6082-B299-4854-BDC7-E7B051AE8140}" type="slidenum">
              <a:rPr lang="en-US" altLang="en-US"/>
              <a:pPr>
                <a:defRPr/>
              </a:pPr>
              <a:t>‹#›</a:t>
            </a:fld>
            <a:endParaRPr lang="en-US" altLang="en-US"/>
          </a:p>
        </p:txBody>
      </p:sp>
      <p:sp>
        <p:nvSpPr>
          <p:cNvPr id="1028" name="Text Box 5"/>
          <p:cNvSpPr txBox="1">
            <a:spLocks noChangeArrowheads="1"/>
          </p:cNvSpPr>
          <p:nvPr/>
        </p:nvSpPr>
        <p:spPr bwMode="auto">
          <a:xfrm>
            <a:off x="4444718" y="6613525"/>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itchFamily="34" charset="-128"/>
              </a:defRPr>
            </a:lvl1pPr>
            <a:lvl2pPr marL="742950" indent="-285750">
              <a:defRPr sz="1600">
                <a:solidFill>
                  <a:schemeClr val="tx1"/>
                </a:solidFill>
                <a:latin typeface="Helvetica" pitchFamily="-84" charset="0"/>
                <a:ea typeface="MS PGothic" pitchFamily="34" charset="-128"/>
              </a:defRPr>
            </a:lvl2pPr>
            <a:lvl3pPr marL="1143000" indent="-228600">
              <a:defRPr sz="1600">
                <a:solidFill>
                  <a:schemeClr val="tx1"/>
                </a:solidFill>
                <a:latin typeface="Helvetica" pitchFamily="-84" charset="0"/>
                <a:ea typeface="MS PGothic" pitchFamily="34" charset="-128"/>
              </a:defRPr>
            </a:lvl3pPr>
            <a:lvl4pPr marL="1600200" indent="-228600">
              <a:defRPr sz="1600">
                <a:solidFill>
                  <a:schemeClr val="tx1"/>
                </a:solidFill>
                <a:latin typeface="Helvetica" pitchFamily="-84" charset="0"/>
                <a:ea typeface="MS PGothic" pitchFamily="34" charset="-128"/>
              </a:defRPr>
            </a:lvl4pPr>
            <a:lvl5pPr marL="2057400" indent="-228600">
              <a:defRPr sz="1600">
                <a:solidFill>
                  <a:schemeClr val="tx1"/>
                </a:solidFill>
                <a:latin typeface="Helvetica" pitchFamily="-84"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itchFamily="34" charset="-128"/>
              </a:defRPr>
            </a:lvl9pPr>
          </a:lstStyle>
          <a:p>
            <a:pPr algn="ctr">
              <a:spcBef>
                <a:spcPct val="50000"/>
              </a:spcBef>
              <a:defRPr/>
            </a:pPr>
            <a:r>
              <a:rPr lang="en-US" altLang="en-US" sz="1000" b="1" dirty="0">
                <a:solidFill>
                  <a:schemeClr val="tx2"/>
                </a:solidFill>
              </a:rPr>
              <a:t>12.</a:t>
            </a:r>
            <a:fld id="{BD9117B5-5703-4056-ADA3-292B96B59E1B}" type="slidenum">
              <a:rPr lang="en-US" altLang="en-US" sz="1000" b="1" smtClean="0">
                <a:solidFill>
                  <a:schemeClr val="tx2"/>
                </a:solidFill>
              </a:rPr>
              <a:pPr algn="ctr">
                <a:spcBef>
                  <a:spcPct val="50000"/>
                </a:spcBef>
                <a:defRPr/>
              </a:pPr>
              <a:t>‹#›</a:t>
            </a:fld>
            <a:endParaRPr lang="en-US" altLang="en-US" sz="1000" b="1" dirty="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0"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930"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ea typeface="MS PGothic"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128"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itchFamily="34" charset="-128"/>
          <a:cs typeface="ＭＳ Ｐゴシック" charset="0"/>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a:t>COMP9313: Big Data Management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Lecturer: Xin Cao</a:t>
            </a:r>
            <a:br>
              <a:rPr lang="en-US" altLang="en-US" dirty="0"/>
            </a:br>
            <a:r>
              <a:rPr lang="en-US" altLang="en-US" sz="2000" dirty="0"/>
              <a:t>Course web site: </a:t>
            </a:r>
            <a:r>
              <a:rPr lang="en-AU" sz="2000" dirty="0">
                <a:effectLst/>
              </a:rPr>
              <a:t>http://www.cse.unsw.edu.au/~cs9313/</a:t>
            </a:r>
            <a:br>
              <a:rPr lang="en-US" altLang="en-US" dirty="0"/>
            </a:br>
            <a:endParaRPr lang="en-US" altLang="en-US" dirty="0"/>
          </a:p>
        </p:txBody>
      </p:sp>
      <p:pic>
        <p:nvPicPr>
          <p:cNvPr id="3075" name="Picture 4" descr="C:\Users\xcao\Downloads\spark-had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DCC8-81AF-45D9-BE5A-05D89C8AE4F7}"/>
              </a:ext>
            </a:extLst>
          </p:cNvPr>
          <p:cNvSpPr>
            <a:spLocks noGrp="1"/>
          </p:cNvSpPr>
          <p:nvPr>
            <p:ph type="title"/>
          </p:nvPr>
        </p:nvSpPr>
        <p:spPr/>
        <p:txBody>
          <a:bodyPr/>
          <a:lstStyle/>
          <a:p>
            <a:r>
              <a:rPr lang="en-AU" dirty="0"/>
              <a:t>Solution</a:t>
            </a:r>
          </a:p>
        </p:txBody>
      </p:sp>
      <p:graphicFrame>
        <p:nvGraphicFramePr>
          <p:cNvPr id="5" name="表格 3">
            <a:extLst>
              <a:ext uri="{FF2B5EF4-FFF2-40B4-BE49-F238E27FC236}">
                <a16:creationId xmlns:a16="http://schemas.microsoft.com/office/drawing/2014/main" id="{317A0B2D-EC85-4098-B6FB-329BDD7AAB49}"/>
              </a:ext>
            </a:extLst>
          </p:cNvPr>
          <p:cNvGraphicFramePr>
            <a:graphicFrameLocks noGrp="1"/>
          </p:cNvGraphicFramePr>
          <p:nvPr>
            <p:extLst>
              <p:ext uri="{D42A27DB-BD31-4B8C-83A1-F6EECF244321}">
                <p14:modId xmlns:p14="http://schemas.microsoft.com/office/powerpoint/2010/main" val="2443301118"/>
              </p:ext>
            </p:extLst>
          </p:nvPr>
        </p:nvGraphicFramePr>
        <p:xfrm>
          <a:off x="1368954" y="1112047"/>
          <a:ext cx="6690964" cy="4921107"/>
        </p:xfrm>
        <a:graphic>
          <a:graphicData uri="http://schemas.openxmlformats.org/drawingml/2006/table">
            <a:tbl>
              <a:tblPr firstRow="1" firstCol="1" bandRow="1">
                <a:tableStyleId>{5C22544A-7EE6-4342-B048-85BDC9FD1C3A}</a:tableStyleId>
              </a:tblPr>
              <a:tblGrid>
                <a:gridCol w="6690964">
                  <a:extLst>
                    <a:ext uri="{9D8B030D-6E8A-4147-A177-3AD203B41FA5}">
                      <a16:colId xmlns:a16="http://schemas.microsoft.com/office/drawing/2014/main" val="20000"/>
                    </a:ext>
                  </a:extLst>
                </a:gridCol>
              </a:tblGrid>
              <a:tr h="4921107">
                <a:tc>
                  <a:txBody>
                    <a:bodyPr/>
                    <a:lstStyle/>
                    <a:p>
                      <a:r>
                        <a:rPr lang="en-AU" sz="1100" dirty="0">
                          <a:solidFill>
                            <a:srgbClr val="00B0F0"/>
                          </a:solidFill>
                        </a:rPr>
                        <a:t>def </a:t>
                      </a:r>
                      <a:r>
                        <a:rPr lang="en-AU" sz="1100" dirty="0" err="1">
                          <a:solidFill>
                            <a:srgbClr val="00B0F0"/>
                          </a:solidFill>
                        </a:rPr>
                        <a:t>pairGen</a:t>
                      </a:r>
                      <a:r>
                        <a:rPr lang="en-AU" sz="1100" dirty="0">
                          <a:solidFill>
                            <a:srgbClr val="00B0F0"/>
                          </a:solidFill>
                        </a:rPr>
                        <a:t>(</a:t>
                      </a:r>
                      <a:r>
                        <a:rPr lang="en-AU" sz="1100" dirty="0" err="1">
                          <a:solidFill>
                            <a:srgbClr val="00B0F0"/>
                          </a:solidFill>
                        </a:rPr>
                        <a:t>wordArray</a:t>
                      </a:r>
                      <a:r>
                        <a:rPr lang="en-AU" sz="1100" dirty="0">
                          <a:solidFill>
                            <a:srgbClr val="00B0F0"/>
                          </a:solidFill>
                        </a:rPr>
                        <a:t>: Array[String]) : </a:t>
                      </a:r>
                      <a:r>
                        <a:rPr lang="en-AU" sz="1100" dirty="0" err="1">
                          <a:solidFill>
                            <a:srgbClr val="00B0F0"/>
                          </a:solidFill>
                        </a:rPr>
                        <a:t>ArrayBuffer</a:t>
                      </a:r>
                      <a:r>
                        <a:rPr lang="en-AU" sz="1100" dirty="0">
                          <a:solidFill>
                            <a:srgbClr val="00B0F0"/>
                          </a:solidFill>
                        </a:rPr>
                        <a:t>[(String, Int)] = {</a:t>
                      </a: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abuf</a:t>
                      </a:r>
                      <a:r>
                        <a:rPr lang="en-AU" sz="1100" dirty="0">
                          <a:solidFill>
                            <a:srgbClr val="00B0F0"/>
                          </a:solidFill>
                        </a:rPr>
                        <a:t> = new </a:t>
                      </a:r>
                      <a:r>
                        <a:rPr lang="en-AU" sz="1100" dirty="0" err="1">
                          <a:solidFill>
                            <a:srgbClr val="00B0F0"/>
                          </a:solidFill>
                        </a:rPr>
                        <a:t>ArrayBuffer</a:t>
                      </a:r>
                      <a:r>
                        <a:rPr lang="en-AU" sz="1100" dirty="0">
                          <a:solidFill>
                            <a:srgbClr val="00B0F0"/>
                          </a:solidFill>
                        </a:rPr>
                        <a:t>[(String, Int)]</a:t>
                      </a:r>
                    </a:p>
                    <a:p>
                      <a:r>
                        <a:rPr lang="en-AU" sz="1100" dirty="0">
                          <a:solidFill>
                            <a:srgbClr val="00B0F0"/>
                          </a:solidFill>
                        </a:rPr>
                        <a:t>    </a:t>
                      </a:r>
                    </a:p>
                    <a:p>
                      <a:r>
                        <a:rPr lang="en-AU" sz="1100" dirty="0">
                          <a:solidFill>
                            <a:srgbClr val="00B0F0"/>
                          </a:solidFill>
                        </a:rPr>
                        <a:t>    for(</a:t>
                      </a:r>
                      <a:r>
                        <a:rPr lang="en-AU" sz="1100" dirty="0" err="1">
                          <a:solidFill>
                            <a:srgbClr val="00B0F0"/>
                          </a:solidFill>
                        </a:rPr>
                        <a:t>i</a:t>
                      </a:r>
                      <a:r>
                        <a:rPr lang="en-AU" sz="1100" dirty="0">
                          <a:solidFill>
                            <a:srgbClr val="00B0F0"/>
                          </a:solidFill>
                        </a:rPr>
                        <a:t> &lt;- 0 to </a:t>
                      </a:r>
                      <a:r>
                        <a:rPr lang="en-AU" sz="1100" dirty="0" err="1">
                          <a:solidFill>
                            <a:srgbClr val="00B0F0"/>
                          </a:solidFill>
                        </a:rPr>
                        <a:t>wordArray.length</a:t>
                      </a:r>
                      <a:r>
                        <a:rPr lang="en-AU" sz="1100" dirty="0">
                          <a:solidFill>
                            <a:srgbClr val="00B0F0"/>
                          </a:solidFill>
                        </a:rPr>
                        <a:t> -1){</a:t>
                      </a:r>
                    </a:p>
                    <a:p>
                      <a:r>
                        <a:rPr lang="en-AU" sz="1100" dirty="0">
                          <a:solidFill>
                            <a:srgbClr val="00B0F0"/>
                          </a:solidFill>
                        </a:rPr>
                        <a:t>      </a:t>
                      </a:r>
                      <a:r>
                        <a:rPr lang="en-AU" sz="1100" dirty="0" err="1">
                          <a:solidFill>
                            <a:srgbClr val="00B0F0"/>
                          </a:solidFill>
                        </a:rPr>
                        <a:t>val</a:t>
                      </a:r>
                      <a:r>
                        <a:rPr lang="en-AU" sz="1100" dirty="0">
                          <a:solidFill>
                            <a:srgbClr val="00B0F0"/>
                          </a:solidFill>
                        </a:rPr>
                        <a:t> term1 = </a:t>
                      </a:r>
                      <a:r>
                        <a:rPr lang="en-AU" sz="1100" dirty="0" err="1">
                          <a:solidFill>
                            <a:srgbClr val="00B0F0"/>
                          </a:solidFill>
                        </a:rPr>
                        <a:t>wordArray</a:t>
                      </a:r>
                      <a:r>
                        <a:rPr lang="en-AU" sz="1100" dirty="0">
                          <a:solidFill>
                            <a:srgbClr val="00B0F0"/>
                          </a:solidFill>
                        </a:rPr>
                        <a:t>(</a:t>
                      </a:r>
                      <a:r>
                        <a:rPr lang="en-AU" sz="1100" dirty="0" err="1">
                          <a:solidFill>
                            <a:srgbClr val="00B0F0"/>
                          </a:solidFill>
                        </a:rPr>
                        <a:t>i</a:t>
                      </a:r>
                      <a:r>
                        <a:rPr lang="en-AU" sz="1100" dirty="0">
                          <a:solidFill>
                            <a:srgbClr val="00B0F0"/>
                          </a:solidFill>
                        </a:rPr>
                        <a:t>)</a:t>
                      </a:r>
                    </a:p>
                    <a:p>
                      <a:r>
                        <a:rPr lang="en-AU" sz="1100" dirty="0">
                          <a:solidFill>
                            <a:srgbClr val="00B0F0"/>
                          </a:solidFill>
                        </a:rPr>
                        <a:t>      if(term1.length()&gt;0){</a:t>
                      </a:r>
                    </a:p>
                    <a:p>
                      <a:r>
                        <a:rPr lang="en-AU" sz="1100" dirty="0">
                          <a:solidFill>
                            <a:srgbClr val="00B0F0"/>
                          </a:solidFill>
                        </a:rPr>
                        <a:t>        for(j &lt;- i+1 to </a:t>
                      </a:r>
                      <a:r>
                        <a:rPr lang="en-AU" sz="1100" dirty="0" err="1">
                          <a:solidFill>
                            <a:srgbClr val="00B0F0"/>
                          </a:solidFill>
                        </a:rPr>
                        <a:t>wordArray.length</a:t>
                      </a:r>
                      <a:r>
                        <a:rPr lang="en-AU" sz="1100" dirty="0">
                          <a:solidFill>
                            <a:srgbClr val="00B0F0"/>
                          </a:solidFill>
                        </a:rPr>
                        <a:t> - 1){</a:t>
                      </a:r>
                    </a:p>
                    <a:p>
                      <a:r>
                        <a:rPr lang="en-AU" sz="1100" dirty="0">
                          <a:solidFill>
                            <a:srgbClr val="00B0F0"/>
                          </a:solidFill>
                        </a:rPr>
                        <a:t>          </a:t>
                      </a:r>
                      <a:r>
                        <a:rPr lang="en-AU" sz="1100" dirty="0" err="1">
                          <a:solidFill>
                            <a:srgbClr val="00B0F0"/>
                          </a:solidFill>
                        </a:rPr>
                        <a:t>val</a:t>
                      </a:r>
                      <a:r>
                        <a:rPr lang="en-AU" sz="1100" dirty="0">
                          <a:solidFill>
                            <a:srgbClr val="00B0F0"/>
                          </a:solidFill>
                        </a:rPr>
                        <a:t> term2 = </a:t>
                      </a:r>
                      <a:r>
                        <a:rPr lang="en-AU" sz="1100" dirty="0" err="1">
                          <a:solidFill>
                            <a:srgbClr val="00B0F0"/>
                          </a:solidFill>
                        </a:rPr>
                        <a:t>wordArray</a:t>
                      </a:r>
                      <a:r>
                        <a:rPr lang="en-AU" sz="1100" dirty="0">
                          <a:solidFill>
                            <a:srgbClr val="00B0F0"/>
                          </a:solidFill>
                        </a:rPr>
                        <a:t>(j)</a:t>
                      </a:r>
                    </a:p>
                    <a:p>
                      <a:r>
                        <a:rPr lang="en-AU" sz="1100" dirty="0">
                          <a:solidFill>
                            <a:srgbClr val="00B0F0"/>
                          </a:solidFill>
                        </a:rPr>
                        <a:t>          if(term2.length()&gt;0){          </a:t>
                      </a:r>
                    </a:p>
                    <a:p>
                      <a:r>
                        <a:rPr lang="en-AU" sz="1100" dirty="0">
                          <a:solidFill>
                            <a:srgbClr val="00B0F0"/>
                          </a:solidFill>
                        </a:rPr>
                        <a:t>            if(term1 &lt; term2){</a:t>
                      </a:r>
                      <a:r>
                        <a:rPr lang="en-AU" sz="1100" dirty="0" err="1">
                          <a:solidFill>
                            <a:srgbClr val="00B0F0"/>
                          </a:solidFill>
                        </a:rPr>
                        <a:t>abuf</a:t>
                      </a:r>
                      <a:r>
                        <a:rPr lang="en-AU" sz="1100" dirty="0">
                          <a:solidFill>
                            <a:srgbClr val="00B0F0"/>
                          </a:solidFill>
                        </a:rPr>
                        <a:t>.+=:(term1 + "," + term2, 1)}</a:t>
                      </a:r>
                    </a:p>
                    <a:p>
                      <a:r>
                        <a:rPr lang="en-AU" sz="1100" dirty="0">
                          <a:solidFill>
                            <a:srgbClr val="00B0F0"/>
                          </a:solidFill>
                        </a:rPr>
                        <a:t>            else {</a:t>
                      </a:r>
                      <a:r>
                        <a:rPr lang="en-AU" sz="1100" dirty="0" err="1">
                          <a:solidFill>
                            <a:srgbClr val="00B0F0"/>
                          </a:solidFill>
                        </a:rPr>
                        <a:t>abuf</a:t>
                      </a:r>
                      <a:r>
                        <a:rPr lang="en-AU" sz="1100" dirty="0">
                          <a:solidFill>
                            <a:srgbClr val="00B0F0"/>
                          </a:solidFill>
                        </a:rPr>
                        <a:t>.+=:(term2 + "," + term1, 1)}</a:t>
                      </a:r>
                    </a:p>
                    <a:p>
                      <a:r>
                        <a:rPr lang="en-AU" sz="1100" dirty="0">
                          <a:solidFill>
                            <a:srgbClr val="00B0F0"/>
                          </a:solidFill>
                        </a:rPr>
                        <a:t>          }</a:t>
                      </a:r>
                    </a:p>
                    <a:p>
                      <a:r>
                        <a:rPr lang="en-AU" sz="1100" dirty="0">
                          <a:solidFill>
                            <a:srgbClr val="00B0F0"/>
                          </a:solidFill>
                        </a:rPr>
                        <a:t>        }</a:t>
                      </a:r>
                    </a:p>
                    <a:p>
                      <a:r>
                        <a:rPr lang="en-AU" sz="1100" dirty="0">
                          <a:solidFill>
                            <a:srgbClr val="00B0F0"/>
                          </a:solidFill>
                        </a:rPr>
                        <a:t>      }</a:t>
                      </a:r>
                    </a:p>
                    <a:p>
                      <a:r>
                        <a:rPr lang="en-AU" sz="1100" dirty="0">
                          <a:solidFill>
                            <a:srgbClr val="00B0F0"/>
                          </a:solidFill>
                        </a:rPr>
                        <a:t>    }    </a:t>
                      </a:r>
                    </a:p>
                    <a:p>
                      <a:r>
                        <a:rPr lang="en-AU" sz="1100" dirty="0">
                          <a:solidFill>
                            <a:srgbClr val="00B0F0"/>
                          </a:solidFill>
                        </a:rPr>
                        <a:t>    return </a:t>
                      </a:r>
                      <a:r>
                        <a:rPr lang="en-AU" sz="1100" dirty="0" err="1">
                          <a:solidFill>
                            <a:srgbClr val="00B0F0"/>
                          </a:solidFill>
                        </a:rPr>
                        <a:t>abuf</a:t>
                      </a:r>
                      <a:endParaRPr lang="en-AU" sz="1100" dirty="0">
                        <a:solidFill>
                          <a:srgbClr val="00B0F0"/>
                        </a:solidFill>
                      </a:endParaRPr>
                    </a:p>
                    <a:p>
                      <a:r>
                        <a:rPr lang="en-AU" sz="1100" dirty="0">
                          <a:solidFill>
                            <a:srgbClr val="00B0F0"/>
                          </a:solidFill>
                        </a:rPr>
                        <a:t>  }</a:t>
                      </a:r>
                    </a:p>
                    <a:p>
                      <a:endParaRPr lang="en-AU" sz="1100" dirty="0">
                        <a:solidFill>
                          <a:srgbClr val="00B0F0"/>
                        </a:solidFill>
                      </a:endParaRPr>
                    </a:p>
                    <a:p>
                      <a:endParaRPr lang="en-AU" sz="1100" dirty="0">
                        <a:solidFill>
                          <a:srgbClr val="00B0F0"/>
                        </a:solidFill>
                      </a:endParaRPr>
                    </a:p>
                    <a:p>
                      <a:r>
                        <a:rPr lang="en-AU" sz="1100" dirty="0">
                          <a:solidFill>
                            <a:srgbClr val="00B0F0"/>
                          </a:solidFill>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textFile</a:t>
                      </a:r>
                      <a:r>
                        <a:rPr lang="en-AU" sz="1100" b="1" kern="1200" dirty="0">
                          <a:solidFill>
                            <a:srgbClr val="7030A0"/>
                          </a:solidFill>
                          <a:effectLst/>
                          <a:latin typeface="+mn-lt"/>
                          <a:ea typeface="+mn-ea"/>
                          <a:cs typeface="+mn-cs"/>
                        </a:rPr>
                        <a:t> = </a:t>
                      </a:r>
                      <a:r>
                        <a:rPr lang="en-AU" sz="1100" b="1" kern="1200" dirty="0" err="1">
                          <a:solidFill>
                            <a:srgbClr val="7030A0"/>
                          </a:solidFill>
                          <a:effectLst/>
                          <a:latin typeface="+mn-lt"/>
                          <a:ea typeface="+mn-ea"/>
                          <a:cs typeface="+mn-cs"/>
                        </a:rPr>
                        <a:t>sc.textFile</a:t>
                      </a:r>
                      <a:r>
                        <a:rPr lang="en-AU" sz="1100" b="1" kern="1200" dirty="0">
                          <a:solidFill>
                            <a:srgbClr val="7030A0"/>
                          </a:solidFill>
                          <a:effectLst/>
                          <a:latin typeface="+mn-lt"/>
                          <a:ea typeface="+mn-ea"/>
                          <a:cs typeface="+mn-cs"/>
                        </a:rPr>
                        <a:t>(</a:t>
                      </a:r>
                      <a:r>
                        <a:rPr lang="en-AU" sz="1100" b="1" kern="1200" dirty="0" err="1">
                          <a:solidFill>
                            <a:srgbClr val="7030A0"/>
                          </a:solidFill>
                          <a:effectLst/>
                          <a:latin typeface="+mn-lt"/>
                          <a:ea typeface="+mn-ea"/>
                          <a:cs typeface="+mn-cs"/>
                        </a:rPr>
                        <a:t>inputFile</a:t>
                      </a:r>
                      <a:r>
                        <a:rPr lang="en-AU" sz="1100" b="1" kern="1200" dirty="0">
                          <a:solidFill>
                            <a:srgbClr val="7030A0"/>
                          </a:solidFill>
                          <a:effectLst/>
                          <a:latin typeface="+mn-lt"/>
                          <a:ea typeface="+mn-ea"/>
                          <a:cs typeface="+mn-cs"/>
                        </a:rPr>
                        <a:t>)    </a:t>
                      </a:r>
                    </a:p>
                    <a:p>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words = </a:t>
                      </a:r>
                      <a:r>
                        <a:rPr lang="en-AU" sz="1100" b="1" kern="1200" dirty="0" err="1">
                          <a:solidFill>
                            <a:srgbClr val="7030A0"/>
                          </a:solidFill>
                          <a:effectLst/>
                          <a:latin typeface="+mn-lt"/>
                          <a:ea typeface="+mn-ea"/>
                          <a:cs typeface="+mn-cs"/>
                        </a:rPr>
                        <a:t>textFile.map</a:t>
                      </a:r>
                      <a:r>
                        <a:rPr lang="en-AU" sz="1100" b="1" kern="1200" dirty="0">
                          <a:solidFill>
                            <a:srgbClr val="7030A0"/>
                          </a:solidFill>
                          <a:effectLst/>
                          <a:latin typeface="+mn-lt"/>
                          <a:ea typeface="+mn-ea"/>
                          <a:cs typeface="+mn-cs"/>
                        </a:rPr>
                        <a:t>(_.split(“ “).</a:t>
                      </a:r>
                      <a:r>
                        <a:rPr lang="en-AU" sz="1100" b="1" kern="1200" dirty="0" err="1">
                          <a:solidFill>
                            <a:srgbClr val="7030A0"/>
                          </a:solidFill>
                          <a:effectLst/>
                          <a:latin typeface="+mn-lt"/>
                          <a:ea typeface="+mn-ea"/>
                          <a:cs typeface="+mn-cs"/>
                        </a:rPr>
                        <a:t>toLowerCase</a:t>
                      </a:r>
                      <a:r>
                        <a:rPr lang="en-AU" sz="1100" b="1" kern="1200" dirty="0">
                          <a:solidFill>
                            <a:srgbClr val="7030A0"/>
                          </a:solidFill>
                          <a:effectLst/>
                          <a:latin typeface="+mn-lt"/>
                          <a:ea typeface="+mn-ea"/>
                          <a:cs typeface="+mn-cs"/>
                        </a:rPr>
                        <a:t>)</a:t>
                      </a:r>
                    </a:p>
                    <a:p>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pairs = </a:t>
                      </a:r>
                      <a:r>
                        <a:rPr lang="en-AU" sz="1100" dirty="0" err="1">
                          <a:solidFill>
                            <a:srgbClr val="00B0F0"/>
                          </a:solidFill>
                        </a:rPr>
                        <a:t>words.flatMap</a:t>
                      </a:r>
                      <a:r>
                        <a:rPr lang="en-AU" sz="1100" dirty="0">
                          <a:solidFill>
                            <a:srgbClr val="00B0F0"/>
                          </a:solidFill>
                        </a:rPr>
                        <a:t>(x =&gt; </a:t>
                      </a:r>
                      <a:r>
                        <a:rPr lang="en-AU" sz="1100" dirty="0" err="1">
                          <a:solidFill>
                            <a:srgbClr val="00B0F0"/>
                          </a:solidFill>
                        </a:rPr>
                        <a:t>pairGen</a:t>
                      </a:r>
                      <a:r>
                        <a:rPr lang="en-AU" sz="1100" dirty="0">
                          <a:solidFill>
                            <a:srgbClr val="00B0F0"/>
                          </a:solidFill>
                        </a:rPr>
                        <a:t>(x)).</a:t>
                      </a:r>
                      <a:r>
                        <a:rPr lang="en-AU" sz="1100" dirty="0" err="1">
                          <a:solidFill>
                            <a:srgbClr val="00B0F0"/>
                          </a:solidFill>
                        </a:rPr>
                        <a:t>reduceByKey</a:t>
                      </a:r>
                      <a:r>
                        <a:rPr lang="en-AU" sz="1100" dirty="0">
                          <a:solidFill>
                            <a:srgbClr val="00B0F0"/>
                          </a:solidFill>
                        </a:rPr>
                        <a:t>(_+_)</a:t>
                      </a: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topk</a:t>
                      </a:r>
                      <a:r>
                        <a:rPr lang="en-AU" sz="1100" dirty="0">
                          <a:solidFill>
                            <a:srgbClr val="00B0F0"/>
                          </a:solidFill>
                        </a:rPr>
                        <a:t> = </a:t>
                      </a:r>
                      <a:r>
                        <a:rPr lang="en-AU" sz="1100" dirty="0" err="1">
                          <a:solidFill>
                            <a:srgbClr val="00B0F0"/>
                          </a:solidFill>
                        </a:rPr>
                        <a:t>pairs.map</a:t>
                      </a:r>
                      <a:r>
                        <a:rPr lang="en-AU" sz="1100" dirty="0">
                          <a:solidFill>
                            <a:srgbClr val="00B0F0"/>
                          </a:solidFill>
                        </a:rPr>
                        <a:t>(_.swap).</a:t>
                      </a:r>
                      <a:r>
                        <a:rPr lang="en-AU" sz="1100" dirty="0" err="1">
                          <a:solidFill>
                            <a:srgbClr val="00B0F0"/>
                          </a:solidFill>
                        </a:rPr>
                        <a:t>sortByKey</a:t>
                      </a:r>
                      <a:r>
                        <a:rPr lang="en-AU" sz="1100" dirty="0">
                          <a:solidFill>
                            <a:srgbClr val="00B0F0"/>
                          </a:solidFill>
                        </a:rPr>
                        <a:t>(false).take(k).map(_.swap)</a:t>
                      </a:r>
                    </a:p>
                    <a:p>
                      <a:endParaRPr lang="en-AU" sz="1100" dirty="0">
                        <a:solidFill>
                          <a:srgbClr val="00B0F0"/>
                        </a:solidFill>
                      </a:endParaRPr>
                    </a:p>
                    <a:p>
                      <a:pPr marL="0" algn="l" defTabSz="914400" rtl="0" eaLnBrk="1" latinLnBrk="0" hangingPunct="1"/>
                      <a:r>
                        <a:rPr lang="en-AU" sz="1100" dirty="0">
                          <a:solidFill>
                            <a:srgbClr val="00B0F0"/>
                          </a:solidFill>
                        </a:rPr>
                        <a:t>  </a:t>
                      </a:r>
                      <a:r>
                        <a:rPr lang="en-AU" sz="1100" b="1" kern="1200" dirty="0" err="1">
                          <a:solidFill>
                            <a:srgbClr val="7030A0"/>
                          </a:solidFill>
                          <a:effectLst/>
                          <a:latin typeface="+mn-lt"/>
                          <a:ea typeface="+mn-ea"/>
                          <a:cs typeface="+mn-cs"/>
                        </a:rPr>
                        <a:t>topk.foreach</a:t>
                      </a:r>
                      <a:r>
                        <a:rPr lang="en-AU" sz="1100" b="1" kern="1200" dirty="0">
                          <a:solidFill>
                            <a:srgbClr val="7030A0"/>
                          </a:solidFill>
                          <a:effectLst/>
                          <a:latin typeface="+mn-lt"/>
                          <a:ea typeface="+mn-ea"/>
                          <a:cs typeface="+mn-cs"/>
                        </a:rPr>
                        <a:t>(x =&gt; </a:t>
                      </a:r>
                      <a:r>
                        <a:rPr lang="en-AU" sz="1100" b="1" kern="1200" dirty="0" err="1">
                          <a:solidFill>
                            <a:srgbClr val="7030A0"/>
                          </a:solidFill>
                          <a:effectLst/>
                          <a:latin typeface="+mn-lt"/>
                          <a:ea typeface="+mn-ea"/>
                          <a:cs typeface="+mn-cs"/>
                        </a:rPr>
                        <a:t>println</a:t>
                      </a:r>
                      <a:r>
                        <a:rPr lang="en-AU" sz="1100" b="1" kern="1200" dirty="0">
                          <a:solidFill>
                            <a:srgbClr val="7030A0"/>
                          </a:solidFill>
                          <a:effectLst/>
                          <a:latin typeface="+mn-lt"/>
                          <a:ea typeface="+mn-ea"/>
                          <a:cs typeface="+mn-cs"/>
                        </a:rPr>
                        <a:t>(x._1, x._2))</a:t>
                      </a:r>
                    </a:p>
                    <a:p>
                      <a:endParaRPr lang="en-AU" sz="1100" dirty="0">
                        <a:solidFill>
                          <a:srgbClr val="00B0F0"/>
                        </a:solidFill>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193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3 Finding Similar Items </a:t>
            </a:r>
            <a:endParaRPr lang="en-GB" dirty="0"/>
          </a:p>
        </p:txBody>
      </p:sp>
      <p:sp>
        <p:nvSpPr>
          <p:cNvPr id="3" name="内容占位符 2"/>
          <p:cNvSpPr>
            <a:spLocks noGrp="1"/>
          </p:cNvSpPr>
          <p:nvPr>
            <p:ph idx="1"/>
          </p:nvPr>
        </p:nvSpPr>
        <p:spPr/>
        <p:txBody>
          <a:bodyPr/>
          <a:lstStyle/>
          <a:p>
            <a:r>
              <a:rPr lang="en-AU" dirty="0"/>
              <a:t>k-Shingles:</a:t>
            </a:r>
          </a:p>
          <a:p>
            <a:pPr marL="0" indent="0">
              <a:buNone/>
            </a:pPr>
            <a:r>
              <a:rPr lang="en-AU" dirty="0"/>
              <a:t>Consider two documents A and B. Each document's number of token is O(n). What is the runtime complexity of computing A and B's k-shingle resemblance (using </a:t>
            </a:r>
            <a:r>
              <a:rPr lang="en-AU" dirty="0" err="1"/>
              <a:t>Jaccard</a:t>
            </a:r>
            <a:r>
              <a:rPr lang="en-AU" dirty="0"/>
              <a:t> similarity)? Assume that comparison of two k-shingles to assess their equivalence is O(k). Express your answer in terms of n and k.</a:t>
            </a:r>
          </a:p>
          <a:p>
            <a:pPr marL="0" indent="0">
              <a:buNone/>
            </a:pPr>
            <a:endParaRPr lang="en-AU" dirty="0"/>
          </a:p>
          <a:p>
            <a:pPr marL="0" indent="0">
              <a:buNone/>
            </a:pPr>
            <a:r>
              <a:rPr lang="en-AU" dirty="0">
                <a:solidFill>
                  <a:srgbClr val="FF0000"/>
                </a:solidFill>
              </a:rPr>
              <a:t>Answer: </a:t>
            </a:r>
          </a:p>
          <a:p>
            <a:pPr marL="0" indent="0">
              <a:buNone/>
            </a:pPr>
            <a:r>
              <a:rPr lang="en-AU" dirty="0">
                <a:solidFill>
                  <a:srgbClr val="FF0000"/>
                </a:solidFill>
              </a:rPr>
              <a:t>Assuming n &gt;&gt; k,</a:t>
            </a:r>
          </a:p>
          <a:p>
            <a:pPr marL="0" indent="0">
              <a:buNone/>
            </a:pPr>
            <a:r>
              <a:rPr lang="en-AU" dirty="0">
                <a:solidFill>
                  <a:srgbClr val="FF0000"/>
                </a:solidFill>
              </a:rPr>
              <a:t>Time to create shingles = O(n)</a:t>
            </a:r>
          </a:p>
          <a:p>
            <a:pPr marL="0" indent="0">
              <a:buNone/>
            </a:pPr>
            <a:r>
              <a:rPr lang="en-AU" dirty="0">
                <a:solidFill>
                  <a:srgbClr val="FF0000"/>
                </a:solidFill>
              </a:rPr>
              <a:t>Time to find intersection (using brute force algorithm) = O(kn</a:t>
            </a:r>
            <a:r>
              <a:rPr lang="en-AU" baseline="30000" dirty="0">
                <a:solidFill>
                  <a:srgbClr val="FF0000"/>
                </a:solidFill>
              </a:rPr>
              <a:t>2</a:t>
            </a:r>
            <a:r>
              <a:rPr lang="en-AU" dirty="0">
                <a:solidFill>
                  <a:srgbClr val="FF0000"/>
                </a:solidFill>
              </a:rPr>
              <a:t>)</a:t>
            </a:r>
          </a:p>
          <a:p>
            <a:pPr marL="0" indent="0">
              <a:buNone/>
            </a:pPr>
            <a:r>
              <a:rPr lang="en-AU" dirty="0">
                <a:solidFill>
                  <a:srgbClr val="FF0000"/>
                </a:solidFill>
              </a:rPr>
              <a:t>Time to find union = O(n)</a:t>
            </a:r>
          </a:p>
          <a:p>
            <a:pPr marL="0" indent="0">
              <a:buNone/>
            </a:pPr>
            <a:r>
              <a:rPr lang="en-AU" dirty="0">
                <a:solidFill>
                  <a:srgbClr val="FF0000"/>
                </a:solidFill>
              </a:rPr>
              <a:t>Total time = (kn</a:t>
            </a:r>
            <a:r>
              <a:rPr lang="en-AU" baseline="30000" dirty="0">
                <a:solidFill>
                  <a:srgbClr val="FF0000"/>
                </a:solidFill>
              </a:rPr>
              <a:t>2</a:t>
            </a:r>
            <a:r>
              <a:rPr lang="en-AU" dirty="0">
                <a:solidFill>
                  <a:srgbClr val="FF0000"/>
                </a:solidFill>
              </a:rPr>
              <a:t>)</a:t>
            </a:r>
          </a:p>
          <a:p>
            <a:pPr marL="0" indent="0">
              <a:buNone/>
            </a:pPr>
            <a:endParaRPr lang="en-GB" dirty="0">
              <a:solidFill>
                <a:srgbClr val="FF0000"/>
              </a:solidFill>
            </a:endParaRPr>
          </a:p>
        </p:txBody>
      </p:sp>
    </p:spTree>
    <p:extLst>
      <p:ext uri="{BB962C8B-B14F-4D97-AF65-F5344CB8AC3E}">
        <p14:creationId xmlns:p14="http://schemas.microsoft.com/office/powerpoint/2010/main" val="143229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US" dirty="0" err="1"/>
              <a:t>MinHash</a:t>
            </a:r>
            <a:r>
              <a:rPr lang="en-US" dirty="0"/>
              <a:t>: </a:t>
            </a:r>
          </a:p>
          <a:p>
            <a:pPr marL="0" indent="0">
              <a:buNone/>
            </a:pPr>
            <a:r>
              <a:rPr lang="en-AU" dirty="0"/>
              <a:t>We want to compute min-hash signature for two columns, C</a:t>
            </a:r>
            <a:r>
              <a:rPr lang="en-AU" baseline="-25000" dirty="0"/>
              <a:t>1</a:t>
            </a:r>
            <a:r>
              <a:rPr lang="en-AU" dirty="0"/>
              <a:t> and C</a:t>
            </a:r>
            <a:r>
              <a:rPr lang="en-AU" baseline="-25000" dirty="0"/>
              <a:t>2</a:t>
            </a:r>
            <a:r>
              <a:rPr lang="en-AU" dirty="0"/>
              <a:t> using two pseudo-random permutations of columns using the following function: </a:t>
            </a:r>
          </a:p>
          <a:p>
            <a:pPr marL="0" indent="0">
              <a:buNone/>
            </a:pPr>
            <a:endParaRPr lang="en-GB" dirty="0"/>
          </a:p>
          <a:p>
            <a:pPr marL="0" indent="0">
              <a:buNone/>
            </a:pPr>
            <a:endParaRPr lang="en-GB" dirty="0"/>
          </a:p>
          <a:p>
            <a:pPr marL="0" indent="0">
              <a:buNone/>
            </a:pPr>
            <a:r>
              <a:rPr lang="en-AU" dirty="0"/>
              <a:t>	h</a:t>
            </a:r>
            <a:r>
              <a:rPr lang="en-AU" baseline="-25000" dirty="0"/>
              <a:t>1</a:t>
            </a:r>
            <a:r>
              <a:rPr lang="en-AU" dirty="0"/>
              <a:t>(n) = 3n + 2 mod 7</a:t>
            </a:r>
            <a:endParaRPr lang="en-GB" dirty="0"/>
          </a:p>
          <a:p>
            <a:pPr marL="0" indent="0">
              <a:buNone/>
            </a:pPr>
            <a:r>
              <a:rPr lang="en-AU" dirty="0"/>
              <a:t>	h</a:t>
            </a:r>
            <a:r>
              <a:rPr lang="en-AU" baseline="-25000" dirty="0"/>
              <a:t>2</a:t>
            </a:r>
            <a:r>
              <a:rPr lang="en-AU" dirty="0"/>
              <a:t>(n) = 2n - 1 mod 7</a:t>
            </a:r>
          </a:p>
          <a:p>
            <a:pPr marL="0" indent="0">
              <a:buNone/>
            </a:pPr>
            <a:endParaRPr lang="en-GB" dirty="0"/>
          </a:p>
          <a:p>
            <a:pPr marL="0" indent="0">
              <a:buNone/>
            </a:pPr>
            <a:r>
              <a:rPr lang="en-AU" dirty="0"/>
              <a:t>Here, n is the row number in original ordering. Instead of explicitly reordering the columns for each hash function, we use the implementation discussed in class, in which we read each data in a column once in a sequential order, and update the min hash signatures as we pass through them. </a:t>
            </a:r>
            <a:endParaRPr lang="en-GB" dirty="0"/>
          </a:p>
          <a:p>
            <a:pPr marL="0" indent="0">
              <a:buNone/>
            </a:pPr>
            <a:r>
              <a:rPr lang="en-AU" dirty="0"/>
              <a:t>Complete the steps of the algorithm and give the resulting signatures for C</a:t>
            </a:r>
            <a:r>
              <a:rPr lang="en-AU" baseline="-25000" dirty="0"/>
              <a:t>1</a:t>
            </a:r>
            <a:r>
              <a:rPr lang="en-AU" dirty="0"/>
              <a:t> and C</a:t>
            </a:r>
            <a:r>
              <a:rPr lang="en-AU" baseline="-25000" dirty="0"/>
              <a:t>2</a:t>
            </a:r>
            <a:r>
              <a:rPr lang="en-AU" dirty="0"/>
              <a:t>.</a:t>
            </a:r>
            <a:endParaRPr lang="en-GB" dirty="0"/>
          </a:p>
          <a:p>
            <a:endParaRPr lang="en-AU" dirty="0"/>
          </a:p>
        </p:txBody>
      </p:sp>
      <p:pic>
        <p:nvPicPr>
          <p:cNvPr id="4" name="Picture 4"/>
          <p:cNvPicPr/>
          <p:nvPr/>
        </p:nvPicPr>
        <p:blipFill>
          <a:blip r:embed="rId2"/>
          <a:stretch>
            <a:fillRect/>
          </a:stretch>
        </p:blipFill>
        <p:spPr>
          <a:xfrm>
            <a:off x="5068812" y="2050407"/>
            <a:ext cx="1721094" cy="2181125"/>
          </a:xfrm>
          <a:prstGeom prst="rect">
            <a:avLst/>
          </a:prstGeom>
        </p:spPr>
      </p:pic>
    </p:spTree>
    <p:extLst>
      <p:ext uri="{BB962C8B-B14F-4D97-AF65-F5344CB8AC3E}">
        <p14:creationId xmlns:p14="http://schemas.microsoft.com/office/powerpoint/2010/main" val="148251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Solution</a:t>
            </a:r>
            <a:endParaRPr lang="en-GB" dirty="0"/>
          </a:p>
        </p:txBody>
      </p:sp>
      <p:sp>
        <p:nvSpPr>
          <p:cNvPr id="4" name="Text Box 6"/>
          <p:cNvSpPr txBox="1">
            <a:spLocks noChangeArrowheads="1"/>
          </p:cNvSpPr>
          <p:nvPr/>
        </p:nvSpPr>
        <p:spPr bwMode="auto">
          <a:xfrm>
            <a:off x="3684465" y="2049463"/>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(0) = </a:t>
            </a:r>
            <a:r>
              <a:rPr lang="en-US" altLang="zh-CN" dirty="0"/>
              <a:t>2</a:t>
            </a:r>
            <a:r>
              <a:rPr lang="en-US" dirty="0"/>
              <a:t>	∞ 	2</a:t>
            </a:r>
          </a:p>
          <a:p>
            <a:r>
              <a:rPr lang="en-US" i="1" dirty="0"/>
              <a:t>h2</a:t>
            </a:r>
            <a:r>
              <a:rPr lang="en-US" dirty="0"/>
              <a:t>(0) = </a:t>
            </a:r>
            <a:r>
              <a:rPr lang="en-US" altLang="zh-CN" dirty="0"/>
              <a:t>6</a:t>
            </a:r>
            <a:r>
              <a:rPr lang="en-US" dirty="0"/>
              <a:t>	∞ 	6</a:t>
            </a:r>
          </a:p>
        </p:txBody>
      </p:sp>
      <p:sp>
        <p:nvSpPr>
          <p:cNvPr id="5" name="Text Box 7"/>
          <p:cNvSpPr txBox="1">
            <a:spLocks noChangeArrowheads="1"/>
          </p:cNvSpPr>
          <p:nvPr/>
        </p:nvSpPr>
        <p:spPr bwMode="auto">
          <a:xfrm>
            <a:off x="3684465" y="2887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(1) = 5	5	2</a:t>
            </a:r>
          </a:p>
          <a:p>
            <a:r>
              <a:rPr lang="en-US" i="1" dirty="0"/>
              <a:t>h2</a:t>
            </a:r>
            <a:r>
              <a:rPr lang="en-US" dirty="0"/>
              <a:t>(1) = 1	1	6</a:t>
            </a:r>
          </a:p>
        </p:txBody>
      </p:sp>
      <p:sp>
        <p:nvSpPr>
          <p:cNvPr id="6" name="Text Box 8"/>
          <p:cNvSpPr txBox="1">
            <a:spLocks noChangeArrowheads="1"/>
          </p:cNvSpPr>
          <p:nvPr/>
        </p:nvSpPr>
        <p:spPr bwMode="auto">
          <a:xfrm>
            <a:off x="3684465" y="38782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(2) = 1	5	1</a:t>
            </a:r>
          </a:p>
          <a:p>
            <a:r>
              <a:rPr lang="en-US" i="1" dirty="0"/>
              <a:t>h2</a:t>
            </a:r>
            <a:r>
              <a:rPr lang="en-US" dirty="0"/>
              <a:t>(2) = 3	1	3</a:t>
            </a:r>
          </a:p>
        </p:txBody>
      </p:sp>
      <p:sp>
        <p:nvSpPr>
          <p:cNvPr id="7" name="Text Box 9"/>
          <p:cNvSpPr txBox="1">
            <a:spLocks noChangeArrowheads="1"/>
          </p:cNvSpPr>
          <p:nvPr/>
        </p:nvSpPr>
        <p:spPr bwMode="auto">
          <a:xfrm>
            <a:off x="3684465" y="4792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a:t>h1</a:t>
            </a:r>
            <a:r>
              <a:rPr lang="en-US" dirty="0"/>
              <a:t>(4) = 0	0	0</a:t>
            </a:r>
          </a:p>
          <a:p>
            <a:r>
              <a:rPr lang="en-US" i="1" dirty="0"/>
              <a:t>h2</a:t>
            </a:r>
            <a:r>
              <a:rPr lang="en-US" dirty="0"/>
              <a:t>(4) = 0	0	0</a:t>
            </a:r>
          </a:p>
        </p:txBody>
      </p:sp>
      <p:sp>
        <p:nvSpPr>
          <p:cNvPr id="8" name="Text Box 11"/>
          <p:cNvSpPr txBox="1">
            <a:spLocks noChangeArrowheads="1"/>
          </p:cNvSpPr>
          <p:nvPr/>
        </p:nvSpPr>
        <p:spPr bwMode="auto">
          <a:xfrm>
            <a:off x="4397360"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p>
        </p:txBody>
      </p:sp>
      <p:sp>
        <p:nvSpPr>
          <p:cNvPr id="9" name="Text Box 6"/>
          <p:cNvSpPr txBox="1">
            <a:spLocks noChangeArrowheads="1"/>
          </p:cNvSpPr>
          <p:nvPr/>
        </p:nvSpPr>
        <p:spPr bwMode="auto">
          <a:xfrm>
            <a:off x="3679607"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	∞ 	∞</a:t>
            </a:r>
          </a:p>
          <a:p>
            <a:r>
              <a:rPr lang="en-US" dirty="0"/>
              <a:t>	∞ 	∞</a:t>
            </a:r>
          </a:p>
        </p:txBody>
      </p:sp>
    </p:spTree>
    <p:extLst>
      <p:ext uri="{BB962C8B-B14F-4D97-AF65-F5344CB8AC3E}">
        <p14:creationId xmlns:p14="http://schemas.microsoft.com/office/powerpoint/2010/main" val="33973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0913-0B24-4891-A6F6-83A78C49A55E}"/>
              </a:ext>
            </a:extLst>
          </p:cNvPr>
          <p:cNvSpPr>
            <a:spLocks noGrp="1"/>
          </p:cNvSpPr>
          <p:nvPr>
            <p:ph type="title"/>
          </p:nvPr>
        </p:nvSpPr>
        <p:spPr/>
        <p:txBody>
          <a:bodyPr/>
          <a:lstStyle/>
          <a:p>
            <a:r>
              <a:rPr lang="en-US" dirty="0"/>
              <a:t>Question 3 Finding Similar Items </a:t>
            </a:r>
            <a:endParaRPr lang="en-AU" dirty="0"/>
          </a:p>
        </p:txBody>
      </p:sp>
      <p:sp>
        <p:nvSpPr>
          <p:cNvPr id="3" name="Content Placeholder 2">
            <a:extLst>
              <a:ext uri="{FF2B5EF4-FFF2-40B4-BE49-F238E27FC236}">
                <a16:creationId xmlns:a16="http://schemas.microsoft.com/office/drawing/2014/main" id="{F47982D5-BBC4-4206-B552-698268902ED9}"/>
              </a:ext>
            </a:extLst>
          </p:cNvPr>
          <p:cNvSpPr>
            <a:spLocks noGrp="1"/>
          </p:cNvSpPr>
          <p:nvPr>
            <p:ph idx="1"/>
          </p:nvPr>
        </p:nvSpPr>
        <p:spPr/>
        <p:txBody>
          <a:bodyPr/>
          <a:lstStyle/>
          <a:p>
            <a:r>
              <a:rPr lang="en-AU" dirty="0"/>
              <a:t>LSH:</a:t>
            </a:r>
          </a:p>
          <a:p>
            <a:pPr marL="0" indent="0">
              <a:buNone/>
            </a:pPr>
            <a:r>
              <a:rPr lang="en-AU" dirty="0"/>
              <a:t>Suppose we wish to find similar sets, and we do so by </a:t>
            </a:r>
            <a:r>
              <a:rPr lang="en-AU" dirty="0" err="1"/>
              <a:t>minhashing</a:t>
            </a:r>
            <a:r>
              <a:rPr lang="en-AU" dirty="0"/>
              <a:t> the sets 10 times and then applying locality-sensitive hashing using 5 bands of 2 rows (</a:t>
            </a:r>
            <a:r>
              <a:rPr lang="en-AU" dirty="0" err="1"/>
              <a:t>minhash</a:t>
            </a:r>
            <a:r>
              <a:rPr lang="en-AU" dirty="0"/>
              <a:t> values) each. If two sets had Jaccard similarity 0.6, what is the probability that they will be identified in the locality-sensitive hashing as candidates (i.e. they hash at least once to the same bucket)? You may assume that there are no coincidences, where two unequal values hash to the same bucket. A correct expression is sufficient: you need not give the actual number.</a:t>
            </a:r>
          </a:p>
          <a:p>
            <a:pPr marL="0" indent="0">
              <a:buNone/>
            </a:pPr>
            <a:endParaRPr lang="en-AU" dirty="0"/>
          </a:p>
          <a:p>
            <a:pPr marL="0" indent="0">
              <a:buNone/>
            </a:pPr>
            <a:r>
              <a:rPr lang="en-AU" dirty="0">
                <a:solidFill>
                  <a:srgbClr val="FF0000"/>
                </a:solidFill>
              </a:rPr>
              <a:t>Answer: 1-(1-0.6</a:t>
            </a:r>
            <a:r>
              <a:rPr lang="en-AU" baseline="30000" dirty="0">
                <a:solidFill>
                  <a:srgbClr val="FF0000"/>
                </a:solidFill>
              </a:rPr>
              <a:t>2</a:t>
            </a:r>
            <a:r>
              <a:rPr lang="en-AU" dirty="0">
                <a:solidFill>
                  <a:srgbClr val="FF0000"/>
                </a:solidFill>
              </a:rPr>
              <a:t>)</a:t>
            </a:r>
            <a:r>
              <a:rPr lang="en-AU" baseline="30000" dirty="0">
                <a:solidFill>
                  <a:srgbClr val="FF0000"/>
                </a:solidFill>
              </a:rPr>
              <a:t>5</a:t>
            </a:r>
            <a:r>
              <a:rPr lang="en-AU" dirty="0">
                <a:solidFill>
                  <a:srgbClr val="FF0000"/>
                </a:solidFill>
              </a:rPr>
              <a:t>=0.893</a:t>
            </a:r>
          </a:p>
          <a:p>
            <a:pPr marL="0" indent="0">
              <a:buNone/>
            </a:pPr>
            <a:endParaRPr lang="en-AU" dirty="0">
              <a:solidFill>
                <a:srgbClr val="FF0000"/>
              </a:solidFill>
            </a:endParaRPr>
          </a:p>
        </p:txBody>
      </p:sp>
    </p:spTree>
    <p:extLst>
      <p:ext uri="{BB962C8B-B14F-4D97-AF65-F5344CB8AC3E}">
        <p14:creationId xmlns:p14="http://schemas.microsoft.com/office/powerpoint/2010/main" val="208750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Mining Data Streams </a:t>
            </a:r>
            <a:endParaRPr lang="en-AU" dirty="0"/>
          </a:p>
        </p:txBody>
      </p:sp>
      <p:sp>
        <p:nvSpPr>
          <p:cNvPr id="3" name="Content Placeholder 2"/>
          <p:cNvSpPr>
            <a:spLocks noGrp="1"/>
          </p:cNvSpPr>
          <p:nvPr>
            <p:ph idx="1"/>
          </p:nvPr>
        </p:nvSpPr>
        <p:spPr/>
        <p:txBody>
          <a:bodyPr/>
          <a:lstStyle/>
          <a:p>
            <a:r>
              <a:rPr lang="en-US" dirty="0"/>
              <a:t>DGIM</a:t>
            </a:r>
          </a:p>
          <a:p>
            <a:pPr marL="0" indent="0">
              <a:buNone/>
            </a:pPr>
            <a:r>
              <a:rPr lang="en-AU" dirty="0"/>
              <a:t>Suppose we are maintaining a count of 1s using the DGIM method. We represent a bucket by (i, t), where i is the number of 1s in the bucket and t is the bucket timestamp (time of the most recent 1). </a:t>
            </a:r>
          </a:p>
          <a:p>
            <a:pPr marL="0" indent="0">
              <a:buNone/>
            </a:pPr>
            <a:r>
              <a:rPr lang="en-AU" dirty="0"/>
              <a:t>Consider that the current time is 200, window size is 60, and the current list of buckets is: (16, 148) (8, 162) (8, 177) (4, 183) (2, 192) (1, 197) (1, 200). At the next ten clocks, 201 through 210, the stream has 0101010101. What will the sequence of buckets be at the end of these ten inputs?</a:t>
            </a:r>
            <a:endParaRPr lang="en-GB" dirty="0"/>
          </a:p>
          <a:p>
            <a:pPr lvl="1"/>
            <a:endParaRPr lang="en-AU" dirty="0"/>
          </a:p>
        </p:txBody>
      </p:sp>
    </p:spTree>
    <p:extLst>
      <p:ext uri="{BB962C8B-B14F-4D97-AF65-F5344CB8AC3E}">
        <p14:creationId xmlns:p14="http://schemas.microsoft.com/office/powerpoint/2010/main" val="1459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F20F-536C-423B-8F64-048C99179CC6}"/>
              </a:ext>
            </a:extLst>
          </p:cNvPr>
          <p:cNvSpPr>
            <a:spLocks noGrp="1"/>
          </p:cNvSpPr>
          <p:nvPr>
            <p:ph type="title"/>
          </p:nvPr>
        </p:nvSpPr>
        <p:spPr/>
        <p:txBody>
          <a:bodyPr/>
          <a:lstStyle/>
          <a:p>
            <a:r>
              <a:rPr lang="en-AU" dirty="0"/>
              <a:t>Solution</a:t>
            </a:r>
          </a:p>
        </p:txBody>
      </p:sp>
      <p:sp>
        <p:nvSpPr>
          <p:cNvPr id="3" name="Content Placeholder 2">
            <a:extLst>
              <a:ext uri="{FF2B5EF4-FFF2-40B4-BE49-F238E27FC236}">
                <a16:creationId xmlns:a16="http://schemas.microsoft.com/office/drawing/2014/main" id="{E953D4F3-365C-40C0-A776-33042DD6AD22}"/>
              </a:ext>
            </a:extLst>
          </p:cNvPr>
          <p:cNvSpPr>
            <a:spLocks noGrp="1"/>
          </p:cNvSpPr>
          <p:nvPr>
            <p:ph idx="1"/>
          </p:nvPr>
        </p:nvSpPr>
        <p:spPr/>
        <p:txBody>
          <a:bodyPr/>
          <a:lstStyle/>
          <a:p>
            <a:pPr marL="0" indent="0">
              <a:buNone/>
            </a:pPr>
            <a:r>
              <a:rPr lang="en-AU" dirty="0">
                <a:solidFill>
                  <a:srgbClr val="FF0000"/>
                </a:solidFill>
              </a:rPr>
              <a:t>There are 5 1s in the stream. Each one will update to windows to be: [each step 2 marks]</a:t>
            </a:r>
          </a:p>
          <a:p>
            <a:r>
              <a:rPr lang="en-AU" dirty="0">
                <a:solidFill>
                  <a:srgbClr val="FF0000"/>
                </a:solidFill>
              </a:rPr>
              <a:t>(1) (16, 148)(8, 162)(8, 177)(4, 183)(2, 192)(1, 197)(1, 200), (1, 202)</a:t>
            </a:r>
          </a:p>
          <a:p>
            <a:pPr marL="0" indent="0">
              <a:buNone/>
            </a:pPr>
            <a:r>
              <a:rPr lang="en-AU" dirty="0">
                <a:solidFill>
                  <a:srgbClr val="FF0000"/>
                </a:solidFill>
              </a:rPr>
              <a:t>=&gt; (16, 148)(8, 162)(8, 177)(4, 183)(2, 192)(2, 200), (1, 202)</a:t>
            </a:r>
          </a:p>
          <a:p>
            <a:r>
              <a:rPr lang="en-AU" dirty="0">
                <a:solidFill>
                  <a:srgbClr val="FF0000"/>
                </a:solidFill>
              </a:rPr>
              <a:t>(2) (16, 148)(8, 162)(8, 177)(4, 183)(2, 192)(2, 200), (1, 202), (1, 204)</a:t>
            </a:r>
          </a:p>
          <a:p>
            <a:r>
              <a:rPr lang="en-AU" dirty="0">
                <a:solidFill>
                  <a:srgbClr val="FF0000"/>
                </a:solidFill>
              </a:rPr>
              <a:t>(3) (16, 148)(8, 162)(8, 177)(4, 183)(2, 192)(2, 200), (1, 202), (1, 204), (1; 206)</a:t>
            </a:r>
          </a:p>
          <a:p>
            <a:pPr marL="0" indent="0">
              <a:buNone/>
            </a:pPr>
            <a:r>
              <a:rPr lang="en-AU" dirty="0">
                <a:solidFill>
                  <a:srgbClr val="FF0000"/>
                </a:solidFill>
              </a:rPr>
              <a:t>=&gt; (16, 148)(8, 162)(8, 177)(4, 183)(2, 192)(2, 200), (2, 204), (1, 206)</a:t>
            </a:r>
          </a:p>
          <a:p>
            <a:pPr marL="0" indent="0">
              <a:buNone/>
            </a:pPr>
            <a:r>
              <a:rPr lang="en-AU" dirty="0">
                <a:solidFill>
                  <a:srgbClr val="FF0000"/>
                </a:solidFill>
              </a:rPr>
              <a:t>=&gt; (16, 148)(8, 162)(8, 177)(4, 183)(4, 200), (2, 204), (1, 206)</a:t>
            </a:r>
          </a:p>
          <a:p>
            <a:r>
              <a:rPr lang="en-AU" dirty="0">
                <a:solidFill>
                  <a:srgbClr val="FF0000"/>
                </a:solidFill>
              </a:rPr>
              <a:t>(4) Windows Size is 60, so (16,148) should be dropped.</a:t>
            </a:r>
          </a:p>
          <a:p>
            <a:pPr marL="0" indent="0">
              <a:buNone/>
            </a:pPr>
            <a:r>
              <a:rPr lang="en-AU" dirty="0">
                <a:solidFill>
                  <a:srgbClr val="FF0000"/>
                </a:solidFill>
              </a:rPr>
              <a:t>(16, 148)(8, 162)(8, 177)(4, 183)(4, 200), (2, 204), (1, 206), (1, 208) =&gt; (8, 162)(8, 177)(4, 183)(4, 200), (2, 204), (1, 206), (1, 208)</a:t>
            </a:r>
          </a:p>
          <a:p>
            <a:r>
              <a:rPr lang="en-AU" dirty="0">
                <a:solidFill>
                  <a:srgbClr val="FF0000"/>
                </a:solidFill>
              </a:rPr>
              <a:t>(5) (8, 162)(8, 177)(4, 183)(4, 200), (2, 204), (1, 206), (1, 208), (1, 210)</a:t>
            </a:r>
          </a:p>
          <a:p>
            <a:pPr marL="0" indent="0">
              <a:buNone/>
            </a:pPr>
            <a:r>
              <a:rPr lang="en-AU" dirty="0">
                <a:solidFill>
                  <a:srgbClr val="FF0000"/>
                </a:solidFill>
              </a:rPr>
              <a:t>=&gt; (8, 162)(8, 177)(4, 183)(4, 200), (2, 204), (2, 208), (1, 210)</a:t>
            </a:r>
          </a:p>
          <a:p>
            <a:endParaRPr lang="en-AU" dirty="0">
              <a:solidFill>
                <a:srgbClr val="FF0000"/>
              </a:solidFill>
            </a:endParaRPr>
          </a:p>
        </p:txBody>
      </p:sp>
    </p:spTree>
    <p:extLst>
      <p:ext uri="{BB962C8B-B14F-4D97-AF65-F5344CB8AC3E}">
        <p14:creationId xmlns:p14="http://schemas.microsoft.com/office/powerpoint/2010/main" val="29141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Recommender Systems</a:t>
            </a:r>
            <a:endParaRPr lang="en-AU" dirty="0"/>
          </a:p>
        </p:txBody>
      </p:sp>
      <p:sp>
        <p:nvSpPr>
          <p:cNvPr id="3" name="Content Placeholder 2"/>
          <p:cNvSpPr>
            <a:spLocks noGrp="1"/>
          </p:cNvSpPr>
          <p:nvPr>
            <p:ph idx="1"/>
          </p:nvPr>
        </p:nvSpPr>
        <p:spPr/>
        <p:txBody>
          <a:bodyPr/>
          <a:lstStyle/>
          <a:p>
            <a:r>
              <a:rPr lang="en-AU" dirty="0"/>
              <a:t>Consider three users u</a:t>
            </a:r>
            <a:r>
              <a:rPr lang="en-AU" baseline="-25000" dirty="0"/>
              <a:t>1</a:t>
            </a:r>
            <a:r>
              <a:rPr lang="en-AU" dirty="0"/>
              <a:t>, u</a:t>
            </a:r>
            <a:r>
              <a:rPr lang="en-AU" baseline="-25000" dirty="0"/>
              <a:t>2</a:t>
            </a:r>
            <a:r>
              <a:rPr lang="en-AU" dirty="0"/>
              <a:t>, and u</a:t>
            </a:r>
            <a:r>
              <a:rPr lang="en-AU" baseline="-25000" dirty="0"/>
              <a:t>3</a:t>
            </a:r>
            <a:r>
              <a:rPr lang="en-AU" dirty="0"/>
              <a:t>, and four movies m</a:t>
            </a:r>
            <a:r>
              <a:rPr lang="en-AU" baseline="-25000" dirty="0"/>
              <a:t>1</a:t>
            </a:r>
            <a:r>
              <a:rPr lang="en-AU" dirty="0"/>
              <a:t>, m</a:t>
            </a:r>
            <a:r>
              <a:rPr lang="en-AU" baseline="-25000" dirty="0"/>
              <a:t>2</a:t>
            </a:r>
            <a:r>
              <a:rPr lang="en-AU" dirty="0"/>
              <a:t>, m</a:t>
            </a:r>
            <a:r>
              <a:rPr lang="en-AU" baseline="-25000" dirty="0"/>
              <a:t>3</a:t>
            </a:r>
            <a:r>
              <a:rPr lang="en-AU" dirty="0"/>
              <a:t>, and m</a:t>
            </a:r>
            <a:r>
              <a:rPr lang="en-AU" baseline="-25000" dirty="0"/>
              <a:t>4</a:t>
            </a:r>
            <a:r>
              <a:rPr lang="en-AU" dirty="0"/>
              <a:t>. The users rated the movies using a 4-point scale: -1: bad, 1: fair, 2: good, and 3: great. A rating of 0 means that the user did not rate the movie. The three users’ ratings for the four movies are: u</a:t>
            </a:r>
            <a:r>
              <a:rPr lang="en-AU" baseline="-25000" dirty="0"/>
              <a:t>1</a:t>
            </a:r>
            <a:r>
              <a:rPr lang="en-AU" dirty="0"/>
              <a:t> = (3, 0, 0, -1), u</a:t>
            </a:r>
            <a:r>
              <a:rPr lang="en-AU" baseline="-25000" dirty="0"/>
              <a:t>2</a:t>
            </a:r>
            <a:r>
              <a:rPr lang="en-AU" dirty="0"/>
              <a:t> = (2, -1, 0, 3), u</a:t>
            </a:r>
            <a:r>
              <a:rPr lang="en-AU" baseline="-25000" dirty="0"/>
              <a:t>3</a:t>
            </a:r>
            <a:r>
              <a:rPr lang="en-AU" dirty="0"/>
              <a:t> = (3, 0, 3, 1)</a:t>
            </a:r>
          </a:p>
          <a:p>
            <a:pPr lvl="1"/>
            <a:r>
              <a:rPr lang="en-AU" dirty="0"/>
              <a:t>Which user has more similar taste to u</a:t>
            </a:r>
            <a:r>
              <a:rPr lang="en-AU" baseline="-25000" dirty="0"/>
              <a:t>1</a:t>
            </a:r>
            <a:r>
              <a:rPr lang="en-AU" dirty="0"/>
              <a:t> based on cosine similarity, u</a:t>
            </a:r>
            <a:r>
              <a:rPr lang="en-AU" baseline="-25000" dirty="0"/>
              <a:t>2</a:t>
            </a:r>
            <a:r>
              <a:rPr lang="en-AU" dirty="0"/>
              <a:t> or u</a:t>
            </a:r>
            <a:r>
              <a:rPr lang="en-AU" baseline="-25000" dirty="0"/>
              <a:t>3</a:t>
            </a:r>
            <a:r>
              <a:rPr lang="en-AU" dirty="0"/>
              <a:t>? Show detailed calculation process.</a:t>
            </a:r>
          </a:p>
          <a:p>
            <a:pPr lvl="1"/>
            <a:r>
              <a:rPr lang="en-AU" dirty="0">
                <a:solidFill>
                  <a:srgbClr val="FF0000"/>
                </a:solidFill>
              </a:rPr>
              <a:t>Answer: sim(u1, u2) = (3*2 -1*3)/(sqrt(10)*sqrt(14)) ≈ 0.2535, sim(u1, u3) = (3*3-1*1)/(sqrt(10)*sqrt(19)) ≈ 0.5804. Thus u3 is more similar to u1.</a:t>
            </a:r>
            <a:endParaRPr lang="en-AU" dirty="0"/>
          </a:p>
          <a:p>
            <a:pPr lvl="1"/>
            <a:r>
              <a:rPr lang="en-AU" dirty="0"/>
              <a:t>User u</a:t>
            </a:r>
            <a:r>
              <a:rPr lang="en-AU" baseline="-25000" dirty="0"/>
              <a:t>1</a:t>
            </a:r>
            <a:r>
              <a:rPr lang="en-AU" dirty="0"/>
              <a:t> has not yet watched movies m</a:t>
            </a:r>
            <a:r>
              <a:rPr lang="en-AU" baseline="-25000" dirty="0"/>
              <a:t>2</a:t>
            </a:r>
            <a:r>
              <a:rPr lang="en-AU" dirty="0"/>
              <a:t> and m</a:t>
            </a:r>
            <a:r>
              <a:rPr lang="en-AU" baseline="-25000" dirty="0"/>
              <a:t>3</a:t>
            </a:r>
            <a:r>
              <a:rPr lang="en-AU" dirty="0"/>
              <a:t>. Which movie(s) are you going to recommend to user u</a:t>
            </a:r>
            <a:r>
              <a:rPr lang="en-AU" baseline="-25000" dirty="0"/>
              <a:t>1</a:t>
            </a:r>
            <a:r>
              <a:rPr lang="en-AU" dirty="0"/>
              <a:t>, based on the user-based collaborative filtering approach? Justify your answer.</a:t>
            </a:r>
          </a:p>
          <a:p>
            <a:pPr lvl="1"/>
            <a:r>
              <a:rPr lang="en-AU" dirty="0">
                <a:solidFill>
                  <a:srgbClr val="FF0000"/>
                </a:solidFill>
              </a:rPr>
              <a:t>Answer: You can use either cosine similarity or Pearson correlation coefficient to compute the similarities between users. However, the conclusion should be that only m3 is recommended to u1.</a:t>
            </a:r>
          </a:p>
          <a:p>
            <a:pPr lvl="1"/>
            <a:endParaRPr lang="en-AU" dirty="0"/>
          </a:p>
        </p:txBody>
      </p:sp>
    </p:spTree>
    <p:extLst>
      <p:ext uri="{BB962C8B-B14F-4D97-AF65-F5344CB8AC3E}">
        <p14:creationId xmlns:p14="http://schemas.microsoft.com/office/powerpoint/2010/main" val="12523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you are given a data set crawled from a location-based social network, in which each line of the data is in format of (</a:t>
            </a:r>
            <a:r>
              <a:rPr lang="en-AU" dirty="0" err="1"/>
              <a:t>userID</a:t>
            </a:r>
            <a:r>
              <a:rPr lang="en-AU" dirty="0"/>
              <a:t>, a list of locations the user has visited &lt;loc1, loc2, …&gt;). Your task is to compute for each location the set of users who have visited it, and the users are sorted in ascending order according to their IDs. </a:t>
            </a:r>
          </a:p>
          <a:p>
            <a:endParaRPr lang="en-GB" dirty="0"/>
          </a:p>
        </p:txBody>
      </p:sp>
    </p:spTree>
    <p:extLst>
      <p:ext uri="{BB962C8B-B14F-4D97-AF65-F5344CB8AC3E}">
        <p14:creationId xmlns:p14="http://schemas.microsoft.com/office/powerpoint/2010/main" val="996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DC95-1A1E-41D6-8C9E-C575DEB3F0B0}"/>
              </a:ext>
            </a:extLst>
          </p:cNvPr>
          <p:cNvSpPr>
            <a:spLocks noGrp="1"/>
          </p:cNvSpPr>
          <p:nvPr>
            <p:ph type="title"/>
          </p:nvPr>
        </p:nvSpPr>
        <p:spPr/>
        <p:txBody>
          <a:bodyPr/>
          <a:lstStyle/>
          <a:p>
            <a:r>
              <a:rPr lang="en-AU" dirty="0"/>
              <a:t>Solution</a:t>
            </a:r>
          </a:p>
        </p:txBody>
      </p:sp>
      <p:graphicFrame>
        <p:nvGraphicFramePr>
          <p:cNvPr id="4" name="Table 3">
            <a:extLst>
              <a:ext uri="{FF2B5EF4-FFF2-40B4-BE49-F238E27FC236}">
                <a16:creationId xmlns:a16="http://schemas.microsoft.com/office/drawing/2014/main" id="{02ED175F-2645-409B-ADB6-F75C5AE87136}"/>
              </a:ext>
            </a:extLst>
          </p:cNvPr>
          <p:cNvGraphicFramePr>
            <a:graphicFrameLocks noGrp="1"/>
          </p:cNvGraphicFramePr>
          <p:nvPr>
            <p:extLst>
              <p:ext uri="{D42A27DB-BD31-4B8C-83A1-F6EECF244321}">
                <p14:modId xmlns:p14="http://schemas.microsoft.com/office/powerpoint/2010/main" val="3881670365"/>
              </p:ext>
            </p:extLst>
          </p:nvPr>
        </p:nvGraphicFramePr>
        <p:xfrm>
          <a:off x="768350" y="1305087"/>
          <a:ext cx="7819469" cy="4614482"/>
        </p:xfrm>
        <a:graphic>
          <a:graphicData uri="http://schemas.openxmlformats.org/drawingml/2006/table">
            <a:tbl>
              <a:tblPr firstRow="1" firstCol="1" bandRow="1">
                <a:tableStyleId>{5C22544A-7EE6-4342-B048-85BDC9FD1C3A}</a:tableStyleId>
              </a:tblPr>
              <a:tblGrid>
                <a:gridCol w="7819469">
                  <a:extLst>
                    <a:ext uri="{9D8B030D-6E8A-4147-A177-3AD203B41FA5}">
                      <a16:colId xmlns:a16="http://schemas.microsoft.com/office/drawing/2014/main" val="2257238677"/>
                    </a:ext>
                  </a:extLst>
                </a:gridCol>
              </a:tblGrid>
              <a:tr h="0">
                <a:tc>
                  <a:txBody>
                    <a:bodyPr/>
                    <a:lstStyle/>
                    <a:p>
                      <a:pPr>
                        <a:lnSpc>
                          <a:spcPct val="115000"/>
                        </a:lnSpc>
                        <a:spcAft>
                          <a:spcPts val="0"/>
                        </a:spcAft>
                      </a:pPr>
                      <a:r>
                        <a:rPr lang="en-AU" sz="1100" dirty="0">
                          <a:solidFill>
                            <a:schemeClr val="accent3">
                              <a:lumMod val="50000"/>
                            </a:schemeClr>
                          </a:solidFill>
                          <a:effectLst/>
                        </a:rPr>
                        <a:t>class Pair	</a:t>
                      </a:r>
                    </a:p>
                    <a:p>
                      <a:pPr>
                        <a:lnSpc>
                          <a:spcPct val="115000"/>
                        </a:lnSpc>
                        <a:spcAft>
                          <a:spcPts val="0"/>
                        </a:spcAft>
                      </a:pP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locID</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int </a:t>
                      </a:r>
                      <a:r>
                        <a:rPr lang="en-AU" sz="1100" dirty="0" err="1">
                          <a:solidFill>
                            <a:schemeClr val="accent3">
                              <a:lumMod val="50000"/>
                            </a:schemeClr>
                          </a:solidFill>
                          <a:effectLst/>
                        </a:rPr>
                        <a:t>compareTo</a:t>
                      </a:r>
                      <a:r>
                        <a:rPr lang="en-AU" sz="1100" dirty="0">
                          <a:solidFill>
                            <a:schemeClr val="accent3">
                              <a:lumMod val="50000"/>
                            </a:schemeClr>
                          </a:solidFill>
                          <a:effectLst/>
                        </a:rPr>
                        <a:t>(Pair p)</a:t>
                      </a:r>
                    </a:p>
                    <a:p>
                      <a:pPr>
                        <a:lnSpc>
                          <a:spcPct val="115000"/>
                        </a:lnSpc>
                        <a:spcAft>
                          <a:spcPts val="0"/>
                        </a:spcAft>
                      </a:pPr>
                      <a:r>
                        <a:rPr lang="en-AU" sz="1100" dirty="0">
                          <a:solidFill>
                            <a:schemeClr val="accent3">
                              <a:lumMod val="50000"/>
                            </a:schemeClr>
                          </a:solidFill>
                          <a:effectLst/>
                        </a:rPr>
                        <a:t>                        int ret = </a:t>
                      </a:r>
                      <a:r>
                        <a:rPr lang="en-AU" sz="1100" dirty="0" err="1">
                          <a:solidFill>
                            <a:schemeClr val="accent3">
                              <a:lumMod val="50000"/>
                            </a:schemeClr>
                          </a:solidFill>
                          <a:effectLst/>
                        </a:rPr>
                        <a:t>this.locID.compareTo</a:t>
                      </a:r>
                      <a:r>
                        <a:rPr lang="en-AU" sz="1100" dirty="0">
                          <a:solidFill>
                            <a:schemeClr val="accent3">
                              <a:lumMod val="50000"/>
                            </a:schemeClr>
                          </a:solidFill>
                          <a:effectLst/>
                        </a:rPr>
                        <a:t>(</a:t>
                      </a:r>
                      <a:r>
                        <a:rPr lang="en-AU" sz="1100" dirty="0" err="1">
                          <a:solidFill>
                            <a:schemeClr val="accent3">
                              <a:lumMod val="50000"/>
                            </a:schemeClr>
                          </a:solidFill>
                          <a:effectLst/>
                        </a:rPr>
                        <a:t>p.getLoc</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if(ret == 0) ret = </a:t>
                      </a:r>
                      <a:r>
                        <a:rPr lang="en-AU" sz="1100" dirty="0" err="1">
                          <a:solidFill>
                            <a:schemeClr val="accent3">
                              <a:lumMod val="50000"/>
                            </a:schemeClr>
                          </a:solidFill>
                          <a:effectLst/>
                        </a:rPr>
                        <a:t>this.userID.compareTo</a:t>
                      </a:r>
                      <a:r>
                        <a:rPr lang="en-AU" sz="1100" dirty="0">
                          <a:solidFill>
                            <a:schemeClr val="accent3">
                              <a:lumMod val="50000"/>
                            </a:schemeClr>
                          </a:solidFill>
                          <a:effectLst/>
                        </a:rPr>
                        <a:t>(</a:t>
                      </a:r>
                      <a:r>
                        <a:rPr lang="en-AU" sz="1100" dirty="0" err="1">
                          <a:solidFill>
                            <a:schemeClr val="accent3">
                              <a:lumMod val="50000"/>
                            </a:schemeClr>
                          </a:solidFill>
                          <a:effectLst/>
                        </a:rPr>
                        <a:t>p.getUser</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ret</a:t>
                      </a:r>
                    </a:p>
                    <a:p>
                      <a:pPr>
                        <a:lnSpc>
                          <a:spcPct val="115000"/>
                        </a:lnSpc>
                        <a:spcAft>
                          <a:spcPts val="0"/>
                        </a:spcAft>
                      </a:pPr>
                      <a:r>
                        <a:rPr lang="en-AU" sz="1100" dirty="0">
                          <a:solidFill>
                            <a:schemeClr val="accent3">
                              <a:lumMod val="50000"/>
                            </a:schemeClr>
                          </a:solidFill>
                          <a:effectLst/>
                        </a:rPr>
                        <a:t>   </a:t>
                      </a:r>
                    </a:p>
                    <a:p>
                      <a:pPr>
                        <a:lnSpc>
                          <a:spcPct val="115000"/>
                        </a:lnSpc>
                        <a:spcAft>
                          <a:spcPts val="0"/>
                        </a:spcAft>
                      </a:pPr>
                      <a:r>
                        <a:rPr lang="en-AU" sz="1100" dirty="0">
                          <a:solidFill>
                            <a:schemeClr val="accent3">
                              <a:lumMod val="50000"/>
                            </a:schemeClr>
                          </a:solidFill>
                          <a:effectLst/>
                        </a:rPr>
                        <a:t>class Mapper</a:t>
                      </a:r>
                    </a:p>
                    <a:p>
                      <a:pPr indent="457200">
                        <a:lnSpc>
                          <a:spcPct val="115000"/>
                        </a:lnSpc>
                        <a:spcAft>
                          <a:spcPts val="0"/>
                        </a:spcAft>
                      </a:pPr>
                      <a:r>
                        <a:rPr lang="en-AU" sz="1100" dirty="0">
                          <a:solidFill>
                            <a:schemeClr val="accent3">
                              <a:lumMod val="50000"/>
                            </a:schemeClr>
                          </a:solidFill>
                          <a:effectLst/>
                        </a:rPr>
                        <a:t>method Map(</a:t>
                      </a:r>
                      <a:r>
                        <a:rPr lang="en-AU" sz="1100" dirty="0" err="1">
                          <a:solidFill>
                            <a:schemeClr val="accent3">
                              <a:lumMod val="50000"/>
                            </a:schemeClr>
                          </a:solidFill>
                          <a:effectLst/>
                        </a:rPr>
                        <a:t>userID</a:t>
                      </a:r>
                      <a:r>
                        <a:rPr lang="en-AU" sz="1100" dirty="0">
                          <a:solidFill>
                            <a:schemeClr val="accent3">
                              <a:lumMod val="50000"/>
                            </a:schemeClr>
                          </a:solidFill>
                          <a:effectLst/>
                        </a:rPr>
                        <a:t>, list of locations)</a:t>
                      </a:r>
                    </a:p>
                    <a:p>
                      <a:pPr marL="457200" indent="457200">
                        <a:lnSpc>
                          <a:spcPct val="115000"/>
                        </a:lnSpc>
                        <a:spcAft>
                          <a:spcPts val="0"/>
                        </a:spcAft>
                      </a:pPr>
                      <a:r>
                        <a:rPr lang="en-AU" sz="1100" dirty="0">
                          <a:solidFill>
                            <a:schemeClr val="accent3">
                              <a:lumMod val="50000"/>
                            </a:schemeClr>
                          </a:solidFill>
                          <a:effectLst/>
                        </a:rPr>
                        <a:t>foreach loc in the list of locations </a:t>
                      </a:r>
                    </a:p>
                    <a:p>
                      <a:pPr marL="457200" indent="457200">
                        <a:lnSpc>
                          <a:spcPct val="115000"/>
                        </a:lnSpc>
                        <a:spcAft>
                          <a:spcPts val="0"/>
                        </a:spcAft>
                      </a:pPr>
                      <a:r>
                        <a:rPr lang="en-AU" sz="1100" dirty="0">
                          <a:solidFill>
                            <a:schemeClr val="accent3">
                              <a:lumMod val="50000"/>
                            </a:schemeClr>
                          </a:solidFill>
                          <a:effectLst/>
                        </a:rPr>
                        <a:t>              Emit( (loc,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a:t>
                      </a:r>
                    </a:p>
                    <a:p>
                      <a:pPr marL="457200" indent="457200">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Partitioner</a:t>
                      </a:r>
                    </a:p>
                    <a:p>
                      <a:pPr>
                        <a:lnSpc>
                          <a:spcPct val="115000"/>
                        </a:lnSpc>
                        <a:spcAft>
                          <a:spcPts val="0"/>
                        </a:spcAft>
                      </a:pPr>
                      <a:r>
                        <a:rPr lang="en-AU" sz="1100" dirty="0">
                          <a:solidFill>
                            <a:schemeClr val="accent3">
                              <a:lumMod val="50000"/>
                            </a:schemeClr>
                          </a:solidFill>
                          <a:effectLst/>
                        </a:rPr>
                        <a:t>	method int </a:t>
                      </a:r>
                      <a:r>
                        <a:rPr lang="en-AU" sz="1100" dirty="0" err="1">
                          <a:solidFill>
                            <a:schemeClr val="accent3">
                              <a:lumMod val="50000"/>
                            </a:schemeClr>
                          </a:solidFill>
                          <a:effectLst/>
                        </a:rPr>
                        <a:t>getPartition</a:t>
                      </a:r>
                      <a:r>
                        <a:rPr lang="en-AU" sz="1100" dirty="0">
                          <a:solidFill>
                            <a:schemeClr val="accent3">
                              <a:lumMod val="50000"/>
                            </a:schemeClr>
                          </a:solidFill>
                          <a:effectLst/>
                        </a:rPr>
                        <a:t>(key, value, int </a:t>
                      </a:r>
                      <a:r>
                        <a:rPr lang="en-AU" sz="1100" dirty="0" err="1">
                          <a:solidFill>
                            <a:schemeClr val="accent3">
                              <a:lumMod val="50000"/>
                            </a:schemeClr>
                          </a:solidFill>
                          <a:effectLst/>
                        </a:rPr>
                        <a:t>numPartitions</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return </a:t>
                      </a:r>
                      <a:r>
                        <a:rPr lang="en-AU" sz="1100" dirty="0" err="1">
                          <a:solidFill>
                            <a:schemeClr val="accent3">
                              <a:lumMod val="50000"/>
                            </a:schemeClr>
                          </a:solidFill>
                          <a:effectLst/>
                        </a:rPr>
                        <a:t>key.first.hashCode</a:t>
                      </a:r>
                      <a:r>
                        <a:rPr lang="en-AU" sz="1100" dirty="0">
                          <a:solidFill>
                            <a:schemeClr val="accent3">
                              <a:lumMod val="50000"/>
                            </a:schemeClr>
                          </a:solidFill>
                          <a:effectLst/>
                        </a:rPr>
                        <a:t>() &amp; </a:t>
                      </a:r>
                      <a:r>
                        <a:rPr lang="en-AU" sz="1100" dirty="0" err="1">
                          <a:solidFill>
                            <a:schemeClr val="accent3">
                              <a:lumMod val="50000"/>
                            </a:schemeClr>
                          </a:solidFill>
                          <a:effectLst/>
                        </a:rPr>
                        <a:t>Integer.MAX_VALUE</a:t>
                      </a:r>
                      <a:r>
                        <a:rPr lang="en-AU" sz="1100" dirty="0">
                          <a:solidFill>
                            <a:schemeClr val="accent3">
                              <a:lumMod val="50000"/>
                            </a:schemeClr>
                          </a:solidFill>
                          <a:effectLst/>
                        </a:rPr>
                        <a:t> % </a:t>
                      </a:r>
                      <a:r>
                        <a:rPr lang="en-AU" sz="1100" dirty="0" err="1">
                          <a:solidFill>
                            <a:schemeClr val="accent3">
                              <a:lumMod val="50000"/>
                            </a:schemeClr>
                          </a:solidFill>
                          <a:effectLst/>
                        </a:rPr>
                        <a:t>numPartitions</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a:t>
                      </a:r>
                      <a:r>
                        <a:rPr lang="en-AU" sz="1100" dirty="0" err="1">
                          <a:solidFill>
                            <a:schemeClr val="accent3">
                              <a:lumMod val="50000"/>
                            </a:schemeClr>
                          </a:solidFill>
                          <a:effectLst/>
                        </a:rPr>
                        <a:t>PairGroupingComparator</a:t>
                      </a:r>
                      <a:r>
                        <a:rPr lang="en-AU" sz="1100" dirty="0">
                          <a:solidFill>
                            <a:schemeClr val="accent3">
                              <a:lumMod val="50000"/>
                            </a:schemeClr>
                          </a:solidFill>
                          <a:effectLst/>
                        </a:rPr>
                        <a:t> extends </a:t>
                      </a:r>
                      <a:r>
                        <a:rPr lang="en-AU" sz="1100" dirty="0" err="1">
                          <a:solidFill>
                            <a:schemeClr val="accent3">
                              <a:lumMod val="50000"/>
                            </a:schemeClr>
                          </a:solidFill>
                          <a:effectLst/>
                        </a:rPr>
                        <a:t>WritableComparator</a:t>
                      </a:r>
                      <a:endParaRPr lang="en-AU" sz="1100" dirty="0">
                        <a:solidFill>
                          <a:schemeClr val="accent3">
                            <a:lumMod val="50000"/>
                          </a:schemeClr>
                        </a:solidFill>
                        <a:effectLst/>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AU" sz="1100" dirty="0">
                          <a:solidFill>
                            <a:schemeClr val="accent3">
                              <a:lumMod val="50000"/>
                            </a:schemeClr>
                          </a:solidFill>
                          <a:effectLst/>
                        </a:rPr>
                        <a:t>	method int compare(</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wc1, </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wc2) </a:t>
                      </a:r>
                    </a:p>
                    <a:p>
                      <a:pPr>
                        <a:lnSpc>
                          <a:spcPct val="115000"/>
                        </a:lnSpc>
                        <a:spcAft>
                          <a:spcPts val="0"/>
                        </a:spcAft>
                      </a:pPr>
                      <a:r>
                        <a:rPr lang="en-AU" sz="1100" dirty="0">
                          <a:solidFill>
                            <a:schemeClr val="accent3">
                              <a:lumMod val="50000"/>
                            </a:schemeClr>
                          </a:solidFill>
                          <a:effectLst/>
                        </a:rPr>
                        <a:t>		return ((Pair)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r>
                        <a:rPr lang="en-AU" sz="1100" dirty="0" err="1">
                          <a:solidFill>
                            <a:schemeClr val="accent3">
                              <a:lumMod val="50000"/>
                            </a:schemeClr>
                          </a:solidFill>
                          <a:effectLst/>
                        </a:rPr>
                        <a:t>compareTo</a:t>
                      </a:r>
                      <a:r>
                        <a:rPr lang="en-AU" sz="1100" dirty="0">
                          <a:solidFill>
                            <a:schemeClr val="accent3">
                              <a:lumMod val="50000"/>
                            </a:schemeClr>
                          </a:solidFill>
                          <a:effectLst/>
                        </a:rPr>
                        <a:t>(((Pair)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                        </a:t>
                      </a:r>
                    </a:p>
                    <a:p>
                      <a:pPr>
                        <a:lnSpc>
                          <a:spcPct val="115000"/>
                        </a:lnSpc>
                        <a:spcAft>
                          <a:spcPts val="0"/>
                        </a:spcAft>
                      </a:pPr>
                      <a:r>
                        <a:rPr lang="en-AU" sz="1100" dirty="0">
                          <a:solidFill>
                            <a:schemeClr val="accent3">
                              <a:lumMod val="50000"/>
                            </a:schemeClr>
                          </a:solidFill>
                          <a:effectLst/>
                        </a:rPr>
                        <a:t>	method Reduce(key, </a:t>
                      </a:r>
                      <a:r>
                        <a:rPr lang="en-AU" sz="1100" dirty="0" err="1">
                          <a:solidFill>
                            <a:schemeClr val="accent3">
                              <a:lumMod val="50000"/>
                            </a:schemeClr>
                          </a:solidFill>
                          <a:effectLst/>
                        </a:rPr>
                        <a:t>userList</a:t>
                      </a:r>
                      <a:r>
                        <a:rPr lang="en-AU" sz="1100" dirty="0">
                          <a:solidFill>
                            <a:schemeClr val="accent3">
                              <a:lumMod val="50000"/>
                            </a:schemeClr>
                          </a:solidFill>
                          <a:effectLst/>
                        </a:rPr>
                        <a:t> [])                                                 </a:t>
                      </a: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key.getLoc</a:t>
                      </a:r>
                      <a:r>
                        <a:rPr lang="en-AU" sz="1100" dirty="0">
                          <a:solidFill>
                            <a:schemeClr val="accent3">
                              <a:lumMod val="50000"/>
                            </a:schemeClr>
                          </a:solidFill>
                          <a:effectLst/>
                        </a:rPr>
                        <a:t>(), </a:t>
                      </a:r>
                      <a:r>
                        <a:rPr lang="en-AU" sz="1100" dirty="0" err="1">
                          <a:solidFill>
                            <a:schemeClr val="accent3">
                              <a:lumMod val="50000"/>
                            </a:schemeClr>
                          </a:solidFill>
                          <a:effectLst/>
                        </a:rPr>
                        <a:t>userList</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49716399"/>
                  </a:ext>
                </a:extLst>
              </a:tr>
            </a:tbl>
          </a:graphicData>
        </a:graphic>
      </p:graphicFrame>
    </p:spTree>
    <p:extLst>
      <p:ext uri="{BB962C8B-B14F-4D97-AF65-F5344CB8AC3E}">
        <p14:creationId xmlns:p14="http://schemas.microsoft.com/office/powerpoint/2010/main" val="113252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r>
              <a:rPr lang="en-AU" dirty="0"/>
              <a:t>Given the following graph, assume that you are using the single shortest path algorithm to compute the shortest path from node S to node E. Show the output of the mapper (sorted results of all mappers) and the reducer (only one reducer used) in each iteration (including both the distances and the paths).</a:t>
            </a:r>
            <a:endParaRPr lang="en-GB" dirty="0"/>
          </a:p>
          <a:p>
            <a:endParaRPr lang="en-GB" dirty="0"/>
          </a:p>
        </p:txBody>
      </p:sp>
      <p:pic>
        <p:nvPicPr>
          <p:cNvPr id="4" name="Picture 2" descr="https://allaboutalgorithms.files.wordpress.com/2011/11/dag.jpg"/>
          <p:cNvPicPr/>
          <p:nvPr/>
        </p:nvPicPr>
        <p:blipFill>
          <a:blip r:embed="rId2">
            <a:extLst>
              <a:ext uri="{28A0092B-C50C-407E-A947-70E740481C1C}">
                <a14:useLocalDpi xmlns:a14="http://schemas.microsoft.com/office/drawing/2010/main" val="0"/>
              </a:ext>
            </a:extLst>
          </a:blip>
          <a:srcRect/>
          <a:stretch>
            <a:fillRect/>
          </a:stretch>
        </p:blipFill>
        <p:spPr bwMode="auto">
          <a:xfrm>
            <a:off x="2142733" y="2889850"/>
            <a:ext cx="4958458" cy="2723009"/>
          </a:xfrm>
          <a:prstGeom prst="rect">
            <a:avLst/>
          </a:prstGeom>
          <a:noFill/>
          <a:ln>
            <a:noFill/>
          </a:ln>
        </p:spPr>
      </p:pic>
    </p:spTree>
    <p:extLst>
      <p:ext uri="{BB962C8B-B14F-4D97-AF65-F5344CB8AC3E}">
        <p14:creationId xmlns:p14="http://schemas.microsoft.com/office/powerpoint/2010/main" val="256555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0D45-3C3F-4EAF-9155-7AC0570E8FEC}"/>
              </a:ext>
            </a:extLst>
          </p:cNvPr>
          <p:cNvSpPr>
            <a:spLocks noGrp="1"/>
          </p:cNvSpPr>
          <p:nvPr>
            <p:ph type="title"/>
          </p:nvPr>
        </p:nvSpPr>
        <p:spPr/>
        <p:txBody>
          <a:bodyPr/>
          <a:lstStyle/>
          <a:p>
            <a:r>
              <a:rPr lang="en-AU" dirty="0"/>
              <a:t>Solution</a:t>
            </a:r>
          </a:p>
        </p:txBody>
      </p:sp>
      <p:sp>
        <p:nvSpPr>
          <p:cNvPr id="5" name="Rectangle 4">
            <a:extLst>
              <a:ext uri="{FF2B5EF4-FFF2-40B4-BE49-F238E27FC236}">
                <a16:creationId xmlns:a16="http://schemas.microsoft.com/office/drawing/2014/main" id="{40832C96-0388-4F46-9D72-3F063667BBFE}"/>
              </a:ext>
            </a:extLst>
          </p:cNvPr>
          <p:cNvSpPr/>
          <p:nvPr/>
        </p:nvSpPr>
        <p:spPr>
          <a:xfrm>
            <a:off x="3087278" y="1166842"/>
            <a:ext cx="2969444" cy="5262979"/>
          </a:xfrm>
          <a:prstGeom prst="rect">
            <a:avLst/>
          </a:prstGeom>
        </p:spPr>
        <p:txBody>
          <a:bodyPr wrap="square">
            <a:spAutoFit/>
          </a:bodyPr>
          <a:lstStyle/>
          <a:p>
            <a:r>
              <a:rPr lang="pt-BR" dirty="0">
                <a:solidFill>
                  <a:srgbClr val="FF0000"/>
                </a:solidFill>
              </a:rPr>
              <a:t>1. </a:t>
            </a:r>
          </a:p>
          <a:p>
            <a:r>
              <a:rPr lang="pt-BR" dirty="0">
                <a:solidFill>
                  <a:srgbClr val="FF0000"/>
                </a:solidFill>
              </a:rPr>
              <a:t>Mapper:</a:t>
            </a:r>
          </a:p>
          <a:p>
            <a:r>
              <a:rPr lang="pt-BR" dirty="0">
                <a:solidFill>
                  <a:srgbClr val="FF0000"/>
                </a:solidFill>
              </a:rPr>
              <a:t>(A, 1), (C, 2)</a:t>
            </a:r>
          </a:p>
          <a:p>
            <a:r>
              <a:rPr lang="pt-BR" dirty="0">
                <a:solidFill>
                  <a:srgbClr val="FF0000"/>
                </a:solidFill>
              </a:rPr>
              <a:t>Reducer:</a:t>
            </a:r>
          </a:p>
          <a:p>
            <a:r>
              <a:rPr lang="pt-BR" dirty="0">
                <a:solidFill>
                  <a:srgbClr val="FF0000"/>
                </a:solidFill>
              </a:rPr>
              <a:t>A: 1 | S-&gt;A | B:6</a:t>
            </a:r>
          </a:p>
          <a:p>
            <a:r>
              <a:rPr lang="pt-BR" dirty="0">
                <a:solidFill>
                  <a:srgbClr val="FF0000"/>
                </a:solidFill>
              </a:rPr>
              <a:t>C: 2 | S-&gt;C | A:4, D:3</a:t>
            </a:r>
          </a:p>
          <a:p>
            <a:endParaRPr lang="pt-BR" dirty="0">
              <a:solidFill>
                <a:srgbClr val="FF0000"/>
              </a:solidFill>
            </a:endParaRPr>
          </a:p>
          <a:p>
            <a:r>
              <a:rPr lang="pt-BR" dirty="0">
                <a:solidFill>
                  <a:srgbClr val="FF0000"/>
                </a:solidFill>
              </a:rPr>
              <a:t>2.</a:t>
            </a:r>
          </a:p>
          <a:p>
            <a:r>
              <a:rPr lang="pt-BR" dirty="0">
                <a:solidFill>
                  <a:srgbClr val="FF0000"/>
                </a:solidFill>
              </a:rPr>
              <a:t>Mapper:</a:t>
            </a:r>
          </a:p>
          <a:p>
            <a:r>
              <a:rPr lang="pt-BR" dirty="0">
                <a:solidFill>
                  <a:srgbClr val="FF0000"/>
                </a:solidFill>
              </a:rPr>
              <a:t>(B, 7), (A, 6), (D, 5)</a:t>
            </a:r>
          </a:p>
          <a:p>
            <a:r>
              <a:rPr lang="pt-BR" dirty="0">
                <a:solidFill>
                  <a:srgbClr val="FF0000"/>
                </a:solidFill>
              </a:rPr>
              <a:t>Reducer:</a:t>
            </a:r>
          </a:p>
          <a:p>
            <a:r>
              <a:rPr lang="pt-BR" dirty="0">
                <a:solidFill>
                  <a:srgbClr val="FF0000"/>
                </a:solidFill>
              </a:rPr>
              <a:t>B: 7 | S-&gt;A-&gt;B | D:1, E:2</a:t>
            </a:r>
          </a:p>
          <a:p>
            <a:r>
              <a:rPr lang="pt-BR" dirty="0">
                <a:solidFill>
                  <a:srgbClr val="FF0000"/>
                </a:solidFill>
              </a:rPr>
              <a:t>D: 5 | S-&gt;C-&gt;D | E:1</a:t>
            </a:r>
          </a:p>
          <a:p>
            <a:endParaRPr lang="pt-BR" dirty="0">
              <a:solidFill>
                <a:srgbClr val="FF0000"/>
              </a:solidFill>
            </a:endParaRPr>
          </a:p>
          <a:p>
            <a:r>
              <a:rPr lang="pt-BR" dirty="0">
                <a:solidFill>
                  <a:srgbClr val="FF0000"/>
                </a:solidFill>
              </a:rPr>
              <a:t>3. </a:t>
            </a:r>
          </a:p>
          <a:p>
            <a:r>
              <a:rPr lang="pt-BR" dirty="0">
                <a:solidFill>
                  <a:srgbClr val="FF0000"/>
                </a:solidFill>
              </a:rPr>
              <a:t>Mapper:</a:t>
            </a:r>
          </a:p>
          <a:p>
            <a:r>
              <a:rPr lang="pt-BR" dirty="0">
                <a:solidFill>
                  <a:srgbClr val="FF0000"/>
                </a:solidFill>
              </a:rPr>
              <a:t>(E, 9), (D, 8), (E, 6)</a:t>
            </a:r>
          </a:p>
          <a:p>
            <a:r>
              <a:rPr lang="pt-BR" dirty="0">
                <a:solidFill>
                  <a:srgbClr val="FF0000"/>
                </a:solidFill>
              </a:rPr>
              <a:t>Reducer:</a:t>
            </a:r>
          </a:p>
          <a:p>
            <a:r>
              <a:rPr lang="pt-BR" dirty="0">
                <a:solidFill>
                  <a:srgbClr val="FF0000"/>
                </a:solidFill>
              </a:rPr>
              <a:t>E: 6 |S-&gt;C-&gt;D-&gt;E | empty</a:t>
            </a:r>
          </a:p>
          <a:p>
            <a:endParaRPr lang="pt-BR" dirty="0">
              <a:solidFill>
                <a:srgbClr val="FF0000"/>
              </a:solidFill>
            </a:endParaRPr>
          </a:p>
          <a:p>
            <a:r>
              <a:rPr lang="pt-BR" dirty="0">
                <a:solidFill>
                  <a:srgbClr val="FF0000"/>
                </a:solidFill>
              </a:rPr>
              <a:t>Algorithm terminates</a:t>
            </a:r>
          </a:p>
        </p:txBody>
      </p:sp>
    </p:spTree>
    <p:extLst>
      <p:ext uri="{BB962C8B-B14F-4D97-AF65-F5344CB8AC3E}">
        <p14:creationId xmlns:p14="http://schemas.microsoft.com/office/powerpoint/2010/main" val="34289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Effect transition="in" filter="fade">
                                      <p:cBhvr>
                                        <p:cTn id="50" dur="500"/>
                                        <p:tgtEl>
                                          <p:spTgt spid="5">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fade">
                                      <p:cBhvr>
                                        <p:cTn id="53" dur="500"/>
                                        <p:tgtEl>
                                          <p:spTgt spid="5">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fade">
                                      <p:cBhvr>
                                        <p:cTn id="56" dur="500"/>
                                        <p:tgtEl>
                                          <p:spTgt spid="5">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animEffect transition="in" filter="fade">
                                      <p:cBhvr>
                                        <p:cTn id="59" dur="500"/>
                                        <p:tgtEl>
                                          <p:spTgt spid="5">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0" end="20"/>
                                            </p:txEl>
                                          </p:spTgt>
                                        </p:tgtEl>
                                        <p:attrNameLst>
                                          <p:attrName>style.visibility</p:attrName>
                                        </p:attrNameLst>
                                      </p:cBhvr>
                                      <p:to>
                                        <p:strVal val="visible"/>
                                      </p:to>
                                    </p:set>
                                    <p:animEffect transition="in" filter="fade">
                                      <p:cBhvr>
                                        <p:cTn id="62"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1 </a:t>
            </a:r>
            <a:r>
              <a:rPr lang="en-US"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in an online shopping system, a huge log file stores the information of each transaction. Each line of the log is in format of “</a:t>
            </a:r>
            <a:r>
              <a:rPr lang="en-AU" dirty="0" err="1"/>
              <a:t>userID</a:t>
            </a:r>
            <a:r>
              <a:rPr lang="en-AU" b="1" dirty="0"/>
              <a:t>\</a:t>
            </a:r>
            <a:r>
              <a:rPr lang="en-AU" b="1" dirty="0" err="1"/>
              <a:t>t</a:t>
            </a:r>
            <a:r>
              <a:rPr lang="en-AU" dirty="0" err="1"/>
              <a:t>product</a:t>
            </a:r>
            <a:r>
              <a:rPr lang="en-AU" b="1" dirty="0"/>
              <a:t>\t</a:t>
            </a:r>
            <a:r>
              <a:rPr lang="en-AU" dirty="0"/>
              <a:t> price</a:t>
            </a:r>
            <a:r>
              <a:rPr lang="en-AU" b="1" dirty="0"/>
              <a:t>\t</a:t>
            </a:r>
            <a:r>
              <a:rPr lang="en-AU" dirty="0"/>
              <a:t> time”. Your task is to use </a:t>
            </a:r>
            <a:r>
              <a:rPr lang="en-AU" dirty="0" err="1"/>
              <a:t>MapReduce</a:t>
            </a:r>
            <a:r>
              <a:rPr lang="en-AU" dirty="0"/>
              <a:t> to find out the top-5 most expensive products purchased by each user in 2016.</a:t>
            </a:r>
          </a:p>
          <a:p>
            <a:endParaRPr lang="en-GB" dirty="0"/>
          </a:p>
        </p:txBody>
      </p:sp>
      <p:graphicFrame>
        <p:nvGraphicFramePr>
          <p:cNvPr id="4" name="Table 3">
            <a:extLst>
              <a:ext uri="{FF2B5EF4-FFF2-40B4-BE49-F238E27FC236}">
                <a16:creationId xmlns:a16="http://schemas.microsoft.com/office/drawing/2014/main" id="{B3CCAF74-1C4F-4A87-B32E-33812FFFF7EF}"/>
              </a:ext>
            </a:extLst>
          </p:cNvPr>
          <p:cNvGraphicFramePr>
            <a:graphicFrameLocks noGrp="1"/>
          </p:cNvGraphicFramePr>
          <p:nvPr>
            <p:extLst>
              <p:ext uri="{D42A27DB-BD31-4B8C-83A1-F6EECF244321}">
                <p14:modId xmlns:p14="http://schemas.microsoft.com/office/powerpoint/2010/main" val="890557633"/>
              </p:ext>
            </p:extLst>
          </p:nvPr>
        </p:nvGraphicFramePr>
        <p:xfrm>
          <a:off x="1637665" y="2597756"/>
          <a:ext cx="5868670" cy="3264980"/>
        </p:xfrm>
        <a:graphic>
          <a:graphicData uri="http://schemas.openxmlformats.org/drawingml/2006/table">
            <a:tbl>
              <a:tblPr firstRow="1" firstCol="1" bandRow="1">
                <a:tableStyleId>{5C22544A-7EE6-4342-B048-85BDC9FD1C3A}</a:tableStyleId>
              </a:tblPr>
              <a:tblGrid>
                <a:gridCol w="5868670">
                  <a:extLst>
                    <a:ext uri="{9D8B030D-6E8A-4147-A177-3AD203B41FA5}">
                      <a16:colId xmlns:a16="http://schemas.microsoft.com/office/drawing/2014/main" val="3036390165"/>
                    </a:ext>
                  </a:extLst>
                </a:gridCol>
              </a:tblGrid>
              <a:tr h="0">
                <a:tc>
                  <a:txBody>
                    <a:bodyPr/>
                    <a:lstStyle/>
                    <a:p>
                      <a:pPr>
                        <a:lnSpc>
                          <a:spcPct val="115000"/>
                        </a:lnSpc>
                        <a:spcAft>
                          <a:spcPts val="0"/>
                        </a:spcAft>
                      </a:pPr>
                      <a:r>
                        <a:rPr lang="en-AU" sz="1100" dirty="0">
                          <a:solidFill>
                            <a:schemeClr val="accent3">
                              <a:lumMod val="50000"/>
                            </a:schemeClr>
                          </a:solidFill>
                          <a:effectLst/>
                        </a:rPr>
                        <a:t>class Mapper</a:t>
                      </a:r>
                    </a:p>
                    <a:p>
                      <a:pPr>
                        <a:lnSpc>
                          <a:spcPct val="115000"/>
                        </a:lnSpc>
                        <a:spcAft>
                          <a:spcPts val="0"/>
                        </a:spcAft>
                      </a:pPr>
                      <a:r>
                        <a:rPr lang="en-AU" sz="1100" dirty="0">
                          <a:solidFill>
                            <a:schemeClr val="accent3">
                              <a:lumMod val="50000"/>
                            </a:schemeClr>
                          </a:solidFill>
                          <a:effectLst/>
                        </a:rPr>
                        <a:t>              initialize an associate array H(integer </a:t>
                      </a:r>
                      <a:r>
                        <a:rPr lang="en-AU" sz="1100" dirty="0" err="1">
                          <a:solidFill>
                            <a:schemeClr val="accent3">
                              <a:lumMod val="50000"/>
                            </a:schemeClr>
                          </a:solidFill>
                          <a:effectLst/>
                        </a:rPr>
                        <a:t>UserID</a:t>
                      </a:r>
                      <a:r>
                        <a:rPr lang="en-AU" sz="1100" dirty="0">
                          <a:solidFill>
                            <a:schemeClr val="accent3">
                              <a:lumMod val="50000"/>
                            </a:schemeClr>
                          </a:solidFill>
                          <a:effectLst/>
                        </a:rPr>
                        <a:t>, priority queue Q of log record based on price)</a:t>
                      </a:r>
                    </a:p>
                    <a:p>
                      <a:pPr indent="457200">
                        <a:lnSpc>
                          <a:spcPct val="115000"/>
                        </a:lnSpc>
                        <a:spcAft>
                          <a:spcPts val="0"/>
                        </a:spcAft>
                      </a:pPr>
                      <a:r>
                        <a:rPr lang="en-AU" sz="1100" dirty="0">
                          <a:solidFill>
                            <a:schemeClr val="accent3">
                              <a:lumMod val="50000"/>
                            </a:schemeClr>
                          </a:solidFill>
                          <a:effectLst/>
                        </a:rPr>
                        <a:t>method Map(key, log record R)</a:t>
                      </a:r>
                    </a:p>
                    <a:p>
                      <a:pPr marL="457200" indent="457200">
                        <a:lnSpc>
                          <a:spcPct val="115000"/>
                        </a:lnSpc>
                        <a:spcAft>
                          <a:spcPts val="0"/>
                        </a:spcAft>
                      </a:pPr>
                      <a:r>
                        <a:rPr lang="en-AU" sz="1100" dirty="0">
                          <a:solidFill>
                            <a:schemeClr val="accent3">
                              <a:lumMod val="50000"/>
                            </a:schemeClr>
                          </a:solidFill>
                          <a:effectLst/>
                        </a:rPr>
                        <a:t>if </a:t>
                      </a:r>
                      <a:r>
                        <a:rPr lang="en-AU" sz="1100" dirty="0" err="1">
                          <a:solidFill>
                            <a:schemeClr val="accent3">
                              <a:lumMod val="50000"/>
                            </a:schemeClr>
                          </a:solidFill>
                          <a:effectLst/>
                        </a:rPr>
                        <a:t>R.time</a:t>
                      </a:r>
                      <a:r>
                        <a:rPr lang="en-AU" sz="1100" dirty="0">
                          <a:solidFill>
                            <a:schemeClr val="accent3">
                              <a:lumMod val="50000"/>
                            </a:schemeClr>
                          </a:solidFill>
                          <a:effectLst/>
                        </a:rPr>
                        <a:t> == 2016</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).add(R)</a:t>
                      </a:r>
                    </a:p>
                    <a:p>
                      <a:pPr marL="457200" indent="457200">
                        <a:lnSpc>
                          <a:spcPct val="115000"/>
                        </a:lnSpc>
                        <a:spcAft>
                          <a:spcPts val="0"/>
                        </a:spcAft>
                      </a:pPr>
                      <a:r>
                        <a:rPr lang="en-AU" sz="1100" dirty="0">
                          <a:solidFill>
                            <a:schemeClr val="accent3">
                              <a:lumMod val="50000"/>
                            </a:schemeClr>
                          </a:solidFill>
                          <a:effectLst/>
                        </a:rPr>
                        <a:t>              if(H(</a:t>
                      </a:r>
                      <a:r>
                        <a:rPr lang="en-AU" sz="1100" dirty="0" err="1">
                          <a:solidFill>
                            <a:schemeClr val="accent3">
                              <a:lumMod val="50000"/>
                            </a:schemeClr>
                          </a:solidFill>
                          <a:effectLst/>
                        </a:rPr>
                        <a:t>R.userID</a:t>
                      </a:r>
                      <a:r>
                        <a:rPr lang="en-AU" sz="1100" dirty="0">
                          <a:solidFill>
                            <a:schemeClr val="accent3">
                              <a:lumMod val="50000"/>
                            </a:schemeClr>
                          </a:solidFill>
                          <a:effectLst/>
                        </a:rPr>
                        <a:t>).size &gt;5)</a:t>
                      </a: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).remove(first element)</a:t>
                      </a:r>
                    </a:p>
                    <a:p>
                      <a:pPr>
                        <a:lnSpc>
                          <a:spcPct val="115000"/>
                        </a:lnSpc>
                        <a:spcAft>
                          <a:spcPts val="0"/>
                        </a:spcAft>
                      </a:pPr>
                      <a:r>
                        <a:rPr lang="en-AU" sz="1100" dirty="0">
                          <a:solidFill>
                            <a:schemeClr val="accent3">
                              <a:lumMod val="50000"/>
                            </a:schemeClr>
                          </a:solidFill>
                          <a:effectLst/>
                        </a:rPr>
                        <a:t>              method </a:t>
                      </a:r>
                      <a:r>
                        <a:rPr lang="en-AU" sz="1100" dirty="0" err="1">
                          <a:solidFill>
                            <a:schemeClr val="accent3">
                              <a:lumMod val="50000"/>
                            </a:schemeClr>
                          </a:solidFill>
                          <a:effectLst/>
                        </a:rPr>
                        <a:t>CleanUp</a:t>
                      </a:r>
                      <a:r>
                        <a:rPr lang="en-AU" sz="1100" dirty="0">
                          <a:solidFill>
                            <a:schemeClr val="accent3">
                              <a:lumMod val="50000"/>
                            </a:schemeClr>
                          </a:solidFill>
                          <a:effectLst/>
                        </a:rPr>
                        <a:t>()</a:t>
                      </a:r>
                    </a:p>
                    <a:p>
                      <a:pPr>
                        <a:lnSpc>
                          <a:spcPct val="115000"/>
                        </a:lnSpc>
                        <a:spcAft>
                          <a:spcPts val="0"/>
                        </a:spcAft>
                      </a:pPr>
                      <a:r>
                        <a:rPr lang="en-AU" sz="1100" dirty="0">
                          <a:solidFill>
                            <a:schemeClr val="accent3">
                              <a:lumMod val="50000"/>
                            </a:schemeClr>
                          </a:solidFill>
                          <a:effectLst/>
                        </a:rPr>
                        <a:t>                             foreach(entry E in H)</a:t>
                      </a: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E.userID</a:t>
                      </a:r>
                      <a:r>
                        <a:rPr lang="en-AU" sz="1100" dirty="0">
                          <a:solidFill>
                            <a:schemeClr val="accent3">
                              <a:lumMod val="50000"/>
                            </a:schemeClr>
                          </a:solidFill>
                          <a:effectLst/>
                        </a:rPr>
                        <a:t>, E.Q)</a:t>
                      </a: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a:t>
                      </a:r>
                    </a:p>
                    <a:p>
                      <a:pPr indent="457200">
                        <a:lnSpc>
                          <a:spcPct val="115000"/>
                        </a:lnSpc>
                        <a:spcAft>
                          <a:spcPts val="0"/>
                        </a:spcAft>
                      </a:pPr>
                      <a:r>
                        <a:rPr lang="en-AU" sz="1100" dirty="0">
                          <a:solidFill>
                            <a:schemeClr val="accent3">
                              <a:lumMod val="50000"/>
                            </a:schemeClr>
                          </a:solidFill>
                          <a:effectLst/>
                        </a:rPr>
                        <a:t>method Reduce(</a:t>
                      </a:r>
                      <a:r>
                        <a:rPr lang="en-AU" sz="1100" dirty="0" err="1">
                          <a:solidFill>
                            <a:schemeClr val="accent3">
                              <a:lumMod val="50000"/>
                            </a:schemeClr>
                          </a:solidFill>
                          <a:effectLst/>
                        </a:rPr>
                        <a:t>userID</a:t>
                      </a:r>
                      <a:r>
                        <a:rPr lang="en-AU" sz="1100" dirty="0">
                          <a:solidFill>
                            <a:schemeClr val="accent3">
                              <a:lumMod val="50000"/>
                            </a:schemeClr>
                          </a:solidFill>
                          <a:effectLst/>
                        </a:rPr>
                        <a:t>, list of queues[])</a:t>
                      </a:r>
                    </a:p>
                    <a:p>
                      <a:pPr marL="457200" indent="457200">
                        <a:lnSpc>
                          <a:spcPct val="115000"/>
                        </a:lnSpc>
                        <a:spcAft>
                          <a:spcPts val="0"/>
                        </a:spcAft>
                      </a:pPr>
                      <a:r>
                        <a:rPr lang="en-AU" sz="1100" dirty="0">
                          <a:solidFill>
                            <a:schemeClr val="accent3">
                              <a:lumMod val="50000"/>
                            </a:schemeClr>
                          </a:solidFill>
                          <a:effectLst/>
                        </a:rPr>
                        <a:t>P &lt;- get top 5 products from the list of queues</a:t>
                      </a:r>
                    </a:p>
                    <a:p>
                      <a:pPr indent="457200">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userID</a:t>
                      </a:r>
                      <a:r>
                        <a:rPr lang="en-AU" sz="1100" dirty="0">
                          <a:solidFill>
                            <a:schemeClr val="accent3">
                              <a:lumMod val="50000"/>
                            </a:schemeClr>
                          </a:solidFill>
                          <a:effectLst/>
                        </a:rPr>
                        <a:t>, P)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08105894"/>
                  </a:ext>
                </a:extLst>
              </a:tr>
            </a:tbl>
          </a:graphicData>
        </a:graphic>
      </p:graphicFrame>
      <p:sp>
        <p:nvSpPr>
          <p:cNvPr id="5" name="Rectangle 4">
            <a:extLst>
              <a:ext uri="{FF2B5EF4-FFF2-40B4-BE49-F238E27FC236}">
                <a16:creationId xmlns:a16="http://schemas.microsoft.com/office/drawing/2014/main" id="{26155031-2CF6-4B03-A7BE-A99F514E326A}"/>
              </a:ext>
            </a:extLst>
          </p:cNvPr>
          <p:cNvSpPr/>
          <p:nvPr/>
        </p:nvSpPr>
        <p:spPr>
          <a:xfrm>
            <a:off x="1637665" y="4717218"/>
            <a:ext cx="1532792" cy="270459"/>
          </a:xfrm>
          <a:prstGeom prst="rect">
            <a:avLst/>
          </a:prstGeom>
        </p:spPr>
        <p:txBody>
          <a:bodyPr wrap="none">
            <a:spAutoFit/>
          </a:bodyPr>
          <a:lstStyle/>
          <a:p>
            <a:pPr lvl="0" eaLnBrk="1" fontAlgn="auto" hangingPunct="1">
              <a:lnSpc>
                <a:spcPct val="115000"/>
              </a:lnSpc>
              <a:spcBef>
                <a:spcPts val="0"/>
              </a:spcBef>
              <a:spcAft>
                <a:spcPts val="0"/>
              </a:spcAft>
            </a:pPr>
            <a:r>
              <a:rPr lang="en-AU" sz="1100" b="1" dirty="0">
                <a:solidFill>
                  <a:srgbClr val="FF0000"/>
                </a:solidFill>
                <a:latin typeface="Helvetica"/>
                <a:ea typeface="+mn-ea"/>
              </a:rPr>
              <a:t>class Combiner ???</a:t>
            </a:r>
          </a:p>
        </p:txBody>
      </p:sp>
    </p:spTree>
    <p:extLst>
      <p:ext uri="{BB962C8B-B14F-4D97-AF65-F5344CB8AC3E}">
        <p14:creationId xmlns:p14="http://schemas.microsoft.com/office/powerpoint/2010/main" val="42774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Given a large text file, find the top-k words that appear the most frequently.</a:t>
            </a:r>
          </a:p>
          <a:p>
            <a:endParaRPr lang="en-GB" dirty="0"/>
          </a:p>
          <a:p>
            <a:pPr marL="0" indent="0">
              <a:buNone/>
            </a:pPr>
            <a:r>
              <a:rPr lang="en-GB" dirty="0">
                <a:solidFill>
                  <a:srgbClr val="FF0000"/>
                </a:solidFill>
              </a:rPr>
              <a:t>Answer: Do word count first, and then in each reducer, output only the top-k words. In the second round map/reduce task, read the local top-k and compute the global top-k.</a:t>
            </a:r>
          </a:p>
        </p:txBody>
      </p:sp>
    </p:spTree>
    <p:extLst>
      <p:ext uri="{BB962C8B-B14F-4D97-AF65-F5344CB8AC3E}">
        <p14:creationId xmlns:p14="http://schemas.microsoft.com/office/powerpoint/2010/main" val="15102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GB" dirty="0"/>
              <a:t>Write down the output</a:t>
            </a:r>
          </a:p>
          <a:p>
            <a:pPr marL="0" indent="0">
              <a:buNone/>
            </a:pPr>
            <a:r>
              <a:rPr lang="en-GB" dirty="0"/>
              <a:t>a) </a:t>
            </a:r>
            <a:r>
              <a:rPr lang="en-GB" dirty="0" err="1"/>
              <a:t>val</a:t>
            </a:r>
            <a:r>
              <a:rPr lang="en-GB" dirty="0"/>
              <a:t> lines = </a:t>
            </a:r>
            <a:r>
              <a:rPr lang="en-GB" dirty="0" err="1"/>
              <a:t>sc.parallelize</a:t>
            </a:r>
            <a:r>
              <a:rPr lang="en-GB" dirty="0"/>
              <a:t>(List("hello world", "this is a </a:t>
            </a:r>
            <a:r>
              <a:rPr lang="en-GB" dirty="0" err="1"/>
              <a:t>scala</a:t>
            </a:r>
            <a:r>
              <a:rPr lang="en-GB" dirty="0"/>
              <a:t> program", "to create a pair RDD", "in spark"))</a:t>
            </a:r>
          </a:p>
          <a:p>
            <a:pPr marL="0" indent="0">
              <a:buNone/>
            </a:pPr>
            <a:r>
              <a:rPr lang="en-GB" dirty="0"/>
              <a:t>    </a:t>
            </a:r>
            <a:r>
              <a:rPr lang="en-GB" dirty="0" err="1"/>
              <a:t>val</a:t>
            </a:r>
            <a:r>
              <a:rPr lang="en-GB" dirty="0"/>
              <a:t> pairs = </a:t>
            </a:r>
            <a:r>
              <a:rPr lang="en-GB" dirty="0" err="1"/>
              <a:t>lines.map</a:t>
            </a:r>
            <a:r>
              <a:rPr lang="en-GB" dirty="0"/>
              <a:t>(x =&gt; (</a:t>
            </a:r>
            <a:r>
              <a:rPr lang="en-GB" dirty="0" err="1"/>
              <a:t>x.split</a:t>
            </a:r>
            <a:r>
              <a:rPr lang="en-GB" dirty="0"/>
              <a:t>(" ")(0), x))</a:t>
            </a:r>
          </a:p>
          <a:p>
            <a:pPr marL="0" indent="0">
              <a:buNone/>
            </a:pPr>
            <a:r>
              <a:rPr lang="en-GB" dirty="0"/>
              <a:t>    </a:t>
            </a:r>
            <a:r>
              <a:rPr lang="en-GB" dirty="0" err="1"/>
              <a:t>pairs.filter</a:t>
            </a:r>
            <a:r>
              <a:rPr lang="en-GB" dirty="0"/>
              <a:t> {case (key, value) =&gt; </a:t>
            </a:r>
            <a:r>
              <a:rPr lang="en-GB" dirty="0" err="1"/>
              <a:t>key.length</a:t>
            </a:r>
            <a:r>
              <a:rPr lang="en-GB" dirty="0"/>
              <a:t> &lt;3}.foreach(</a:t>
            </a:r>
            <a:r>
              <a:rPr lang="en-GB" dirty="0" err="1"/>
              <a:t>println</a:t>
            </a:r>
            <a:r>
              <a:rPr lang="en-GB" dirty="0"/>
              <a:t>)</a:t>
            </a:r>
          </a:p>
          <a:p>
            <a:pPr marL="0" indent="0">
              <a:buNone/>
            </a:pPr>
            <a:endParaRPr lang="en-GB" dirty="0"/>
          </a:p>
          <a:p>
            <a:pPr marL="0" indent="0">
              <a:buNone/>
            </a:pPr>
            <a:r>
              <a:rPr lang="en-GB" dirty="0">
                <a:solidFill>
                  <a:srgbClr val="FF0000"/>
                </a:solidFill>
              </a:rPr>
              <a:t>Output: (“to”, “to create a pair RDD”) (“in”, “in spark”)</a:t>
            </a:r>
          </a:p>
          <a:p>
            <a:pPr marL="0" indent="0">
              <a:buNone/>
            </a:pPr>
            <a:endParaRPr lang="en-GB" dirty="0"/>
          </a:p>
          <a:p>
            <a:pPr marL="0" indent="0">
              <a:buNone/>
            </a:pPr>
            <a:r>
              <a:rPr lang="en-GB" dirty="0"/>
              <a:t>b) </a:t>
            </a:r>
            <a:r>
              <a:rPr lang="en-GB" dirty="0" err="1"/>
              <a:t>val</a:t>
            </a:r>
            <a:r>
              <a:rPr lang="en-GB" dirty="0"/>
              <a:t> pairs = </a:t>
            </a:r>
            <a:r>
              <a:rPr lang="en-GB" dirty="0" err="1"/>
              <a:t>sc.parallelize</a:t>
            </a:r>
            <a:r>
              <a:rPr lang="en-GB" dirty="0"/>
              <a:t>(List((1, 2), (3, 4), (3, 9), (4,2)))</a:t>
            </a:r>
          </a:p>
          <a:p>
            <a:pPr marL="0" indent="0">
              <a:buNone/>
            </a:pPr>
            <a:r>
              <a:rPr lang="en-GB" dirty="0"/>
              <a:t>    </a:t>
            </a:r>
            <a:r>
              <a:rPr lang="en-GB" dirty="0" err="1"/>
              <a:t>val</a:t>
            </a:r>
            <a:r>
              <a:rPr lang="en-GB" dirty="0"/>
              <a:t> pairs1 = </a:t>
            </a:r>
            <a:r>
              <a:rPr lang="en-GB" dirty="0" err="1"/>
              <a:t>pairs.mapValues</a:t>
            </a:r>
            <a:r>
              <a:rPr lang="en-GB" dirty="0"/>
              <a:t>(x=&gt;(x, 1)).</a:t>
            </a:r>
            <a:r>
              <a:rPr lang="en-GB" dirty="0" err="1"/>
              <a:t>reduceByKey</a:t>
            </a:r>
            <a:r>
              <a:rPr lang="en-GB" dirty="0"/>
              <a:t>((</a:t>
            </a:r>
            <a:r>
              <a:rPr lang="en-GB" dirty="0" err="1"/>
              <a:t>x,y</a:t>
            </a:r>
            <a:r>
              <a:rPr lang="en-GB" dirty="0"/>
              <a:t>) =&gt; (x._1 + y._1,  x._2+y._2)).</a:t>
            </a:r>
            <a:r>
              <a:rPr lang="en-GB" dirty="0" err="1"/>
              <a:t>mapValues</a:t>
            </a:r>
            <a:r>
              <a:rPr lang="en-GB" dirty="0"/>
              <a:t>(x=&gt;x._2/x._1)</a:t>
            </a:r>
          </a:p>
          <a:p>
            <a:pPr marL="0" indent="0">
              <a:buNone/>
            </a:pPr>
            <a:r>
              <a:rPr lang="en-GB" dirty="0"/>
              <a:t>    pairs1.foreach(</a:t>
            </a:r>
            <a:r>
              <a:rPr lang="en-GB" dirty="0" err="1"/>
              <a:t>println</a:t>
            </a:r>
            <a:r>
              <a:rPr lang="en-GB" dirty="0"/>
              <a:t>)</a:t>
            </a:r>
          </a:p>
          <a:p>
            <a:pPr marL="0" indent="0">
              <a:buNone/>
            </a:pPr>
            <a:endParaRPr lang="en-GB" dirty="0"/>
          </a:p>
          <a:p>
            <a:pPr marL="0" indent="0">
              <a:buNone/>
            </a:pPr>
            <a:r>
              <a:rPr lang="en-GB" dirty="0">
                <a:solidFill>
                  <a:srgbClr val="FF0000"/>
                </a:solidFill>
              </a:rPr>
              <a:t>Output: (1, 0) (3, 0) (4, 0) (because no “.</a:t>
            </a:r>
            <a:r>
              <a:rPr lang="en-GB" dirty="0" err="1">
                <a:solidFill>
                  <a:srgbClr val="FF0000"/>
                </a:solidFill>
              </a:rPr>
              <a:t>toDouble</a:t>
            </a:r>
            <a:r>
              <a:rPr lang="en-US" dirty="0">
                <a:solidFill>
                  <a:srgbClr val="FF0000"/>
                </a:solidFill>
              </a:rPr>
              <a:t>” used</a:t>
            </a:r>
            <a:r>
              <a:rPr lang="en-GB" dirty="0">
                <a:solidFill>
                  <a:srgbClr val="FF0000"/>
                </a:solidFill>
              </a:rPr>
              <a:t>)</a:t>
            </a: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6351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AU" dirty="0"/>
              <a:t>Given a large text file, your task is to find out the top-k most frequent co-occurring term pairs. The co-occurrence of (w, u) is defined as: u and w appear in the same line (this also means that (w, u) and (u, w) are treated equally). Your Spark program should generate a list of </a:t>
            </a:r>
            <a:r>
              <a:rPr lang="en-AU" b="1" i="1" dirty="0"/>
              <a:t>k</a:t>
            </a:r>
            <a:r>
              <a:rPr lang="en-AU" dirty="0"/>
              <a:t> key-value pairs ranked in descending order according to the frequencies, where the keys are the pair of terms and the values are the co-occurring frequencies (</a:t>
            </a:r>
            <a:r>
              <a:rPr lang="en-AU" b="1" dirty="0"/>
              <a:t>Hint:</a:t>
            </a:r>
            <a:r>
              <a:rPr lang="en-AU" dirty="0"/>
              <a:t> you need to define a function which takes an array of terms as input and generate all possible pairs).</a:t>
            </a:r>
            <a:endParaRPr lang="en-GB" dirty="0"/>
          </a:p>
          <a:p>
            <a:endParaRPr lang="en-GB" dirty="0"/>
          </a:p>
        </p:txBody>
      </p:sp>
      <p:graphicFrame>
        <p:nvGraphicFramePr>
          <p:cNvPr id="4" name="表格 3"/>
          <p:cNvGraphicFramePr>
            <a:graphicFrameLocks noGrp="1"/>
          </p:cNvGraphicFramePr>
          <p:nvPr>
            <p:extLst>
              <p:ext uri="{D42A27DB-BD31-4B8C-83A1-F6EECF244321}">
                <p14:modId xmlns:p14="http://schemas.microsoft.com/office/powerpoint/2010/main" val="2062576588"/>
              </p:ext>
            </p:extLst>
          </p:nvPr>
        </p:nvGraphicFramePr>
        <p:xfrm>
          <a:off x="2217366" y="3940089"/>
          <a:ext cx="4972050" cy="1144334"/>
        </p:xfrm>
        <a:graphic>
          <a:graphicData uri="http://schemas.openxmlformats.org/drawingml/2006/table">
            <a:tbl>
              <a:tblPr firstRow="1" firstCol="1" bandRow="1">
                <a:tableStyleId>{5C22544A-7EE6-4342-B048-85BDC9FD1C3A}</a:tableStyleId>
              </a:tblPr>
              <a:tblGrid>
                <a:gridCol w="4972050">
                  <a:extLst>
                    <a:ext uri="{9D8B030D-6E8A-4147-A177-3AD203B41FA5}">
                      <a16:colId xmlns:a16="http://schemas.microsoft.com/office/drawing/2014/main" val="20000"/>
                    </a:ext>
                  </a:extLst>
                </a:gridCol>
              </a:tblGrid>
              <a:tr h="0">
                <a:tc>
                  <a:txBody>
                    <a:bodyPr/>
                    <a:lstStyle/>
                    <a:p>
                      <a:pPr>
                        <a:lnSpc>
                          <a:spcPct val="115000"/>
                        </a:lnSpc>
                        <a:spcAft>
                          <a:spcPts val="0"/>
                        </a:spcAft>
                      </a:pPr>
                      <a:r>
                        <a:rPr lang="en-AU" sz="1100" dirty="0" err="1">
                          <a:solidFill>
                            <a:srgbClr val="7030A0"/>
                          </a:solidFill>
                          <a:effectLst/>
                        </a:rPr>
                        <a:t>val</a:t>
                      </a:r>
                      <a:r>
                        <a:rPr lang="en-AU" sz="1100" dirty="0">
                          <a:solidFill>
                            <a:srgbClr val="7030A0"/>
                          </a:solidFill>
                          <a:effectLst/>
                        </a:rPr>
                        <a:t> </a:t>
                      </a:r>
                      <a:r>
                        <a:rPr lang="en-AU" sz="1100" dirty="0" err="1">
                          <a:solidFill>
                            <a:srgbClr val="7030A0"/>
                          </a:solidFill>
                          <a:effectLst/>
                        </a:rPr>
                        <a:t>textFile</a:t>
                      </a:r>
                      <a:r>
                        <a:rPr lang="en-AU" sz="1100" dirty="0">
                          <a:solidFill>
                            <a:srgbClr val="7030A0"/>
                          </a:solidFill>
                          <a:effectLst/>
                        </a:rPr>
                        <a:t> = </a:t>
                      </a:r>
                      <a:r>
                        <a:rPr lang="en-AU" sz="1100" dirty="0" err="1">
                          <a:solidFill>
                            <a:srgbClr val="7030A0"/>
                          </a:solidFill>
                          <a:effectLst/>
                        </a:rPr>
                        <a:t>sc.textFile</a:t>
                      </a:r>
                      <a:r>
                        <a:rPr lang="en-AU" sz="1100" dirty="0">
                          <a:solidFill>
                            <a:srgbClr val="7030A0"/>
                          </a:solidFill>
                          <a:effectLst/>
                        </a:rPr>
                        <a:t>(</a:t>
                      </a:r>
                      <a:r>
                        <a:rPr lang="en-AU" sz="1100" dirty="0" err="1">
                          <a:solidFill>
                            <a:srgbClr val="7030A0"/>
                          </a:solidFill>
                          <a:effectLst/>
                        </a:rPr>
                        <a:t>inputFile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err="1">
                          <a:solidFill>
                            <a:srgbClr val="7030A0"/>
                          </a:solidFill>
                          <a:effectLst/>
                        </a:rPr>
                        <a:t>val</a:t>
                      </a:r>
                      <a:r>
                        <a:rPr lang="en-AU" sz="1100" dirty="0">
                          <a:solidFill>
                            <a:srgbClr val="7030A0"/>
                          </a:solidFill>
                          <a:effectLst/>
                        </a:rPr>
                        <a:t> words = </a:t>
                      </a:r>
                      <a:r>
                        <a:rPr lang="en-AU" sz="1100" dirty="0" err="1">
                          <a:solidFill>
                            <a:srgbClr val="7030A0"/>
                          </a:solidFill>
                          <a:effectLst/>
                        </a:rPr>
                        <a:t>textFile.map</a:t>
                      </a:r>
                      <a:r>
                        <a:rPr lang="en-AU" sz="1100" dirty="0">
                          <a:solidFill>
                            <a:srgbClr val="7030A0"/>
                          </a:solidFill>
                          <a:effectLst/>
                        </a:rPr>
                        <a:t>(_.split(“ “).</a:t>
                      </a:r>
                      <a:r>
                        <a:rPr lang="en-AU" sz="1100" dirty="0" err="1">
                          <a:solidFill>
                            <a:srgbClr val="7030A0"/>
                          </a:solidFill>
                          <a:effectLst/>
                        </a:rPr>
                        <a:t>toLowerCase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a:solidFill>
                            <a:srgbClr val="7030A0"/>
                          </a:solidFill>
                          <a:effectLst/>
                        </a:rPr>
                        <a:t>// fill your code here, and store the result in a pair RDD </a:t>
                      </a:r>
                      <a:r>
                        <a:rPr lang="en-AU" sz="1100" dirty="0" err="1">
                          <a:solidFill>
                            <a:srgbClr val="7030A0"/>
                          </a:solidFill>
                          <a:effectLst/>
                        </a:rPr>
                        <a:t>topk</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err="1">
                          <a:solidFill>
                            <a:srgbClr val="7030A0"/>
                          </a:solidFill>
                          <a:effectLst/>
                        </a:rPr>
                        <a:t>topk.foreach</a:t>
                      </a:r>
                      <a:r>
                        <a:rPr lang="en-AU" sz="1100" dirty="0">
                          <a:solidFill>
                            <a:srgbClr val="7030A0"/>
                          </a:solidFill>
                          <a:effectLst/>
                        </a:rPr>
                        <a:t>(x =&gt; </a:t>
                      </a:r>
                      <a:r>
                        <a:rPr lang="en-AU" sz="1100" dirty="0" err="1">
                          <a:solidFill>
                            <a:srgbClr val="7030A0"/>
                          </a:solidFill>
                          <a:effectLst/>
                        </a:rPr>
                        <a:t>println</a:t>
                      </a:r>
                      <a:r>
                        <a:rPr lang="en-AU" sz="1100" dirty="0">
                          <a:solidFill>
                            <a:srgbClr val="7030A0"/>
                          </a:solidFill>
                          <a:effectLst/>
                        </a:rPr>
                        <a:t>(x._1, x._2))</a:t>
                      </a:r>
                      <a:endParaRPr lang="en-GB" sz="1100" dirty="0">
                        <a:solidFill>
                          <a:srgbClr val="7030A0"/>
                        </a:solidFill>
                        <a:effectLst/>
                        <a:latin typeface="Calibri"/>
                        <a:ea typeface="MS Mincho"/>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2585337"/>
      </p:ext>
    </p:extLst>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128"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6234E059086442ABEDED148870ED9F" ma:contentTypeVersion="0" ma:contentTypeDescription="Create a new document." ma:contentTypeScope="" ma:versionID="cc63a846be6f86c6ef4721d6604d9bf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484230-E82F-4985-BB3B-3592A93661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2A090A-DC23-45DF-9B22-F12A01C9B3D8}">
  <ds:schemaRefs>
    <ds:schemaRef ds:uri="http://schemas.microsoft.com/sharepoint/v3/contenttype/forms"/>
  </ds:schemaRefs>
</ds:datastoreItem>
</file>

<file path=customXml/itemProps3.xml><?xml version="1.0" encoding="utf-8"?>
<ds:datastoreItem xmlns:ds="http://schemas.openxmlformats.org/officeDocument/2006/customXml" ds:itemID="{36CB0EE7-168C-40B0-B211-2E24455BDE4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44963</TotalTime>
  <Words>1910</Words>
  <Application>Microsoft Office PowerPoint</Application>
  <PresentationFormat>On-screen Show (4:3)</PresentationFormat>
  <Paragraphs>184</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Monotype Sorts</vt:lpstr>
      <vt:lpstr>MS Mincho</vt:lpstr>
      <vt:lpstr>MS PGothic</vt:lpstr>
      <vt:lpstr>MS PGothic</vt:lpstr>
      <vt:lpstr>Calibri</vt:lpstr>
      <vt:lpstr>Helvetica</vt:lpstr>
      <vt:lpstr>Times New Roman</vt:lpstr>
      <vt:lpstr>Webdings</vt:lpstr>
      <vt:lpstr>db-5-grey</vt:lpstr>
      <vt:lpstr>COMP9313: Big Data Management         Lecturer: Xin Cao Course web site: http://www.cse.unsw.edu.au/~cs9313/ </vt:lpstr>
      <vt:lpstr>Question 1 MapReduce</vt:lpstr>
      <vt:lpstr>Solution</vt:lpstr>
      <vt:lpstr>Question 1 MapReduce</vt:lpstr>
      <vt:lpstr>Solution</vt:lpstr>
      <vt:lpstr>Question 1 MapReduce</vt:lpstr>
      <vt:lpstr>Question 1 MapReduce</vt:lpstr>
      <vt:lpstr>Question 2 Spark</vt:lpstr>
      <vt:lpstr>Question 2 Spark</vt:lpstr>
      <vt:lpstr>Solution</vt:lpstr>
      <vt:lpstr>Question 3 Finding Similar Items </vt:lpstr>
      <vt:lpstr>Question 3 Finding Similar Items </vt:lpstr>
      <vt:lpstr>Solution</vt:lpstr>
      <vt:lpstr>Question 3 Finding Similar Items </vt:lpstr>
      <vt:lpstr>Question 4 Mining Data Streams </vt:lpstr>
      <vt:lpstr>Solution</vt:lpstr>
      <vt:lpstr>Question 5 Recommender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xin</cp:lastModifiedBy>
  <cp:revision>602</cp:revision>
  <cp:lastPrinted>2005-01-10T21:51:57Z</cp:lastPrinted>
  <dcterms:created xsi:type="dcterms:W3CDTF">1999-11-04T20:50:09Z</dcterms:created>
  <dcterms:modified xsi:type="dcterms:W3CDTF">2018-11-12T07:16:59Z</dcterms:modified>
</cp:coreProperties>
</file>