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23" r:id="rId1"/>
  </p:sldMasterIdLst>
  <p:notesMasterIdLst>
    <p:notesMasterId r:id="rId27"/>
  </p:notesMasterIdLst>
  <p:sldIdLst>
    <p:sldId id="256" r:id="rId2"/>
    <p:sldId id="257" r:id="rId3"/>
    <p:sldId id="282" r:id="rId4"/>
    <p:sldId id="261" r:id="rId5"/>
    <p:sldId id="273" r:id="rId6"/>
    <p:sldId id="259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7" r:id="rId20"/>
    <p:sldId id="278" r:id="rId21"/>
    <p:sldId id="275" r:id="rId22"/>
    <p:sldId id="276" r:id="rId23"/>
    <p:sldId id="284" r:id="rId24"/>
    <p:sldId id="280" r:id="rId25"/>
    <p:sldId id="279" r:id="rId26"/>
  </p:sldIdLst>
  <p:sldSz cx="11522075" cy="8640763"/>
  <p:notesSz cx="6858000" cy="9144000"/>
  <p:defaultTextStyle>
    <a:defPPr>
      <a:defRPr lang="en-US"/>
    </a:defPPr>
    <a:lvl1pPr marL="0" algn="l" defTabSz="457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6" algn="l" defTabSz="457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52" algn="l" defTabSz="457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78" algn="l" defTabSz="457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97" algn="l" defTabSz="457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23" algn="l" defTabSz="457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48" algn="l" defTabSz="457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72" algn="l" defTabSz="457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94" algn="l" defTabSz="457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170" y="-108"/>
      </p:cViewPr>
      <p:guideLst>
        <p:guide orient="horz" pos="2722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857C3-2F0E-435A-8741-2A904D2CBC18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9003A-9D01-4DD4-B2ED-85639E1AA9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8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026" algn="l" defTabSz="9140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052" algn="l" defTabSz="9140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078" algn="l" defTabSz="9140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097" algn="l" defTabSz="9140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123" algn="l" defTabSz="9140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148" algn="l" defTabSz="9140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172" algn="l" defTabSz="9140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194" algn="l" defTabSz="9140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028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9381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1735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4116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3474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5822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3333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3074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23978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6783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13714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661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6529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3678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6742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4565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004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159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0894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194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3701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018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9003A-9D01-4DD4-B2ED-85639E1AA9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489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5987459"/>
            <a:ext cx="11522075" cy="266223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15214" tIns="57607" rIns="115214" bIns="57607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693386" y="0"/>
            <a:ext cx="3828690" cy="8640763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15214" tIns="57607" rIns="115214" bIns="57607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40651" y="4205171"/>
            <a:ext cx="8165310" cy="2899456"/>
          </a:xfrm>
        </p:spPr>
        <p:txBody>
          <a:bodyPr rIns="57607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45673" y="1946392"/>
            <a:ext cx="8165310" cy="2208195"/>
          </a:xfrm>
        </p:spPr>
        <p:txBody>
          <a:bodyPr tIns="0" rIns="57607" bIns="0" anchor="b">
            <a:normAutofit/>
          </a:bodyPr>
          <a:lstStyle>
            <a:lvl1pPr marL="0" indent="0" algn="r">
              <a:buNone/>
              <a:defRPr sz="2500">
                <a:solidFill>
                  <a:schemeClr val="tx1"/>
                </a:solidFill>
                <a:effectLst/>
              </a:defRPr>
            </a:lvl1pPr>
            <a:lvl2pPr marL="576072" indent="0" algn="ctr">
              <a:buNone/>
            </a:lvl2pPr>
            <a:lvl3pPr marL="1152144" indent="0" algn="ctr">
              <a:buNone/>
            </a:lvl3pPr>
            <a:lvl4pPr marL="1728216" indent="0" algn="ctr">
              <a:buNone/>
            </a:lvl4pPr>
            <a:lvl5pPr marL="2304288" indent="0" algn="ctr">
              <a:buNone/>
            </a:lvl5pPr>
            <a:lvl6pPr marL="2880360" indent="0" algn="ctr">
              <a:buNone/>
            </a:lvl6pPr>
            <a:lvl7pPr marL="3456432" indent="0" algn="ctr">
              <a:buNone/>
            </a:lvl7pPr>
            <a:lvl8pPr marL="4032504" indent="0" algn="ctr">
              <a:buNone/>
            </a:lvl8pPr>
            <a:lvl9pPr marL="4608576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346032"/>
            <a:ext cx="2592467" cy="737265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346032"/>
            <a:ext cx="7585366" cy="737265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5987459"/>
            <a:ext cx="11522075" cy="266223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15214" tIns="57607" rIns="115214" bIns="57607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7693386" y="0"/>
            <a:ext cx="3828690" cy="8640763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15214" tIns="57607" rIns="115214" bIns="57607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156" y="4515470"/>
            <a:ext cx="8353504" cy="2301133"/>
          </a:xfrm>
        </p:spPr>
        <p:txBody>
          <a:bodyPr tIns="0" bIns="0" anchor="t"/>
          <a:lstStyle>
            <a:lvl1pPr algn="l">
              <a:buNone/>
              <a:defRPr sz="53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4156" y="3131993"/>
            <a:ext cx="8353504" cy="1343978"/>
          </a:xfrm>
        </p:spPr>
        <p:txBody>
          <a:bodyPr lIns="57607" tIns="0" rIns="57607" bIns="0" anchor="b"/>
          <a:lstStyle>
            <a:lvl1pPr marL="0" indent="0" algn="l">
              <a:buNone/>
              <a:defRPr sz="2500">
                <a:solidFill>
                  <a:schemeClr val="tx1"/>
                </a:solidFill>
                <a:effectLst/>
              </a:defRPr>
            </a:lvl1pPr>
            <a:lvl2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9409695" cy="1440127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2016179"/>
            <a:ext cx="4608830" cy="570250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6968" y="2016179"/>
            <a:ext cx="4608830" cy="570250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344030"/>
            <a:ext cx="10369868" cy="144012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6912611"/>
            <a:ext cx="5090917" cy="1056093"/>
          </a:xfrm>
        </p:spPr>
        <p:txBody>
          <a:bodyPr anchor="t"/>
          <a:lstStyle>
            <a:lvl1pPr marL="0" indent="0">
              <a:buNone/>
              <a:defRPr sz="3000" b="1">
                <a:solidFill>
                  <a:schemeClr val="accent1"/>
                </a:solidFill>
              </a:defRPr>
            </a:lvl1pPr>
            <a:lvl2pPr>
              <a:buNone/>
              <a:defRPr sz="2500" b="1"/>
            </a:lvl2pPr>
            <a:lvl3pPr>
              <a:buNone/>
              <a:defRPr sz="2300" b="1"/>
            </a:lvl3pPr>
            <a:lvl4pPr>
              <a:buNone/>
              <a:defRPr sz="2000" b="1"/>
            </a:lvl4pPr>
            <a:lvl5pPr>
              <a:buNone/>
              <a:defRPr sz="20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853055" y="6912611"/>
            <a:ext cx="5092917" cy="1056093"/>
          </a:xfrm>
        </p:spPr>
        <p:txBody>
          <a:bodyPr anchor="t"/>
          <a:lstStyle>
            <a:lvl1pPr marL="0" indent="0">
              <a:buNone/>
              <a:defRPr sz="3000" b="1">
                <a:solidFill>
                  <a:schemeClr val="accent1"/>
                </a:solidFill>
              </a:defRPr>
            </a:lvl1pPr>
            <a:lvl2pPr>
              <a:buNone/>
              <a:defRPr sz="2500" b="1"/>
            </a:lvl2pPr>
            <a:lvl3pPr>
              <a:buNone/>
              <a:defRPr sz="2300" b="1"/>
            </a:lvl3pPr>
            <a:lvl4pPr>
              <a:buNone/>
              <a:defRPr sz="2000" b="1"/>
            </a:lvl4pPr>
            <a:lvl5pPr>
              <a:buNone/>
              <a:defRPr sz="20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76104" y="1911240"/>
            <a:ext cx="5090917" cy="496643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911240"/>
            <a:ext cx="5092917" cy="496643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345631"/>
            <a:ext cx="9413535" cy="1440127"/>
          </a:xfrm>
        </p:spPr>
        <p:txBody>
          <a:bodyPr anchor="ctr"/>
          <a:lstStyle>
            <a:lvl1pPr algn="l">
              <a:defRPr sz="5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1493711"/>
            <a:ext cx="4032726" cy="920081"/>
          </a:xfrm>
        </p:spPr>
        <p:txBody>
          <a:bodyPr tIns="0" bIns="0" anchor="t"/>
          <a:lstStyle>
            <a:lvl1pPr algn="l">
              <a:buNone/>
              <a:defRPr sz="23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76104" y="270164"/>
            <a:ext cx="3456623" cy="1152102"/>
          </a:xfrm>
        </p:spPr>
        <p:txBody>
          <a:bodyPr lIns="57607" tIns="0" rIns="57607" bIns="0" anchor="b"/>
          <a:lstStyle>
            <a:lvl1pPr marL="0" indent="0" algn="l">
              <a:buNone/>
              <a:defRPr sz="1800"/>
            </a:lvl1pPr>
            <a:lvl2pPr>
              <a:buNone/>
              <a:defRPr sz="1500"/>
            </a:lvl2pPr>
            <a:lvl3pPr>
              <a:buNone/>
              <a:defRPr sz="13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576104" y="2496220"/>
            <a:ext cx="8929608" cy="480042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277691" y="8091504"/>
            <a:ext cx="960173" cy="46004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1868" y="2149115"/>
            <a:ext cx="3848086" cy="1579740"/>
          </a:xfrm>
        </p:spPr>
        <p:txBody>
          <a:bodyPr anchor="b"/>
          <a:lstStyle>
            <a:lvl1pPr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2765" y="1285036"/>
            <a:ext cx="5184934" cy="5184458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40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01871" y="3778305"/>
            <a:ext cx="3848083" cy="3355864"/>
          </a:xfrm>
        </p:spPr>
        <p:txBody>
          <a:bodyPr lIns="57607" rIns="57607"/>
          <a:lstStyle>
            <a:lvl1pPr marL="0" indent="0">
              <a:buFontTx/>
              <a:buNone/>
              <a:defRPr sz="1500"/>
            </a:lvl1pPr>
            <a:lvl2pPr>
              <a:buFontTx/>
              <a:buNone/>
              <a:defRPr sz="1500"/>
            </a:lvl2pPr>
            <a:lvl3pPr>
              <a:buFontTx/>
              <a:buNone/>
              <a:defRPr sz="1300"/>
            </a:lvl3pPr>
            <a:lvl4pPr>
              <a:buFontTx/>
              <a:buNone/>
              <a:defRPr sz="1100"/>
            </a:lvl4pPr>
            <a:lvl5pPr>
              <a:buFontTx/>
              <a:buNone/>
              <a:defRPr sz="11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8091504"/>
            <a:ext cx="2688484" cy="460041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5987459"/>
            <a:ext cx="11522075" cy="266223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15214" tIns="57607" rIns="115214" bIns="57607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9217660" y="0"/>
            <a:ext cx="2304415" cy="8640763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15214" tIns="57607" rIns="115214" bIns="57607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576104" y="346031"/>
            <a:ext cx="9409695" cy="1440127"/>
          </a:xfrm>
          <a:prstGeom prst="rect">
            <a:avLst/>
          </a:prstGeom>
        </p:spPr>
        <p:txBody>
          <a:bodyPr vert="horz" lIns="57607" tIns="57607" rIns="57607" bIns="57607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576104" y="2016179"/>
            <a:ext cx="9409695" cy="5702504"/>
          </a:xfrm>
          <a:prstGeom prst="rect">
            <a:avLst/>
          </a:prstGeom>
        </p:spPr>
        <p:txBody>
          <a:bodyPr vert="horz" lIns="115214" tIns="57607" rIns="115214" bIns="57607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76104" y="8091504"/>
            <a:ext cx="2688484" cy="460041"/>
          </a:xfrm>
          <a:prstGeom prst="rect">
            <a:avLst/>
          </a:prstGeom>
        </p:spPr>
        <p:txBody>
          <a:bodyPr vert="horz" lIns="115214" tIns="57607" rIns="115214" bIns="0" anchor="b"/>
          <a:lstStyle>
            <a:lvl1pPr algn="l" eaLnBrk="1" latinLnBrk="0" hangingPunct="1">
              <a:defRPr kumimoji="0" sz="13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936709" y="8091504"/>
            <a:ext cx="3648657" cy="460041"/>
          </a:xfrm>
          <a:prstGeom prst="rect">
            <a:avLst/>
          </a:prstGeom>
        </p:spPr>
        <p:txBody>
          <a:bodyPr vert="horz" lIns="0" tIns="57607" rIns="0" bIns="0" anchor="b"/>
          <a:lstStyle>
            <a:lvl1pPr algn="ctr" eaLnBrk="1" latinLnBrk="0" hangingPunct="1">
              <a:defRPr kumimoji="0" sz="13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273850" y="8091504"/>
            <a:ext cx="960173" cy="46004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527" r:id="rId4"/>
    <p:sldLayoutId id="2147484528" r:id="rId5"/>
    <p:sldLayoutId id="2147484529" r:id="rId6"/>
    <p:sldLayoutId id="2147484530" r:id="rId7"/>
    <p:sldLayoutId id="2147484531" r:id="rId8"/>
    <p:sldLayoutId id="2147484532" r:id="rId9"/>
    <p:sldLayoutId id="2147484533" r:id="rId10"/>
    <p:sldLayoutId id="2147484534" r:id="rId11"/>
  </p:sldLayoutIdLst>
  <p:txStyles>
    <p:titleStyle>
      <a:lvl1pPr algn="l" rtl="0" eaLnBrk="1" latinLnBrk="0" hangingPunct="1">
        <a:spcBef>
          <a:spcPct val="0"/>
        </a:spcBef>
        <a:buNone/>
        <a:defRPr kumimoji="0"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986" indent="-48390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910194" indent="-345643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67358" indent="-322600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13002" indent="-299557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1877995" indent="-230429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88" indent="-230429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419502" indent="-230429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96017" indent="-230429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937967" indent="-230429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" y="2710543"/>
            <a:ext cx="11360248" cy="114517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行政审批业务手册全流程梳理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2980" y="4084326"/>
            <a:ext cx="10554294" cy="974749"/>
          </a:xfrm>
        </p:spPr>
        <p:txBody>
          <a:bodyPr>
            <a:noAutofit/>
          </a:bodyPr>
          <a:lstStyle/>
          <a:p>
            <a:pPr algn="r"/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zh-CN" altLang="en-US" sz="3200" dirty="0" smtClean="0"/>
              <a:t>审批</a:t>
            </a:r>
            <a:r>
              <a:rPr lang="zh-CN" altLang="en-US" sz="3200" dirty="0"/>
              <a:t>事项网上行政审批过程数据确认</a:t>
            </a:r>
            <a:r>
              <a:rPr lang="zh-CN" altLang="en-US" sz="3200" dirty="0" smtClean="0"/>
              <a:t>表的填写</a:t>
            </a:r>
            <a:endParaRPr lang="zh-CN" altLang="en-US" sz="32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46820" y="6934206"/>
            <a:ext cx="10554294" cy="974749"/>
          </a:xfrm>
          <a:prstGeom prst="rect">
            <a:avLst/>
          </a:prstGeom>
        </p:spPr>
        <p:txBody>
          <a:bodyPr vert="horz" lIns="91416" tIns="45709" rIns="91416" bIns="45709" rtlCol="0">
            <a:noAutofit/>
          </a:bodyPr>
          <a:lstStyle>
            <a:lvl1pPr marL="0" indent="0" algn="ctr" defTabSz="1152144" rtl="0" eaLnBrk="1" latinLnBrk="0" hangingPunct="1">
              <a:lnSpc>
                <a:spcPct val="120000"/>
              </a:lnSpc>
              <a:spcBef>
                <a:spcPts val="1260"/>
              </a:spcBef>
              <a:buFont typeface="Arial" panose="020B0604020202020204" pitchFamily="34" charset="0"/>
              <a:buNone/>
              <a:defRPr sz="3024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76072" indent="0" algn="ctr" defTabSz="1152144" rtl="0" eaLnBrk="1" latinLnBrk="0" hangingPunct="1">
              <a:lnSpc>
                <a:spcPct val="120000"/>
              </a:lnSpc>
              <a:spcBef>
                <a:spcPts val="63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52144" indent="0" algn="ctr" defTabSz="1152144" rtl="0" eaLnBrk="1" latinLnBrk="0" hangingPunct="1">
              <a:lnSpc>
                <a:spcPct val="120000"/>
              </a:lnSpc>
              <a:spcBef>
                <a:spcPts val="630"/>
              </a:spcBef>
              <a:buFont typeface="Arial" panose="020B0604020202020204" pitchFamily="34" charset="0"/>
              <a:buNone/>
              <a:defRPr sz="2268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728216" indent="0" algn="ctr" defTabSz="1152144" rtl="0" eaLnBrk="1" latinLnBrk="0" hangingPunct="1">
              <a:lnSpc>
                <a:spcPct val="120000"/>
              </a:lnSpc>
              <a:spcBef>
                <a:spcPts val="630"/>
              </a:spcBef>
              <a:buFont typeface="Arial" panose="020B0604020202020204" pitchFamily="34" charset="0"/>
              <a:buNone/>
              <a:defRPr sz="2016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304288" indent="0" algn="ctr" defTabSz="1152144" rtl="0" eaLnBrk="1" latinLnBrk="0" hangingPunct="1">
              <a:lnSpc>
                <a:spcPct val="120000"/>
              </a:lnSpc>
              <a:spcBef>
                <a:spcPts val="630"/>
              </a:spcBef>
              <a:buFont typeface="Arial" panose="020B0604020202020204" pitchFamily="34" charset="0"/>
              <a:buNone/>
              <a:defRPr sz="2016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880360" indent="0" algn="ctr" defTabSz="1152144" rtl="0" eaLnBrk="1" latinLnBrk="0" hangingPunct="1">
              <a:lnSpc>
                <a:spcPct val="120000"/>
              </a:lnSpc>
              <a:spcBef>
                <a:spcPts val="630"/>
              </a:spcBef>
              <a:buFont typeface="Arial" panose="020B0604020202020204" pitchFamily="34" charset="0"/>
              <a:buNone/>
              <a:defRPr sz="2016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3456432" indent="0" algn="ctr" defTabSz="1152144" rtl="0" eaLnBrk="1" latinLnBrk="0" hangingPunct="1">
              <a:lnSpc>
                <a:spcPct val="120000"/>
              </a:lnSpc>
              <a:spcBef>
                <a:spcPts val="630"/>
              </a:spcBef>
              <a:buFont typeface="Arial" panose="020B0604020202020204" pitchFamily="34" charset="0"/>
              <a:buNone/>
              <a:defRPr sz="2016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4032504" indent="0" algn="ctr" defTabSz="1152144" rtl="0" eaLnBrk="1" latinLnBrk="0" hangingPunct="1">
              <a:lnSpc>
                <a:spcPct val="120000"/>
              </a:lnSpc>
              <a:spcBef>
                <a:spcPts val="630"/>
              </a:spcBef>
              <a:buFont typeface="Arial" panose="020B0604020202020204" pitchFamily="34" charset="0"/>
              <a:buNone/>
              <a:defRPr sz="2016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4608576" indent="0" algn="ctr" defTabSz="1152144" rtl="0" eaLnBrk="1" latinLnBrk="0" hangingPunct="1">
              <a:lnSpc>
                <a:spcPct val="120000"/>
              </a:lnSpc>
              <a:spcBef>
                <a:spcPts val="630"/>
              </a:spcBef>
              <a:buFont typeface="Arial" panose="020B0604020202020204" pitchFamily="34" charset="0"/>
              <a:buNone/>
              <a:defRPr sz="2016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2016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240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37" y="1495105"/>
            <a:ext cx="7717414" cy="63970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36" y="2706986"/>
            <a:ext cx="10644456" cy="25483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9621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43" y="1061031"/>
            <a:ext cx="6526176" cy="583251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11" y="5360804"/>
            <a:ext cx="10862352" cy="24605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79989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675" y="1451473"/>
            <a:ext cx="6859236" cy="433238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75" y="6114858"/>
            <a:ext cx="10479564" cy="20104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9684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47" y="1286697"/>
            <a:ext cx="4788001" cy="47879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746" y="1308474"/>
            <a:ext cx="4788001" cy="47879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16" y="6304413"/>
            <a:ext cx="9850571" cy="213618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8369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256" y="1030788"/>
            <a:ext cx="4408833" cy="46733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36" y="6052650"/>
            <a:ext cx="10604870" cy="15421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3589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734" y="1499123"/>
            <a:ext cx="5507856" cy="58160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05" y="5835294"/>
            <a:ext cx="9190655" cy="160814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94480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54" y="877782"/>
            <a:ext cx="4942431" cy="66245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491" y="1969933"/>
            <a:ext cx="8029446" cy="243621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784726"/>
            <a:ext cx="8022771" cy="14881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755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7" y="1925805"/>
            <a:ext cx="11298448" cy="55331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0156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815" y="1051103"/>
            <a:ext cx="9784844" cy="1671103"/>
          </a:xfrm>
        </p:spPr>
        <p:txBody>
          <a:bodyPr/>
          <a:lstStyle/>
          <a:p>
            <a:pPr algn="l"/>
            <a:r>
              <a:rPr lang="zh-CN" altLang="en-US" dirty="0" smtClean="0"/>
              <a:t>二、</a:t>
            </a:r>
            <a:r>
              <a:rPr lang="zh-CN" altLang="en-US" dirty="0"/>
              <a:t>行政审批监督</a:t>
            </a:r>
            <a:r>
              <a:rPr lang="zh-CN" altLang="en-US" dirty="0" smtClean="0"/>
              <a:t>检查数据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015" y="3087263"/>
            <a:ext cx="9784845" cy="400369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监督检查的种类包括：</a:t>
            </a:r>
            <a:r>
              <a:rPr lang="zh-CN" altLang="en-US" sz="2800" b="1" u="sng" dirty="0">
                <a:solidFill>
                  <a:srgbClr val="FFFF00"/>
                </a:solidFill>
              </a:rPr>
              <a:t>书面检查，实地检查，定期检验，抽样检查、检验、检测，年检，诚信档案，分类监管，投诉举报</a:t>
            </a:r>
            <a:r>
              <a:rPr lang="zh-CN" altLang="en-US" sz="2800" dirty="0"/>
              <a:t>。具体种类，及每种监督检查中涉及的承办、审核和集体讨论</a:t>
            </a:r>
            <a:r>
              <a:rPr lang="zh-CN" altLang="en-US" sz="2800" dirty="0" smtClean="0"/>
              <a:t>环节。</a:t>
            </a:r>
            <a:endParaRPr lang="en-US" altLang="zh-CN" sz="2800" dirty="0" smtClean="0"/>
          </a:p>
          <a:p>
            <a:r>
              <a:rPr lang="zh-CN" altLang="en-US" sz="2800" dirty="0"/>
              <a:t>投诉</a:t>
            </a:r>
            <a:r>
              <a:rPr lang="zh-CN" altLang="en-US" sz="2800" dirty="0" smtClean="0"/>
              <a:t>举报</a:t>
            </a:r>
            <a:r>
              <a:rPr lang="zh-CN" altLang="en-US" sz="2800" dirty="0" smtClean="0">
                <a:latin typeface="宋体" panose="02010600030101010101" pitchFamily="2" charset="-122"/>
              </a:rPr>
              <a:t>－－</a:t>
            </a:r>
            <a:r>
              <a:rPr lang="zh-CN" altLang="en-US" sz="2800" b="1" u="sng" dirty="0" smtClean="0">
                <a:solidFill>
                  <a:srgbClr val="FFFF00"/>
                </a:solidFill>
              </a:rPr>
              <a:t>对</a:t>
            </a:r>
            <a:r>
              <a:rPr lang="zh-CN" altLang="en-US" sz="2800" b="1" u="sng" dirty="0">
                <a:solidFill>
                  <a:srgbClr val="FFFF00"/>
                </a:solidFill>
              </a:rPr>
              <a:t>被审批人的投诉</a:t>
            </a:r>
            <a:r>
              <a:rPr lang="zh-CN" altLang="en-US" sz="2800" b="1" u="sng" dirty="0" smtClean="0">
                <a:solidFill>
                  <a:srgbClr val="FFFF00"/>
                </a:solidFill>
              </a:rPr>
              <a:t>举报 </a:t>
            </a:r>
            <a:endParaRPr lang="zh-CN" altLang="en-US" sz="2800" b="1" u="sng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768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957" y="1647825"/>
            <a:ext cx="5029201" cy="38195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525" y="4309385"/>
            <a:ext cx="7924800" cy="313372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636164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5532" y="1524004"/>
            <a:ext cx="4459600" cy="62999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9883" y="1524001"/>
            <a:ext cx="4364913" cy="62999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行政审批业务手册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143" y="1524000"/>
            <a:ext cx="4099955" cy="63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623" y="1523999"/>
            <a:ext cx="4299039" cy="63000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640610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395" y="1095375"/>
            <a:ext cx="7200000" cy="342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 l="1712"/>
          <a:stretch>
            <a:fillRect/>
          </a:stretch>
        </p:blipFill>
        <p:spPr bwMode="auto">
          <a:xfrm>
            <a:off x="4093040" y="2327506"/>
            <a:ext cx="7200000" cy="12351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9193" y="2298156"/>
            <a:ext cx="7200000" cy="15193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85787" y="3778028"/>
            <a:ext cx="7200000" cy="11328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1712" y="3754219"/>
            <a:ext cx="7200000" cy="179759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84426" y="5148258"/>
            <a:ext cx="7200000" cy="1254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6945" y="5131848"/>
            <a:ext cx="7200000" cy="2374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074904" y="6590512"/>
            <a:ext cx="7200000" cy="1184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7127" y="985787"/>
            <a:ext cx="9784844" cy="1671103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 smtClean="0"/>
              <a:t>三、行政</a:t>
            </a:r>
            <a:r>
              <a:rPr lang="zh-CN" altLang="en-US" sz="4800" dirty="0"/>
              <a:t>审批</a:t>
            </a:r>
            <a:r>
              <a:rPr lang="zh-CN" altLang="en-US" sz="4800" dirty="0" smtClean="0"/>
              <a:t>收费数据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0018" y="2495152"/>
            <a:ext cx="9409695" cy="182647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每项行政审批必选，如无，注明无。包括申请环节、受理环节、审查环节、发证环节、书面检查环节、实地检查环节、定期检验环节、抽样检验环节、年检环节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141" y="4465184"/>
            <a:ext cx="9174199" cy="26867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7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45120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815" y="1138190"/>
            <a:ext cx="9784844" cy="1671103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四、其他行政审批数据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5729" y="3235255"/>
            <a:ext cx="9367513" cy="46557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/>
              <a:t>行政</a:t>
            </a:r>
            <a:r>
              <a:rPr lang="zh-CN" altLang="en-US" sz="3600" dirty="0"/>
              <a:t>审批投诉数据（对审批人员的投诉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/>
              <a:t>行政</a:t>
            </a:r>
            <a:r>
              <a:rPr lang="zh-CN" altLang="en-US" sz="3600" dirty="0"/>
              <a:t>审批行政复议</a:t>
            </a:r>
            <a:r>
              <a:rPr lang="zh-CN" altLang="en-US" sz="3600" dirty="0" smtClean="0"/>
              <a:t>数据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/>
              <a:t>行政</a:t>
            </a:r>
            <a:r>
              <a:rPr lang="zh-CN" altLang="en-US" sz="3600" dirty="0"/>
              <a:t>审批行政诉讼</a:t>
            </a:r>
            <a:r>
              <a:rPr lang="zh-CN" altLang="en-US" sz="3600" dirty="0" smtClean="0"/>
              <a:t>数据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/>
              <a:t>行政</a:t>
            </a:r>
            <a:r>
              <a:rPr lang="zh-CN" altLang="en-US" sz="3600" dirty="0"/>
              <a:t>审批行政补偿或赔偿数据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3402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  <p:pic>
        <p:nvPicPr>
          <p:cNvPr id="5" name="图片 4" descr="1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17" y="1005420"/>
            <a:ext cx="10552382" cy="669523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 descr="1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84" y="1341105"/>
            <a:ext cx="10447620" cy="58666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 descr="1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894" y="1776858"/>
            <a:ext cx="10400001" cy="59047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 descr="11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884" y="2212191"/>
            <a:ext cx="10076191" cy="64285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647" y="2310094"/>
            <a:ext cx="10549096" cy="5702504"/>
          </a:xfrm>
        </p:spPr>
        <p:txBody>
          <a:bodyPr/>
          <a:lstStyle/>
          <a:p>
            <a:r>
              <a:rPr lang="zh-CN" altLang="en-US" dirty="0" smtClean="0"/>
              <a:t>对业务处室相关人员进行培训</a:t>
            </a:r>
            <a:endParaRPr lang="en-US" altLang="zh-CN" dirty="0" smtClean="0"/>
          </a:p>
          <a:p>
            <a:r>
              <a:rPr lang="zh-CN" altLang="en-US" dirty="0" smtClean="0"/>
              <a:t>各单位按照要求对行政审批业务手册进行梳理</a:t>
            </a:r>
            <a:endParaRPr lang="en-US" altLang="zh-CN" dirty="0" smtClean="0"/>
          </a:p>
          <a:p>
            <a:r>
              <a:rPr lang="zh-CN" altLang="en-US" dirty="0" smtClean="0"/>
              <a:t>将梳理后的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审批事项网上行政审批过程数据确认表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和行政审批事项的业务手册一并上报至市审改办（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日前），审改办将对相关内容进行确认。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58965" y="3121572"/>
            <a:ext cx="7558479" cy="1862048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rtlCol="0">
            <a:spAutoFit/>
          </a:bodyPr>
          <a:lstStyle/>
          <a:p>
            <a:r>
              <a:rPr lang="zh-CN" altLang="en-US" sz="11500" dirty="0" smtClean="0"/>
              <a:t>谢谢大家！</a:t>
            </a:r>
            <a:endParaRPr lang="zh-CN" altLang="en-US" sz="11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20717"/>
            <a:ext cx="11522075" cy="1440127"/>
          </a:xfrm>
        </p:spPr>
        <p:txBody>
          <a:bodyPr>
            <a:normAutofit/>
          </a:bodyPr>
          <a:lstStyle/>
          <a:p>
            <a:r>
              <a:rPr lang="zh-CN" altLang="en-US" sz="4284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上海市网上行政审批过程基础数据规范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251" y="1732397"/>
            <a:ext cx="8715799" cy="5702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4000" dirty="0"/>
              <a:t>1</a:t>
            </a:r>
            <a:r>
              <a:rPr lang="zh-CN" altLang="en-US" sz="4000" dirty="0"/>
              <a:t>、行政审批过程数据</a:t>
            </a:r>
            <a:endParaRPr lang="en-US" altLang="zh-CN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000" dirty="0"/>
              <a:t>2</a:t>
            </a:r>
            <a:r>
              <a:rPr lang="zh-CN" altLang="en-US" sz="4000" dirty="0"/>
              <a:t>、行政审批监督检查数据</a:t>
            </a:r>
            <a:endParaRPr lang="en-US" altLang="zh-CN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000" dirty="0"/>
              <a:t>3</a:t>
            </a:r>
            <a:r>
              <a:rPr lang="zh-CN" altLang="en-US" sz="4000" dirty="0"/>
              <a:t>、行政审批收费数据</a:t>
            </a:r>
            <a:endParaRPr lang="en-US" altLang="zh-CN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4</a:t>
            </a:r>
            <a:r>
              <a:rPr lang="zh-CN" altLang="en-US" sz="4000" dirty="0" smtClean="0"/>
              <a:t>、行政</a:t>
            </a:r>
            <a:r>
              <a:rPr lang="zh-CN" altLang="en-US" sz="4000" dirty="0"/>
              <a:t>审批投诉</a:t>
            </a:r>
            <a:r>
              <a:rPr lang="zh-CN" altLang="en-US" sz="4000" dirty="0" smtClean="0"/>
              <a:t>数据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5</a:t>
            </a:r>
            <a:r>
              <a:rPr lang="zh-CN" altLang="en-US" sz="4000" dirty="0" smtClean="0"/>
              <a:t>、行政</a:t>
            </a:r>
            <a:r>
              <a:rPr lang="zh-CN" altLang="en-US" sz="4000" dirty="0"/>
              <a:t>审批行政复议数据</a:t>
            </a:r>
            <a:endParaRPr lang="en-US" altLang="zh-CN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6</a:t>
            </a:r>
            <a:r>
              <a:rPr lang="zh-CN" altLang="en-US" sz="4000" dirty="0" smtClean="0"/>
              <a:t>、行政</a:t>
            </a:r>
            <a:r>
              <a:rPr lang="zh-CN" altLang="en-US" sz="4000" dirty="0"/>
              <a:t>审批行政诉讼数据</a:t>
            </a:r>
            <a:endParaRPr lang="en-US" altLang="zh-CN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7</a:t>
            </a:r>
            <a:r>
              <a:rPr lang="zh-CN" altLang="en-US" sz="4000" dirty="0" smtClean="0"/>
              <a:t>、行政</a:t>
            </a:r>
            <a:r>
              <a:rPr lang="zh-CN" altLang="en-US" sz="4000" dirty="0"/>
              <a:t>审批行政补偿或赔偿数据</a:t>
            </a:r>
          </a:p>
          <a:p>
            <a:pPr marL="4608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4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dirty="0" smtClean="0"/>
              <a:t>《</a:t>
            </a:r>
            <a:r>
              <a:rPr lang="zh-CN" altLang="en-US" sz="4400" dirty="0" smtClean="0"/>
              <a:t>审批事项网上行政审批过程数据确认表</a:t>
            </a:r>
            <a:r>
              <a:rPr lang="en-US" altLang="zh-CN" sz="4400" dirty="0" smtClean="0"/>
              <a:t>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45" y="2262217"/>
            <a:ext cx="3332177" cy="5000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792" y="2262217"/>
            <a:ext cx="3402477" cy="50958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553" y="2266040"/>
            <a:ext cx="3409506" cy="5114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693" y="2328892"/>
            <a:ext cx="3437626" cy="49339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5308" y="2243166"/>
            <a:ext cx="3444656" cy="51339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3015" y="2290792"/>
            <a:ext cx="3437626" cy="5105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6537" y="2280327"/>
            <a:ext cx="3430596" cy="5086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14452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0173"/>
            <a:ext cx="9784844" cy="1143773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/>
              <a:t>一、行政审批过程数据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2676" y="2745522"/>
            <a:ext cx="9409695" cy="478739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、行政审批办理业务，包括：</a:t>
            </a:r>
            <a:r>
              <a:rPr lang="zh-CN" altLang="en-US" sz="2400" b="1" dirty="0">
                <a:solidFill>
                  <a:srgbClr val="FFFF00"/>
                </a:solidFill>
              </a:rPr>
              <a:t>新办、依申请变更、延续、补证、依申请注销、转让、终止经营、依申请撤销</a:t>
            </a:r>
            <a:r>
              <a:rPr lang="zh-CN" altLang="en-US" sz="2400" dirty="0"/>
              <a:t>等，以及配套制度中的</a:t>
            </a:r>
            <a:r>
              <a:rPr lang="zh-CN" altLang="en-US" sz="2400" b="1" dirty="0">
                <a:solidFill>
                  <a:srgbClr val="FFFF00"/>
                </a:solidFill>
              </a:rPr>
              <a:t>依职权注销、依职权撤销、主动变更或撤回</a:t>
            </a:r>
            <a:r>
              <a:rPr lang="zh-CN" altLang="en-US" sz="2400" dirty="0"/>
              <a:t>等。具体行政审批的办理业务，由该事项的审批业务手册确定。</a:t>
            </a:r>
          </a:p>
          <a:p>
            <a:r>
              <a:rPr lang="en-US" altLang="zh-CN" sz="2400" dirty="0" smtClean="0"/>
              <a:t>2</a:t>
            </a:r>
            <a:r>
              <a:rPr lang="zh-CN" altLang="en-US" sz="2400" dirty="0"/>
              <a:t>、行政审批的办理方式，包括：一般程序、当场决定和特殊程序。行政审批的审查方式包括：</a:t>
            </a:r>
            <a:r>
              <a:rPr lang="zh-CN" altLang="en-US" sz="2400" b="1" dirty="0">
                <a:solidFill>
                  <a:srgbClr val="FFFF00"/>
                </a:solidFill>
              </a:rPr>
              <a:t>实地核查，招标，拍卖，检验、检疫、检测、鉴定、考试、考核，专家评审，技术审查，听证，听取利害关系人意见，书面审查，会审，集体审查等</a:t>
            </a:r>
            <a:r>
              <a:rPr lang="zh-CN" altLang="en-US" sz="2400" dirty="0"/>
              <a:t>。行政审批的审查环节包括：</a:t>
            </a:r>
            <a:r>
              <a:rPr lang="zh-CN" altLang="en-US" sz="2400" b="1" dirty="0">
                <a:solidFill>
                  <a:srgbClr val="FFFF00"/>
                </a:solidFill>
              </a:rPr>
              <a:t>经办人审查、审查处（科）室负责人审查、分管负责人审查等</a:t>
            </a:r>
            <a:r>
              <a:rPr lang="zh-CN" altLang="en-US" sz="2400" dirty="0"/>
              <a:t>。具体行政审批的办理方式、审查方式和审查环节，由该事项的审批业务手册确定。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49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8" y="1371599"/>
            <a:ext cx="5804255" cy="63068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2" y="6166669"/>
            <a:ext cx="11168743" cy="19026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5614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543" y="1615441"/>
            <a:ext cx="7615372" cy="61119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93" y="1417920"/>
            <a:ext cx="10786899" cy="6777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6179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006" y="1122040"/>
            <a:ext cx="5508992" cy="72246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78" y="2220691"/>
            <a:ext cx="10039911" cy="23851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7551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19" y="1473011"/>
            <a:ext cx="6995011" cy="61905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1" y="4587610"/>
            <a:ext cx="10924422" cy="240873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2"/>
            <a:ext cx="11522075" cy="1145178"/>
          </a:xfrm>
          <a:prstGeom prst="rect">
            <a:avLst/>
          </a:prstGeom>
        </p:spPr>
        <p:txBody>
          <a:bodyPr vert="horz" lIns="91416" tIns="45709" rIns="91416" bIns="45709" rtlCol="0" anchor="ctr">
            <a:normAutofit/>
          </a:bodyPr>
          <a:lstStyle>
            <a:lvl1pPr algn="ctr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4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行政审批业务手册全流程梳理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8777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技巧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1296</TotalTime>
  <Words>650</Words>
  <Application>Microsoft Office PowerPoint</Application>
  <PresentationFormat>自定义</PresentationFormat>
  <Paragraphs>75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技巧</vt:lpstr>
      <vt:lpstr>行政审批业务手册全流程梳理</vt:lpstr>
      <vt:lpstr>幻灯片 2</vt:lpstr>
      <vt:lpstr>上海市网上行政审批过程基础数据规范</vt:lpstr>
      <vt:lpstr>幻灯片 4</vt:lpstr>
      <vt:lpstr>一、行政审批过程数据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二、行政审批监督检查数据</vt:lpstr>
      <vt:lpstr>幻灯片 19</vt:lpstr>
      <vt:lpstr>幻灯片 20</vt:lpstr>
      <vt:lpstr>三、行政审批收费数据</vt:lpstr>
      <vt:lpstr>四、其他行政审批数据</vt:lpstr>
      <vt:lpstr>幻灯片 23</vt:lpstr>
      <vt:lpstr>工作要求</vt:lpstr>
      <vt:lpstr>幻灯片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yAnGfAn</dc:creator>
  <cp:lastModifiedBy>ntko</cp:lastModifiedBy>
  <cp:revision>86</cp:revision>
  <dcterms:created xsi:type="dcterms:W3CDTF">2016-04-24T12:23:36Z</dcterms:created>
  <dcterms:modified xsi:type="dcterms:W3CDTF">2016-05-16T08:54:44Z</dcterms:modified>
</cp:coreProperties>
</file>