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ru-RU"/>
              <a:t>Образец заголовка</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5/3/2020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ru-RU"/>
              <a:t>Образец заголовка</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5/3/2020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ru-RU"/>
              <a:t>Образец заголовка</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ru-RU"/>
              <a:t>Образец заголовка</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ru-RU"/>
              <a:t>Образец заголовка</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5/3/2020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5/3/2020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5/3/2020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23">
            <a:extLst>
              <a:ext uri="{FF2B5EF4-FFF2-40B4-BE49-F238E27FC236}">
                <a16:creationId xmlns:a16="http://schemas.microsoft.com/office/drawing/2014/main" id="{CC30DECA-E52C-4D56-96B9-718590A2E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25">
            <a:extLst>
              <a:ext uri="{FF2B5EF4-FFF2-40B4-BE49-F238E27FC236}">
                <a16:creationId xmlns:a16="http://schemas.microsoft.com/office/drawing/2014/main" id="{7A046A95-1E4D-4EAE-9146-822CF94F04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7" name="Freeform 6">
              <a:extLst>
                <a:ext uri="{FF2B5EF4-FFF2-40B4-BE49-F238E27FC236}">
                  <a16:creationId xmlns:a16="http://schemas.microsoft.com/office/drawing/2014/main" id="{E94C9933-93E1-43FF-8BC2-8F0B7794D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34" name="Freeform 6">
              <a:extLst>
                <a:ext uri="{FF2B5EF4-FFF2-40B4-BE49-F238E27FC236}">
                  <a16:creationId xmlns:a16="http://schemas.microsoft.com/office/drawing/2014/main" id="{B3AA8CBD-7A2E-4084-A09F-484D16658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 name="Заголовок 1">
            <a:extLst>
              <a:ext uri="{FF2B5EF4-FFF2-40B4-BE49-F238E27FC236}">
                <a16:creationId xmlns:a16="http://schemas.microsoft.com/office/drawing/2014/main" id="{8EBB5E16-FE96-40E2-8603-79D90FEC5275}"/>
              </a:ext>
            </a:extLst>
          </p:cNvPr>
          <p:cNvSpPr>
            <a:spLocks noGrp="1"/>
          </p:cNvSpPr>
          <p:nvPr>
            <p:ph type="ctrTitle"/>
          </p:nvPr>
        </p:nvSpPr>
        <p:spPr>
          <a:xfrm>
            <a:off x="1562668" y="1480931"/>
            <a:ext cx="9410131" cy="1948070"/>
          </a:xfrm>
        </p:spPr>
        <p:txBody>
          <a:bodyPr>
            <a:normAutofit/>
          </a:bodyPr>
          <a:lstStyle/>
          <a:p>
            <a:r>
              <a:rPr lang="ru-RU" sz="6600" dirty="0"/>
              <a:t>Красно – черные деревья</a:t>
            </a:r>
          </a:p>
        </p:txBody>
      </p:sp>
      <p:sp>
        <p:nvSpPr>
          <p:cNvPr id="4" name="Подзаголовок 3">
            <a:extLst>
              <a:ext uri="{FF2B5EF4-FFF2-40B4-BE49-F238E27FC236}">
                <a16:creationId xmlns:a16="http://schemas.microsoft.com/office/drawing/2014/main" id="{B3E078AF-D3F2-493E-9D72-4F64EA8C9173}"/>
              </a:ext>
            </a:extLst>
          </p:cNvPr>
          <p:cNvSpPr>
            <a:spLocks noGrp="1"/>
          </p:cNvSpPr>
          <p:nvPr>
            <p:ph type="subTitle" idx="1"/>
          </p:nvPr>
        </p:nvSpPr>
        <p:spPr>
          <a:xfrm>
            <a:off x="1513742" y="3662574"/>
            <a:ext cx="9164516" cy="1817703"/>
          </a:xfrm>
        </p:spPr>
        <p:txBody>
          <a:bodyPr>
            <a:normAutofit/>
          </a:bodyPr>
          <a:lstStyle/>
          <a:p>
            <a:pPr indent="457200" algn="just"/>
            <a:r>
              <a:rPr lang="ru-RU" sz="2000" dirty="0">
                <a:solidFill>
                  <a:schemeClr val="tx1"/>
                </a:solidFill>
              </a:rPr>
              <a:t>Один</a:t>
            </a:r>
            <a:r>
              <a:rPr lang="ru-RU" sz="2000" b="1" dirty="0">
                <a:solidFill>
                  <a:schemeClr val="tx1"/>
                </a:solidFill>
              </a:rPr>
              <a:t> </a:t>
            </a:r>
            <a:r>
              <a:rPr lang="ru-RU" sz="2000" dirty="0">
                <a:solidFill>
                  <a:schemeClr val="tx1"/>
                </a:solidFill>
              </a:rPr>
              <a:t>из видов самобалансирующихся двоичных деревьев поиска, гарантирующий логарифмический рост высоты дерева от числа узлов и позволяющий быстро выполнять основные операции дерева поиска: добавление, удаление и поиск узла. </a:t>
            </a:r>
          </a:p>
        </p:txBody>
      </p:sp>
      <p:sp>
        <p:nvSpPr>
          <p:cNvPr id="3" name="TextBox 2">
            <a:extLst>
              <a:ext uri="{FF2B5EF4-FFF2-40B4-BE49-F238E27FC236}">
                <a16:creationId xmlns:a16="http://schemas.microsoft.com/office/drawing/2014/main" id="{7714D34B-439D-44B4-8C70-B924F38F4F25}"/>
              </a:ext>
            </a:extLst>
          </p:cNvPr>
          <p:cNvSpPr txBox="1"/>
          <p:nvPr/>
        </p:nvSpPr>
        <p:spPr>
          <a:xfrm>
            <a:off x="653208" y="5543813"/>
            <a:ext cx="6773662" cy="923330"/>
          </a:xfrm>
          <a:prstGeom prst="rect">
            <a:avLst/>
          </a:prstGeom>
          <a:noFill/>
        </p:spPr>
        <p:txBody>
          <a:bodyPr wrap="square" rtlCol="0">
            <a:spAutoFit/>
          </a:bodyPr>
          <a:lstStyle/>
          <a:p>
            <a:r>
              <a:rPr lang="ru-RU" dirty="0"/>
              <a:t>Выполнено студентами 141 гр. ВМК: </a:t>
            </a:r>
            <a:r>
              <a:rPr lang="ru-RU" dirty="0" err="1"/>
              <a:t>Безвершенко</a:t>
            </a:r>
            <a:r>
              <a:rPr lang="ru-RU" dirty="0"/>
              <a:t> Л., Вохмин М., </a:t>
            </a:r>
            <a:r>
              <a:rPr lang="ru-RU" dirty="0" err="1"/>
              <a:t>Ганжин</a:t>
            </a:r>
            <a:r>
              <a:rPr lang="ru-RU" dirty="0"/>
              <a:t> З., Назаров З., Смирнова А.</a:t>
            </a:r>
          </a:p>
          <a:p>
            <a:r>
              <a:rPr lang="ru-RU" dirty="0"/>
              <a:t>2020 г.</a:t>
            </a:r>
          </a:p>
        </p:txBody>
      </p:sp>
    </p:spTree>
    <p:extLst>
      <p:ext uri="{BB962C8B-B14F-4D97-AF65-F5344CB8AC3E}">
        <p14:creationId xmlns:p14="http://schemas.microsoft.com/office/powerpoint/2010/main" val="1451751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6AD088-E554-42A3-85E7-4281F65D47C3}"/>
              </a:ext>
            </a:extLst>
          </p:cNvPr>
          <p:cNvSpPr>
            <a:spLocks noGrp="1"/>
          </p:cNvSpPr>
          <p:nvPr>
            <p:ph type="title"/>
          </p:nvPr>
        </p:nvSpPr>
        <p:spPr>
          <a:xfrm>
            <a:off x="372863" y="314141"/>
            <a:ext cx="4834453" cy="654728"/>
          </a:xfrm>
        </p:spPr>
        <p:txBody>
          <a:bodyPr>
            <a:normAutofit fontScale="90000"/>
          </a:bodyPr>
          <a:lstStyle/>
          <a:p>
            <a:r>
              <a:rPr lang="ru-RU" sz="3600" dirty="0">
                <a:solidFill>
                  <a:schemeClr val="accent2">
                    <a:lumMod val="20000"/>
                    <a:lumOff val="80000"/>
                  </a:schemeClr>
                </a:solidFill>
              </a:rPr>
              <a:t>3 случай: у брата правый ребенок – красный</a:t>
            </a:r>
          </a:p>
        </p:txBody>
      </p:sp>
      <p:sp>
        <p:nvSpPr>
          <p:cNvPr id="4" name="Текст 3">
            <a:extLst>
              <a:ext uri="{FF2B5EF4-FFF2-40B4-BE49-F238E27FC236}">
                <a16:creationId xmlns:a16="http://schemas.microsoft.com/office/drawing/2014/main" id="{3165FE92-8F10-4AFE-9FD5-53F68C2C39A2}"/>
              </a:ext>
            </a:extLst>
          </p:cNvPr>
          <p:cNvSpPr>
            <a:spLocks noGrp="1"/>
          </p:cNvSpPr>
          <p:nvPr>
            <p:ph type="body" sz="half" idx="2"/>
          </p:nvPr>
        </p:nvSpPr>
        <p:spPr>
          <a:xfrm>
            <a:off x="161925" y="1296138"/>
            <a:ext cx="5045391" cy="4937001"/>
          </a:xfrm>
        </p:spPr>
        <p:txBody>
          <a:bodyPr>
            <a:noAutofit/>
          </a:bodyPr>
          <a:lstStyle/>
          <a:p>
            <a:pPr indent="457200">
              <a:lnSpc>
                <a:spcPct val="112000"/>
              </a:lnSpc>
            </a:pPr>
            <a:r>
              <a:rPr lang="ru-RU" sz="1900" dirty="0">
                <a:solidFill>
                  <a:schemeClr val="accent2">
                    <a:lumMod val="20000"/>
                    <a:lumOff val="80000"/>
                  </a:schemeClr>
                </a:solidFill>
              </a:rPr>
              <a:t>Перекрашиваем брата в цвет отца, его ребенка и отца – в черный, делаем вращение. Поддерево по-прежнему имеет тот же цвет корня, поэтому свойство 3 и 4 не нарушаются. Но у </a:t>
            </a:r>
            <a:r>
              <a:rPr lang="en-US" sz="1900" dirty="0">
                <a:solidFill>
                  <a:schemeClr val="accent2">
                    <a:lumMod val="20000"/>
                    <a:lumOff val="80000"/>
                  </a:schemeClr>
                </a:solidFill>
              </a:rPr>
              <a:t>x</a:t>
            </a:r>
            <a:r>
              <a:rPr lang="ru-RU" sz="1900" dirty="0">
                <a:solidFill>
                  <a:schemeClr val="accent2">
                    <a:lumMod val="20000"/>
                    <a:lumOff val="80000"/>
                  </a:schemeClr>
                </a:solidFill>
              </a:rPr>
              <a:t> теперь появился дополнительный черный предок: либо </a:t>
            </a:r>
            <a:r>
              <a:rPr lang="en-US" sz="1900" dirty="0">
                <a:solidFill>
                  <a:schemeClr val="accent2">
                    <a:lumMod val="20000"/>
                    <a:lumOff val="80000"/>
                  </a:schemeClr>
                </a:solidFill>
              </a:rPr>
              <a:t>a</a:t>
            </a:r>
            <a:r>
              <a:rPr lang="ru-RU" sz="1900" dirty="0">
                <a:solidFill>
                  <a:schemeClr val="accent2">
                    <a:lumMod val="20000"/>
                    <a:lumOff val="80000"/>
                  </a:schemeClr>
                </a:solidFill>
              </a:rPr>
              <a:t> стал черным, или он и был черным и </a:t>
            </a:r>
            <a:r>
              <a:rPr lang="en-US" sz="1900" dirty="0">
                <a:solidFill>
                  <a:schemeClr val="accent2">
                    <a:lumMod val="20000"/>
                    <a:lumOff val="80000"/>
                  </a:schemeClr>
                </a:solidFill>
              </a:rPr>
              <a:t>b </a:t>
            </a:r>
            <a:r>
              <a:rPr lang="ru-RU" sz="1900" dirty="0">
                <a:solidFill>
                  <a:schemeClr val="accent2">
                    <a:lumMod val="20000"/>
                    <a:lumOff val="80000"/>
                  </a:schemeClr>
                </a:solidFill>
              </a:rPr>
              <a:t> был добавлен в качестве черного дедушки. Таким образом, проходящие через </a:t>
            </a:r>
            <a:r>
              <a:rPr lang="en-US" sz="1900" dirty="0">
                <a:solidFill>
                  <a:schemeClr val="accent2">
                    <a:lumMod val="20000"/>
                    <a:lumOff val="80000"/>
                  </a:schemeClr>
                </a:solidFill>
              </a:rPr>
              <a:t>x</a:t>
            </a:r>
            <a:r>
              <a:rPr lang="ru-RU" sz="1900" dirty="0">
                <a:solidFill>
                  <a:schemeClr val="accent2">
                    <a:lumMod val="20000"/>
                    <a:lumOff val="80000"/>
                  </a:schemeClr>
                </a:solidFill>
              </a:rPr>
              <a:t> пути проходят через один дополнительный черный узел. Выходим из алгоритма.</a:t>
            </a:r>
          </a:p>
          <a:p>
            <a:pPr indent="457200">
              <a:lnSpc>
                <a:spcPct val="112000"/>
              </a:lnSpc>
            </a:pPr>
            <a:r>
              <a:rPr lang="ru-RU" sz="1900" dirty="0">
                <a:solidFill>
                  <a:schemeClr val="accent2">
                    <a:lumMod val="20000"/>
                    <a:lumOff val="80000"/>
                  </a:schemeClr>
                </a:solidFill>
              </a:rPr>
              <a:t>Продолжаем тот же алгоритм, пока текущая вершина черная и мы не дошли до корная дерева. Из рассмотренных случае ясно, что при удалении выполняется не более трех вращений.</a:t>
            </a:r>
          </a:p>
        </p:txBody>
      </p:sp>
      <p:pic>
        <p:nvPicPr>
          <p:cNvPr id="9218" name="Picture 2">
            <a:extLst>
              <a:ext uri="{FF2B5EF4-FFF2-40B4-BE49-F238E27FC236}">
                <a16:creationId xmlns:a16="http://schemas.microsoft.com/office/drawing/2014/main" id="{826B4562-11F9-4532-8410-56F542DC17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7750" y="2416849"/>
            <a:ext cx="6228619" cy="2024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647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BB1650-B616-4EFB-9FB7-5D93104B5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Текст 3">
            <a:extLst>
              <a:ext uri="{FF2B5EF4-FFF2-40B4-BE49-F238E27FC236}">
                <a16:creationId xmlns:a16="http://schemas.microsoft.com/office/drawing/2014/main" id="{51CA6C54-0147-46C9-A06E-52F28B845582}"/>
              </a:ext>
            </a:extLst>
          </p:cNvPr>
          <p:cNvSpPr>
            <a:spLocks noGrp="1"/>
          </p:cNvSpPr>
          <p:nvPr>
            <p:ph idx="1"/>
          </p:nvPr>
        </p:nvSpPr>
        <p:spPr>
          <a:xfrm>
            <a:off x="536811" y="1438182"/>
            <a:ext cx="6020938" cy="4231097"/>
          </a:xfrm>
        </p:spPr>
        <p:txBody>
          <a:bodyPr anchor="ctr">
            <a:normAutofit/>
          </a:bodyPr>
          <a:lstStyle/>
          <a:p>
            <a:pPr marL="0" indent="457200">
              <a:lnSpc>
                <a:spcPct val="150000"/>
              </a:lnSpc>
              <a:buNone/>
            </a:pPr>
            <a:r>
              <a:rPr lang="ru-RU" dirty="0"/>
              <a:t>Для каждого узла необходимо сравнить значение его ключа с искомым ключом. Если ключи одинаковы, то возвращаем указатель на текущий узел, в противном случае, если искомый ключ меньше текущего, то переходим в левое поддерево, иначе в правое.</a:t>
            </a:r>
          </a:p>
        </p:txBody>
      </p:sp>
      <p:sp>
        <p:nvSpPr>
          <p:cNvPr id="11" name="Rectangle 10">
            <a:extLst>
              <a:ext uri="{FF2B5EF4-FFF2-40B4-BE49-F238E27FC236}">
                <a16:creationId xmlns:a16="http://schemas.microsoft.com/office/drawing/2014/main" id="{BB47C962-A905-4168-832D-BF622B381E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527850" y="0"/>
            <a:ext cx="4664149"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B0CAA55C-9F48-4F94-95AA-5635394974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mc:AlternateContent xmlns:mc="http://schemas.openxmlformats.org/markup-compatibility/2006" xmlns:a14="http://schemas.microsoft.com/office/drawing/2010/main">
        <mc:Choice Requires="a14">
          <p:sp>
            <p:nvSpPr>
              <p:cNvPr id="2" name="Заголовок 1">
                <a:extLst>
                  <a:ext uri="{FF2B5EF4-FFF2-40B4-BE49-F238E27FC236}">
                    <a16:creationId xmlns:a16="http://schemas.microsoft.com/office/drawing/2014/main" id="{0515FC84-4401-4825-BB75-ACCB76F2D84A}"/>
                  </a:ext>
                </a:extLst>
              </p:cNvPr>
              <p:cNvSpPr>
                <a:spLocks noGrp="1"/>
              </p:cNvSpPr>
              <p:nvPr>
                <p:ph type="title"/>
              </p:nvPr>
            </p:nvSpPr>
            <p:spPr>
              <a:xfrm>
                <a:off x="8523027" y="1252181"/>
                <a:ext cx="3132162" cy="4302457"/>
              </a:xfrm>
            </p:spPr>
            <p:txBody>
              <a:bodyPr>
                <a:normAutofit/>
              </a:bodyPr>
              <a:lstStyle/>
              <a:p>
                <a:r>
                  <a:rPr lang="ru-RU" sz="4000" dirty="0">
                    <a:solidFill>
                      <a:schemeClr val="bg2"/>
                    </a:solidFill>
                  </a:rPr>
                  <a:t>Поиск элемента</a:t>
                </a:r>
                <a:br>
                  <a:rPr lang="en-US" sz="4000" dirty="0">
                    <a:solidFill>
                      <a:schemeClr val="bg2"/>
                    </a:solidFill>
                  </a:rPr>
                </a:br>
                <a14:m>
                  <m:oMath xmlns:m="http://schemas.openxmlformats.org/officeDocument/2006/math">
                    <m:r>
                      <a:rPr lang="en-US" sz="4000">
                        <a:solidFill>
                          <a:schemeClr val="bg2"/>
                        </a:solidFill>
                        <a:latin typeface="Cambria Math" panose="02040503050406030204" pitchFamily="18" charset="0"/>
                      </a:rPr>
                      <m:t>(</m:t>
                    </m:r>
                    <m:r>
                      <a:rPr lang="en-US" sz="4000" i="1">
                        <a:solidFill>
                          <a:schemeClr val="bg2"/>
                        </a:solidFill>
                        <a:latin typeface="Cambria Math" panose="02040503050406030204" pitchFamily="18" charset="0"/>
                      </a:rPr>
                      <m:t>𝑂</m:t>
                    </m:r>
                    <m:func>
                      <m:funcPr>
                        <m:ctrlPr>
                          <a:rPr lang="en-US" sz="4000" i="1">
                            <a:solidFill>
                              <a:schemeClr val="bg2"/>
                            </a:solidFill>
                            <a:latin typeface="Cambria Math" panose="02040503050406030204" pitchFamily="18" charset="0"/>
                          </a:rPr>
                        </m:ctrlPr>
                      </m:funcPr>
                      <m:fName>
                        <m:r>
                          <m:rPr>
                            <m:sty m:val="p"/>
                          </m:rPr>
                          <a:rPr lang="en-US" sz="4000">
                            <a:solidFill>
                              <a:schemeClr val="bg2"/>
                            </a:solidFill>
                            <a:latin typeface="Cambria Math" panose="02040503050406030204" pitchFamily="18" charset="0"/>
                          </a:rPr>
                          <m:t>log</m:t>
                        </m:r>
                      </m:fName>
                      <m:e>
                        <m:r>
                          <a:rPr lang="en-US" sz="4000" i="1">
                            <a:solidFill>
                              <a:schemeClr val="bg2"/>
                            </a:solidFill>
                            <a:latin typeface="Cambria Math" panose="02040503050406030204" pitchFamily="18" charset="0"/>
                          </a:rPr>
                          <m:t>𝑁</m:t>
                        </m:r>
                      </m:e>
                    </m:func>
                  </m:oMath>
                </a14:m>
                <a:r>
                  <a:rPr lang="en-US" sz="4000" dirty="0">
                    <a:solidFill>
                      <a:schemeClr val="bg2"/>
                    </a:solidFill>
                  </a:rPr>
                  <a:t>)</a:t>
                </a:r>
                <a:endParaRPr lang="ru-RU" sz="4000" dirty="0">
                  <a:solidFill>
                    <a:schemeClr val="bg2"/>
                  </a:solidFill>
                </a:endParaRPr>
              </a:p>
            </p:txBody>
          </p:sp>
        </mc:Choice>
        <mc:Fallback xmlns="">
          <p:sp>
            <p:nvSpPr>
              <p:cNvPr id="2" name="Заголовок 1">
                <a:extLst>
                  <a:ext uri="{FF2B5EF4-FFF2-40B4-BE49-F238E27FC236}">
                    <a16:creationId xmlns:a16="http://schemas.microsoft.com/office/drawing/2014/main" id="{0515FC84-4401-4825-BB75-ACCB76F2D84A}"/>
                  </a:ext>
                </a:extLst>
              </p:cNvPr>
              <p:cNvSpPr>
                <a:spLocks noGrp="1" noRot="1" noChangeAspect="1" noMove="1" noResize="1" noEditPoints="1" noAdjustHandles="1" noChangeArrowheads="1" noChangeShapeType="1" noTextEdit="1"/>
              </p:cNvSpPr>
              <p:nvPr>
                <p:ph type="title"/>
              </p:nvPr>
            </p:nvSpPr>
            <p:spPr>
              <a:xfrm>
                <a:off x="8523027" y="1252181"/>
                <a:ext cx="3132162" cy="4302457"/>
              </a:xfrm>
              <a:blipFill>
                <a:blip r:embed="rId2"/>
                <a:stretch>
                  <a:fillRect l="-6809" t="-4108"/>
                </a:stretch>
              </a:blipFill>
            </p:spPr>
            <p:txBody>
              <a:bodyPr/>
              <a:lstStyle/>
              <a:p>
                <a:r>
                  <a:rPr lang="ru-RU">
                    <a:noFill/>
                  </a:rPr>
                  <a:t> </a:t>
                </a:r>
              </a:p>
            </p:txBody>
          </p:sp>
        </mc:Fallback>
      </mc:AlternateContent>
    </p:spTree>
    <p:extLst>
      <p:ext uri="{BB962C8B-B14F-4D97-AF65-F5344CB8AC3E}">
        <p14:creationId xmlns:p14="http://schemas.microsoft.com/office/powerpoint/2010/main" val="2760654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9685D2-AC18-457F-9117-03100A7939CD}"/>
              </a:ext>
            </a:extLst>
          </p:cNvPr>
          <p:cNvSpPr>
            <a:spLocks noGrp="1"/>
          </p:cNvSpPr>
          <p:nvPr>
            <p:ph type="title"/>
          </p:nvPr>
        </p:nvSpPr>
        <p:spPr>
          <a:xfrm>
            <a:off x="1011314" y="247650"/>
            <a:ext cx="10169371" cy="1485900"/>
          </a:xfrm>
        </p:spPr>
        <p:txBody>
          <a:bodyPr/>
          <a:lstStyle/>
          <a:p>
            <a:r>
              <a:rPr lang="ru-RU" dirty="0"/>
              <a:t>Преимущества красно-черных деревьев</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2388AE6A-3012-4751-9ECE-B7D10D0CCB04}"/>
                  </a:ext>
                </a:extLst>
              </p:cNvPr>
              <p:cNvSpPr>
                <a:spLocks noGrp="1"/>
              </p:cNvSpPr>
              <p:nvPr>
                <p:ph idx="1"/>
              </p:nvPr>
            </p:nvSpPr>
            <p:spPr>
              <a:xfrm>
                <a:off x="1011314" y="1042737"/>
                <a:ext cx="10731507" cy="5454316"/>
              </a:xfrm>
            </p:spPr>
            <p:txBody>
              <a:bodyPr>
                <a:normAutofit fontScale="85000" lnSpcReduction="10000"/>
              </a:bodyPr>
              <a:lstStyle/>
              <a:p>
                <a:pPr marL="457200" indent="-457200">
                  <a:lnSpc>
                    <a:spcPct val="150000"/>
                  </a:lnSpc>
                  <a:buFont typeface="+mj-lt"/>
                  <a:buAutoNum type="arabicPeriod"/>
                </a:pPr>
                <a:r>
                  <a:rPr lang="ru-RU" dirty="0"/>
                  <a:t>При вставке выполняется не более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oMath>
                </a14:m>
                <a:r>
                  <a:rPr lang="ru-RU" b="0" dirty="0"/>
                  <a:t> вращений. Кроме того, примерно половина вставок и удалений произойдут задаром.</a:t>
                </a:r>
              </a:p>
              <a:p>
                <a:pPr marL="457200" indent="-457200">
                  <a:lnSpc>
                    <a:spcPct val="150000"/>
                  </a:lnSpc>
                  <a:buFont typeface="+mj-lt"/>
                  <a:buAutoNum type="arabicPeriod"/>
                </a:pPr>
                <a:r>
                  <a:rPr lang="ru-RU" dirty="0"/>
                  <a:t>Процедуру балансировки практически всегда можно выполнять параллельно с процедурой поиска, так как алгоритм поиска не зависит от атрибута цвета узлов.</a:t>
                </a:r>
              </a:p>
              <a:p>
                <a:pPr marL="457200" indent="-457200">
                  <a:lnSpc>
                    <a:spcPct val="150000"/>
                  </a:lnSpc>
                  <a:buFont typeface="+mj-lt"/>
                  <a:buAutoNum type="arabicPeriod"/>
                </a:pPr>
                <a:r>
                  <a:rPr lang="ru-RU" b="0" dirty="0"/>
                  <a:t>Сбалансированность этих деревьев хуже, чем у А</a:t>
                </a:r>
                <a:r>
                  <a:rPr lang="ru-RU" dirty="0"/>
                  <a:t>ВЛ, но работа по поддержанию сбалансированности в красно-черных деревьях обычно эффективнее. Для балансировки красно-черного дерева производится минимальная работа по сравнению с АВЛ – деревьями.</a:t>
                </a:r>
              </a:p>
              <a:p>
                <a:pPr marL="457200" indent="-457200">
                  <a:lnSpc>
                    <a:spcPct val="150000"/>
                  </a:lnSpc>
                  <a:buFont typeface="+mj-lt"/>
                  <a:buAutoNum type="arabicPeriod"/>
                </a:pPr>
                <a:r>
                  <a:rPr lang="ru-RU" b="0" dirty="0"/>
                  <a:t>Используется всего 1 бит дополнительной памяти для хранения цвета вершин</a:t>
                </a:r>
                <a:r>
                  <a:rPr lang="ru-RU" dirty="0"/>
                  <a:t>ы. Но, на самом деле, в современных вычислительных системах память выделяется кратно байтам, поэтому это не является преимуществом относительно, например, АВЛ – дерева, которое хранит 2 бита. </a:t>
                </a:r>
              </a:p>
              <a:p>
                <a:pPr marL="0" indent="457200">
                  <a:lnSpc>
                    <a:spcPct val="150000"/>
                  </a:lnSpc>
                  <a:buNone/>
                </a:pPr>
                <a:r>
                  <a:rPr lang="ru-RU" b="0" dirty="0"/>
                  <a:t>Красно-черные деревья являются наиболее активно используемыми на практике самобалансирующимися деревьями поиска. В частности, ассоциативные контейнерные библиотек</a:t>
                </a:r>
                <a:r>
                  <a:rPr lang="ru-RU" dirty="0"/>
                  <a:t>и </a:t>
                </a:r>
                <a:r>
                  <a:rPr lang="en-US" dirty="0"/>
                  <a:t>STL(map, set, multiset, multimap) </a:t>
                </a:r>
                <a:r>
                  <a:rPr lang="ru-RU" dirty="0"/>
                  <a:t>основаны на красно-черных деревьях. </a:t>
                </a:r>
                <a:endParaRPr lang="ru-RU" b="0" dirty="0"/>
              </a:p>
              <a:p>
                <a:pPr marL="457200" indent="-457200">
                  <a:buFont typeface="+mj-lt"/>
                  <a:buAutoNum type="arabicPeriod"/>
                </a:pPr>
                <a:endParaRPr lang="ru-RU" dirty="0"/>
              </a:p>
            </p:txBody>
          </p:sp>
        </mc:Choice>
        <mc:Fallback xmlns="">
          <p:sp>
            <p:nvSpPr>
              <p:cNvPr id="3" name="Объект 2">
                <a:extLst>
                  <a:ext uri="{FF2B5EF4-FFF2-40B4-BE49-F238E27FC236}">
                    <a16:creationId xmlns:a16="http://schemas.microsoft.com/office/drawing/2014/main" id="{2388AE6A-3012-4751-9ECE-B7D10D0CCB04}"/>
                  </a:ext>
                </a:extLst>
              </p:cNvPr>
              <p:cNvSpPr>
                <a:spLocks noGrp="1" noRot="1" noChangeAspect="1" noMove="1" noResize="1" noEditPoints="1" noAdjustHandles="1" noChangeArrowheads="1" noChangeShapeType="1" noTextEdit="1"/>
              </p:cNvSpPr>
              <p:nvPr>
                <p:ph idx="1"/>
              </p:nvPr>
            </p:nvSpPr>
            <p:spPr>
              <a:xfrm>
                <a:off x="1011314" y="1042737"/>
                <a:ext cx="10731507" cy="5454316"/>
              </a:xfrm>
              <a:blipFill>
                <a:blip r:embed="rId2"/>
                <a:stretch>
                  <a:fillRect l="-398" r="-852" b="-112"/>
                </a:stretch>
              </a:blipFill>
            </p:spPr>
            <p:txBody>
              <a:bodyPr/>
              <a:lstStyle/>
              <a:p>
                <a:r>
                  <a:rPr lang="ru-RU">
                    <a:noFill/>
                  </a:rPr>
                  <a:t> </a:t>
                </a:r>
              </a:p>
            </p:txBody>
          </p:sp>
        </mc:Fallback>
      </mc:AlternateContent>
    </p:spTree>
    <p:extLst>
      <p:ext uri="{BB962C8B-B14F-4D97-AF65-F5344CB8AC3E}">
        <p14:creationId xmlns:p14="http://schemas.microsoft.com/office/powerpoint/2010/main" val="230471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CF11FA47-0FF3-4C52-B299-4B52C0E49752}"/>
              </a:ext>
            </a:extLst>
          </p:cNvPr>
          <p:cNvSpPr>
            <a:spLocks noGrp="1"/>
          </p:cNvSpPr>
          <p:nvPr>
            <p:ph type="body" sz="half" idx="2"/>
          </p:nvPr>
        </p:nvSpPr>
        <p:spPr>
          <a:xfrm>
            <a:off x="204187" y="195308"/>
            <a:ext cx="5033638" cy="6454067"/>
          </a:xfrm>
        </p:spPr>
        <p:txBody>
          <a:bodyPr>
            <a:noAutofit/>
          </a:bodyPr>
          <a:lstStyle/>
          <a:p>
            <a:pPr indent="457200"/>
            <a:r>
              <a:rPr lang="ru-RU" sz="1800" dirty="0">
                <a:solidFill>
                  <a:schemeClr val="accent2">
                    <a:lumMod val="20000"/>
                    <a:lumOff val="80000"/>
                  </a:schemeClr>
                </a:solidFill>
              </a:rPr>
              <a:t>Сбалансированность достигается за счёт введения дополнительного атрибута узла дерева — «цвета». Этот атрибут может принимать одно из двух возможных значений — «чёрный» или «красный». Кроме того, выполняются следующие свойства:</a:t>
            </a:r>
          </a:p>
          <a:p>
            <a:pPr marL="285750" indent="457200">
              <a:buFont typeface="Arial" panose="020B0604020202020204" pitchFamily="34" charset="0"/>
              <a:buChar char="•"/>
            </a:pPr>
            <a:r>
              <a:rPr lang="ru-RU" sz="1800" dirty="0">
                <a:solidFill>
                  <a:schemeClr val="accent2">
                    <a:lumMod val="20000"/>
                    <a:lumOff val="80000"/>
                  </a:schemeClr>
                </a:solidFill>
              </a:rPr>
              <a:t>Каждый узел промаркирован красным или чёрным цветом</a:t>
            </a:r>
          </a:p>
          <a:p>
            <a:pPr marL="285750" indent="457200">
              <a:buFont typeface="Arial" panose="020B0604020202020204" pitchFamily="34" charset="0"/>
              <a:buChar char="•"/>
            </a:pPr>
            <a:r>
              <a:rPr lang="ru-RU" sz="1800" dirty="0">
                <a:solidFill>
                  <a:schemeClr val="accent2">
                    <a:lumMod val="20000"/>
                    <a:lumOff val="80000"/>
                  </a:schemeClr>
                </a:solidFill>
              </a:rPr>
              <a:t>Корень и конечные узлы (листья) дерева — чёрные</a:t>
            </a:r>
          </a:p>
          <a:p>
            <a:pPr marL="285750" indent="457200">
              <a:buFont typeface="Arial" panose="020B0604020202020204" pitchFamily="34" charset="0"/>
              <a:buChar char="•"/>
            </a:pPr>
            <a:r>
              <a:rPr lang="ru-RU" sz="1800" dirty="0">
                <a:solidFill>
                  <a:schemeClr val="accent2">
                    <a:lumMod val="20000"/>
                    <a:lumOff val="80000"/>
                  </a:schemeClr>
                </a:solidFill>
              </a:rPr>
              <a:t>У красного узла родительский узел — чёрный</a:t>
            </a:r>
          </a:p>
          <a:p>
            <a:pPr marL="285750" indent="457200">
              <a:buFont typeface="Arial" panose="020B0604020202020204" pitchFamily="34" charset="0"/>
              <a:buChar char="•"/>
            </a:pPr>
            <a:r>
              <a:rPr lang="ru-RU" sz="1800" dirty="0">
                <a:solidFill>
                  <a:schemeClr val="accent2">
                    <a:lumMod val="20000"/>
                    <a:lumOff val="80000"/>
                  </a:schemeClr>
                </a:solidFill>
              </a:rPr>
              <a:t>Все простые пути из любого узла x до листьев содержат одинаковое количество чёрных узлов (так называемая черная высота)</a:t>
            </a:r>
          </a:p>
          <a:p>
            <a:pPr marL="285750" indent="457200">
              <a:buFont typeface="Arial" panose="020B0604020202020204" pitchFamily="34" charset="0"/>
              <a:buChar char="•"/>
            </a:pPr>
            <a:r>
              <a:rPr lang="ru-RU" sz="1800" dirty="0">
                <a:solidFill>
                  <a:schemeClr val="accent2">
                    <a:lumMod val="20000"/>
                    <a:lumOff val="80000"/>
                  </a:schemeClr>
                </a:solidFill>
              </a:rPr>
              <a:t>Чёрный узел может иметь чёрного родителя</a:t>
            </a:r>
          </a:p>
          <a:p>
            <a:endParaRPr lang="ru-RU" sz="1800" dirty="0">
              <a:solidFill>
                <a:schemeClr val="accent2">
                  <a:lumMod val="20000"/>
                  <a:lumOff val="80000"/>
                </a:schemeClr>
              </a:solidFill>
            </a:endParaRPr>
          </a:p>
        </p:txBody>
      </p:sp>
      <p:pic>
        <p:nvPicPr>
          <p:cNvPr id="1026" name="Picture 2" descr="Красно-чёрное дерево — Википедия">
            <a:extLst>
              <a:ext uri="{FF2B5EF4-FFF2-40B4-BE49-F238E27FC236}">
                <a16:creationId xmlns:a16="http://schemas.microsoft.com/office/drawing/2014/main" id="{3F4ACBD8-62F2-4EAE-82F4-74E37F15E7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77573" y="1695635"/>
            <a:ext cx="6422690" cy="3095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551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BB1650-B616-4EFB-9FB7-5D93104B5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Текст 3">
            <a:extLst>
              <a:ext uri="{FF2B5EF4-FFF2-40B4-BE49-F238E27FC236}">
                <a16:creationId xmlns:a16="http://schemas.microsoft.com/office/drawing/2014/main" id="{51CA6C54-0147-46C9-A06E-52F28B845582}"/>
              </a:ext>
            </a:extLst>
          </p:cNvPr>
          <p:cNvSpPr>
            <a:spLocks noGrp="1"/>
          </p:cNvSpPr>
          <p:nvPr>
            <p:ph idx="1"/>
          </p:nvPr>
        </p:nvSpPr>
        <p:spPr>
          <a:xfrm>
            <a:off x="536811" y="1438182"/>
            <a:ext cx="6020938" cy="4231097"/>
          </a:xfrm>
        </p:spPr>
        <p:txBody>
          <a:bodyPr anchor="ctr">
            <a:normAutofit fontScale="92500" lnSpcReduction="20000"/>
          </a:bodyPr>
          <a:lstStyle/>
          <a:p>
            <a:pPr marL="0" indent="457200">
              <a:lnSpc>
                <a:spcPct val="150000"/>
              </a:lnSpc>
              <a:buNone/>
            </a:pPr>
            <a:r>
              <a:rPr lang="ru-RU" dirty="0"/>
              <a:t>Каждый элемент вставляется вместо листа, поэтому для выбора места вставки идем от корня до тех пор, пока указатель на следующего сына не станет </a:t>
            </a:r>
            <a:r>
              <a:rPr lang="en-US" dirty="0"/>
              <a:t>nil</a:t>
            </a:r>
            <a:r>
              <a:rPr lang="ru-RU" dirty="0"/>
              <a:t> (то есть этот сын – лист). Вставляем вместо него новый элемент с нулевыми потомками и красным цветом. Теперь проверяем балансировку. Если отец нового элемента черный, то никакое из свойств дерева не нарушено. Если же он красный, то нарушается свойство 3 (у красного узла родительский узел – черный), для исправления достаточно рассмотреть два случая.</a:t>
            </a:r>
          </a:p>
        </p:txBody>
      </p:sp>
      <p:sp>
        <p:nvSpPr>
          <p:cNvPr id="11" name="Rectangle 10">
            <a:extLst>
              <a:ext uri="{FF2B5EF4-FFF2-40B4-BE49-F238E27FC236}">
                <a16:creationId xmlns:a16="http://schemas.microsoft.com/office/drawing/2014/main" id="{BB47C962-A905-4168-832D-BF622B381E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527850" y="0"/>
            <a:ext cx="4664149"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B0CAA55C-9F48-4F94-95AA-5635394974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mc:AlternateContent xmlns:mc="http://schemas.openxmlformats.org/markup-compatibility/2006" xmlns:a14="http://schemas.microsoft.com/office/drawing/2010/main">
        <mc:Choice Requires="a14">
          <p:sp>
            <p:nvSpPr>
              <p:cNvPr id="2" name="Заголовок 1">
                <a:extLst>
                  <a:ext uri="{FF2B5EF4-FFF2-40B4-BE49-F238E27FC236}">
                    <a16:creationId xmlns:a16="http://schemas.microsoft.com/office/drawing/2014/main" id="{0515FC84-4401-4825-BB75-ACCB76F2D84A}"/>
                  </a:ext>
                </a:extLst>
              </p:cNvPr>
              <p:cNvSpPr>
                <a:spLocks noGrp="1"/>
              </p:cNvSpPr>
              <p:nvPr>
                <p:ph type="title"/>
              </p:nvPr>
            </p:nvSpPr>
            <p:spPr>
              <a:xfrm>
                <a:off x="8523027" y="1252181"/>
                <a:ext cx="3132162" cy="4302457"/>
              </a:xfrm>
            </p:spPr>
            <p:txBody>
              <a:bodyPr>
                <a:normAutofit/>
              </a:bodyPr>
              <a:lstStyle/>
              <a:p>
                <a:r>
                  <a:rPr lang="ru-RU" sz="4000" dirty="0">
                    <a:solidFill>
                      <a:schemeClr val="bg2"/>
                    </a:solidFill>
                  </a:rPr>
                  <a:t>Вставка элемента</a:t>
                </a:r>
                <a:br>
                  <a:rPr lang="en-US" sz="4000" dirty="0">
                    <a:solidFill>
                      <a:schemeClr val="bg2"/>
                    </a:solidFill>
                  </a:rPr>
                </a:br>
                <a14:m>
                  <m:oMath xmlns:m="http://schemas.openxmlformats.org/officeDocument/2006/math">
                    <m:r>
                      <a:rPr lang="en-US" sz="4000">
                        <a:solidFill>
                          <a:schemeClr val="bg2"/>
                        </a:solidFill>
                        <a:latin typeface="Cambria Math" panose="02040503050406030204" pitchFamily="18" charset="0"/>
                      </a:rPr>
                      <m:t>(</m:t>
                    </m:r>
                    <m:r>
                      <a:rPr lang="en-US" sz="4000" i="1">
                        <a:solidFill>
                          <a:schemeClr val="bg2"/>
                        </a:solidFill>
                        <a:latin typeface="Cambria Math" panose="02040503050406030204" pitchFamily="18" charset="0"/>
                      </a:rPr>
                      <m:t>𝑂</m:t>
                    </m:r>
                    <m:func>
                      <m:funcPr>
                        <m:ctrlPr>
                          <a:rPr lang="en-US" sz="4000" i="1">
                            <a:solidFill>
                              <a:schemeClr val="bg2"/>
                            </a:solidFill>
                            <a:latin typeface="Cambria Math" panose="02040503050406030204" pitchFamily="18" charset="0"/>
                          </a:rPr>
                        </m:ctrlPr>
                      </m:funcPr>
                      <m:fName>
                        <m:r>
                          <m:rPr>
                            <m:sty m:val="p"/>
                          </m:rPr>
                          <a:rPr lang="en-US" sz="4000">
                            <a:solidFill>
                              <a:schemeClr val="bg2"/>
                            </a:solidFill>
                            <a:latin typeface="Cambria Math" panose="02040503050406030204" pitchFamily="18" charset="0"/>
                          </a:rPr>
                          <m:t>log</m:t>
                        </m:r>
                      </m:fName>
                      <m:e>
                        <m:r>
                          <a:rPr lang="en-US" sz="4000" i="1">
                            <a:solidFill>
                              <a:schemeClr val="bg2"/>
                            </a:solidFill>
                            <a:latin typeface="Cambria Math" panose="02040503050406030204" pitchFamily="18" charset="0"/>
                          </a:rPr>
                          <m:t>𝑁</m:t>
                        </m:r>
                      </m:e>
                    </m:func>
                  </m:oMath>
                </a14:m>
                <a:r>
                  <a:rPr lang="en-US" sz="4000" dirty="0">
                    <a:solidFill>
                      <a:schemeClr val="bg2"/>
                    </a:solidFill>
                  </a:rPr>
                  <a:t>)</a:t>
                </a:r>
                <a:endParaRPr lang="ru-RU" sz="4000" dirty="0">
                  <a:solidFill>
                    <a:schemeClr val="bg2"/>
                  </a:solidFill>
                </a:endParaRPr>
              </a:p>
            </p:txBody>
          </p:sp>
        </mc:Choice>
        <mc:Fallback xmlns="">
          <p:sp>
            <p:nvSpPr>
              <p:cNvPr id="2" name="Заголовок 1">
                <a:extLst>
                  <a:ext uri="{FF2B5EF4-FFF2-40B4-BE49-F238E27FC236}">
                    <a16:creationId xmlns:a16="http://schemas.microsoft.com/office/drawing/2014/main" id="{0515FC84-4401-4825-BB75-ACCB76F2D84A}"/>
                  </a:ext>
                </a:extLst>
              </p:cNvPr>
              <p:cNvSpPr>
                <a:spLocks noGrp="1" noRot="1" noChangeAspect="1" noMove="1" noResize="1" noEditPoints="1" noAdjustHandles="1" noChangeArrowheads="1" noChangeShapeType="1" noTextEdit="1"/>
              </p:cNvSpPr>
              <p:nvPr>
                <p:ph type="title"/>
              </p:nvPr>
            </p:nvSpPr>
            <p:spPr>
              <a:xfrm>
                <a:off x="8523027" y="1252181"/>
                <a:ext cx="3132162" cy="4302457"/>
              </a:xfrm>
              <a:blipFill>
                <a:blip r:embed="rId2"/>
                <a:stretch>
                  <a:fillRect l="-6809" t="-4108"/>
                </a:stretch>
              </a:blipFill>
            </p:spPr>
            <p:txBody>
              <a:bodyPr/>
              <a:lstStyle/>
              <a:p>
                <a:r>
                  <a:rPr lang="ru-RU">
                    <a:noFill/>
                  </a:rPr>
                  <a:t> </a:t>
                </a:r>
              </a:p>
            </p:txBody>
          </p:sp>
        </mc:Fallback>
      </mc:AlternateContent>
    </p:spTree>
    <p:extLst>
      <p:ext uri="{BB962C8B-B14F-4D97-AF65-F5344CB8AC3E}">
        <p14:creationId xmlns:p14="http://schemas.microsoft.com/office/powerpoint/2010/main" val="132342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CAA049-D477-4133-8032-2C681A2E0B36}"/>
              </a:ext>
            </a:extLst>
          </p:cNvPr>
          <p:cNvSpPr>
            <a:spLocks noGrp="1"/>
          </p:cNvSpPr>
          <p:nvPr>
            <p:ph type="title"/>
          </p:nvPr>
        </p:nvSpPr>
        <p:spPr>
          <a:xfrm>
            <a:off x="476250" y="409575"/>
            <a:ext cx="3855720" cy="645695"/>
          </a:xfrm>
        </p:spPr>
        <p:txBody>
          <a:bodyPr>
            <a:normAutofit/>
          </a:bodyPr>
          <a:lstStyle/>
          <a:p>
            <a:r>
              <a:rPr lang="ru-RU" sz="3600" dirty="0">
                <a:solidFill>
                  <a:schemeClr val="accent2">
                    <a:lumMod val="20000"/>
                    <a:lumOff val="80000"/>
                  </a:schemeClr>
                </a:solidFill>
              </a:rPr>
              <a:t>1 случай:</a:t>
            </a:r>
          </a:p>
        </p:txBody>
      </p:sp>
      <p:sp>
        <p:nvSpPr>
          <p:cNvPr id="4" name="Текст 3">
            <a:extLst>
              <a:ext uri="{FF2B5EF4-FFF2-40B4-BE49-F238E27FC236}">
                <a16:creationId xmlns:a16="http://schemas.microsoft.com/office/drawing/2014/main" id="{CB8A910B-4035-4A74-90AF-BA7A4F54E2DE}"/>
              </a:ext>
            </a:extLst>
          </p:cNvPr>
          <p:cNvSpPr>
            <a:spLocks noGrp="1"/>
          </p:cNvSpPr>
          <p:nvPr>
            <p:ph type="body" sz="half" idx="2"/>
          </p:nvPr>
        </p:nvSpPr>
        <p:spPr>
          <a:xfrm>
            <a:off x="304800" y="1331495"/>
            <a:ext cx="4724400" cy="5116930"/>
          </a:xfrm>
        </p:spPr>
        <p:txBody>
          <a:bodyPr>
            <a:normAutofit/>
          </a:bodyPr>
          <a:lstStyle/>
          <a:p>
            <a:pPr indent="457200"/>
            <a:r>
              <a:rPr lang="ru-RU" sz="2000" dirty="0">
                <a:solidFill>
                  <a:schemeClr val="accent2">
                    <a:lumMod val="20000"/>
                    <a:lumOff val="80000"/>
                  </a:schemeClr>
                </a:solidFill>
              </a:rPr>
              <a:t>«Дядя» этого узла тоже красный. Тогда, чтобы сохранить свойства 3 и 4, просто перекрашиваем «отца» и «дядю» в черный цвет, а «деда» – в красный. В таком случае черная высота в этом поддереве одинакова для всех листьев и у всех вершин «отцы» черные. Проверяем, не нарушена ли балансировка. Если в результате этих перекрашивай мы дойдем до корня, то в нем в любом случае ставим черный цвет, чтобы дерево удовлетворяло свойству 2.</a:t>
            </a:r>
          </a:p>
        </p:txBody>
      </p:sp>
      <p:pic>
        <p:nvPicPr>
          <p:cNvPr id="4104" name="Picture 8">
            <a:extLst>
              <a:ext uri="{FF2B5EF4-FFF2-40B4-BE49-F238E27FC236}">
                <a16:creationId xmlns:a16="http://schemas.microsoft.com/office/drawing/2014/main" id="{6EE698B4-508C-4BA8-B0D7-6CACD4B66F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2747" y="576261"/>
            <a:ext cx="4238625" cy="570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951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AD9ED9-ECAA-4466-8D53-E870293EB134}"/>
              </a:ext>
            </a:extLst>
          </p:cNvPr>
          <p:cNvSpPr>
            <a:spLocks noGrp="1"/>
          </p:cNvSpPr>
          <p:nvPr>
            <p:ph type="title"/>
          </p:nvPr>
        </p:nvSpPr>
        <p:spPr>
          <a:xfrm>
            <a:off x="465772" y="428624"/>
            <a:ext cx="3855720" cy="628650"/>
          </a:xfrm>
        </p:spPr>
        <p:txBody>
          <a:bodyPr>
            <a:normAutofit/>
          </a:bodyPr>
          <a:lstStyle/>
          <a:p>
            <a:r>
              <a:rPr lang="ru-RU" sz="3600" dirty="0">
                <a:solidFill>
                  <a:schemeClr val="accent2">
                    <a:lumMod val="20000"/>
                    <a:lumOff val="80000"/>
                  </a:schemeClr>
                </a:solidFill>
              </a:rPr>
              <a:t>2 случай:</a:t>
            </a:r>
          </a:p>
        </p:txBody>
      </p:sp>
      <p:sp>
        <p:nvSpPr>
          <p:cNvPr id="4" name="Текст 3">
            <a:extLst>
              <a:ext uri="{FF2B5EF4-FFF2-40B4-BE49-F238E27FC236}">
                <a16:creationId xmlns:a16="http://schemas.microsoft.com/office/drawing/2014/main" id="{F95321FB-3B92-48BF-A498-916982280188}"/>
              </a:ext>
            </a:extLst>
          </p:cNvPr>
          <p:cNvSpPr>
            <a:spLocks noGrp="1"/>
          </p:cNvSpPr>
          <p:nvPr>
            <p:ph type="body" sz="half" idx="2"/>
          </p:nvPr>
        </p:nvSpPr>
        <p:spPr>
          <a:xfrm>
            <a:off x="304800" y="1314451"/>
            <a:ext cx="4686300" cy="4552950"/>
          </a:xfrm>
        </p:spPr>
        <p:txBody>
          <a:bodyPr>
            <a:normAutofit/>
          </a:bodyPr>
          <a:lstStyle/>
          <a:p>
            <a:pPr indent="457200"/>
            <a:r>
              <a:rPr lang="ru-RU" sz="2000" dirty="0">
                <a:solidFill>
                  <a:schemeClr val="accent2">
                    <a:lumMod val="20000"/>
                    <a:lumOff val="80000"/>
                  </a:schemeClr>
                </a:solidFill>
              </a:rPr>
              <a:t>«Дядя» черный. Если выполнить только перекрашивание, то может нарушиться постоянство черной высоты дерева по всем ветвям. Поэтому выполняем поворот. Если добавляемый узел был правым потомком, то необходимо сначала выполнить левое вращение, которое сделает его левым потомком. Таким образом, свойство 3 и постоянство черной высоты сохраняются.</a:t>
            </a:r>
          </a:p>
        </p:txBody>
      </p:sp>
      <p:pic>
        <p:nvPicPr>
          <p:cNvPr id="5123" name="Picture 3">
            <a:extLst>
              <a:ext uri="{FF2B5EF4-FFF2-40B4-BE49-F238E27FC236}">
                <a16:creationId xmlns:a16="http://schemas.microsoft.com/office/drawing/2014/main" id="{463E0EA4-ED43-4C81-B57E-3F4EE6B3EB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7022" y="571499"/>
            <a:ext cx="4410075"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766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4BB1650-B616-4EFB-9FB7-5D93104B5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a:extLst>
              <a:ext uri="{FF2B5EF4-FFF2-40B4-BE49-F238E27FC236}">
                <a16:creationId xmlns:a16="http://schemas.microsoft.com/office/drawing/2014/main" id="{9DCE2F90-E9B7-4D48-9431-5C31C5EA105C}"/>
              </a:ext>
            </a:extLst>
          </p:cNvPr>
          <p:cNvSpPr>
            <a:spLocks noGrp="1"/>
          </p:cNvSpPr>
          <p:nvPr>
            <p:ph idx="1"/>
          </p:nvPr>
        </p:nvSpPr>
        <p:spPr>
          <a:xfrm>
            <a:off x="108871" y="279647"/>
            <a:ext cx="7270812" cy="6578353"/>
          </a:xfrm>
        </p:spPr>
        <p:txBody>
          <a:bodyPr anchor="ctr">
            <a:normAutofit fontScale="70000" lnSpcReduction="20000"/>
          </a:bodyPr>
          <a:lstStyle/>
          <a:p>
            <a:pPr marL="0" indent="457200">
              <a:lnSpc>
                <a:spcPct val="160000"/>
              </a:lnSpc>
              <a:buNone/>
            </a:pPr>
            <a:r>
              <a:rPr lang="ru-RU" sz="2300" dirty="0"/>
              <a:t>При удалении вершины могут возникнуть три случая в зависимости от количества ее детей: </a:t>
            </a:r>
          </a:p>
          <a:p>
            <a:pPr>
              <a:lnSpc>
                <a:spcPct val="160000"/>
              </a:lnSpc>
            </a:pPr>
            <a:r>
              <a:rPr lang="ru-RU" sz="2300" dirty="0"/>
              <a:t>Если у вершины нет детей, то изменяем указатель на нее у родителя на </a:t>
            </a:r>
            <a:r>
              <a:rPr lang="en-US" sz="2300" dirty="0"/>
              <a:t>nil</a:t>
            </a:r>
            <a:r>
              <a:rPr lang="ru-RU" sz="2300" dirty="0"/>
              <a:t>.</a:t>
            </a:r>
          </a:p>
          <a:p>
            <a:pPr>
              <a:lnSpc>
                <a:spcPct val="160000"/>
              </a:lnSpc>
            </a:pPr>
            <a:r>
              <a:rPr lang="ru-RU" sz="2300" dirty="0"/>
              <a:t>Если у нее только один ребенок, то делаем у родителя ссылку на него вместо этой вершины.</a:t>
            </a:r>
          </a:p>
          <a:p>
            <a:pPr>
              <a:lnSpc>
                <a:spcPct val="160000"/>
              </a:lnSpc>
            </a:pPr>
            <a:r>
              <a:rPr lang="ru-RU" sz="2300" dirty="0"/>
              <a:t>Если же имеются оба ребенка, то находим вершину со следующим значением ключа. У такой вершины нет левого ребенка (так как такая вершина находится в правом поддереве исходной вершины и она самая левая в нем, иначе бы мы взяли ее левого ребенка. Иными словами, сначала мы переходим в правое поддерево, а после спускаемся вниз в левое до тех пор, пока у вершины есть левый ребенок). Удаляем уже эту вершину описанным во втором пункте способом, скопировав ее ключ в изначальную вершину.</a:t>
            </a:r>
          </a:p>
          <a:p>
            <a:pPr marL="0" indent="457200">
              <a:lnSpc>
                <a:spcPct val="160000"/>
              </a:lnSpc>
              <a:buNone/>
            </a:pPr>
            <a:r>
              <a:rPr lang="ru-RU" sz="2300" dirty="0"/>
              <a:t>Проверим балансировку дерева. Так как при удалении красной вершины свойства дерева не нарушаются, то восстановление балансировки потребуется только при удалении черной. Рассмотрим ребенка удаленной вершины.</a:t>
            </a:r>
          </a:p>
          <a:p>
            <a:endParaRPr lang="ru-RU" dirty="0"/>
          </a:p>
        </p:txBody>
      </p:sp>
      <p:sp>
        <p:nvSpPr>
          <p:cNvPr id="10" name="Rectangle 9">
            <a:extLst>
              <a:ext uri="{FF2B5EF4-FFF2-40B4-BE49-F238E27FC236}">
                <a16:creationId xmlns:a16="http://schemas.microsoft.com/office/drawing/2014/main" id="{BB47C962-A905-4168-832D-BF622B381E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527850" y="0"/>
            <a:ext cx="4664149"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B0CAA55C-9F48-4F94-95AA-5635394974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mc:AlternateContent xmlns:mc="http://schemas.openxmlformats.org/markup-compatibility/2006" xmlns:a14="http://schemas.microsoft.com/office/drawing/2010/main">
        <mc:Choice Requires="a14">
          <p:sp>
            <p:nvSpPr>
              <p:cNvPr id="2" name="Заголовок 1">
                <a:extLst>
                  <a:ext uri="{FF2B5EF4-FFF2-40B4-BE49-F238E27FC236}">
                    <a16:creationId xmlns:a16="http://schemas.microsoft.com/office/drawing/2014/main" id="{9CB6FF2D-F268-435F-975A-50C3348F4F49}"/>
                  </a:ext>
                </a:extLst>
              </p:cNvPr>
              <p:cNvSpPr>
                <a:spLocks noGrp="1"/>
              </p:cNvSpPr>
              <p:nvPr>
                <p:ph type="title"/>
              </p:nvPr>
            </p:nvSpPr>
            <p:spPr>
              <a:xfrm>
                <a:off x="8523027" y="1252181"/>
                <a:ext cx="3132162" cy="4302457"/>
              </a:xfrm>
            </p:spPr>
            <p:txBody>
              <a:bodyPr>
                <a:normAutofit/>
              </a:bodyPr>
              <a:lstStyle/>
              <a:p>
                <a:r>
                  <a:rPr lang="ru-RU" sz="4000" dirty="0">
                    <a:solidFill>
                      <a:schemeClr val="bg2"/>
                    </a:solidFill>
                  </a:rPr>
                  <a:t>Удаление вершины</a:t>
                </a:r>
                <a:br>
                  <a:rPr lang="ru-RU" sz="4000" dirty="0">
                    <a:solidFill>
                      <a:schemeClr val="bg2"/>
                    </a:solidFill>
                  </a:rPr>
                </a:br>
                <a14:m>
                  <m:oMath xmlns:m="http://schemas.openxmlformats.org/officeDocument/2006/math">
                    <m:r>
                      <a:rPr lang="en-US" sz="4000" b="0" i="0" smtClean="0">
                        <a:solidFill>
                          <a:schemeClr val="bg2"/>
                        </a:solidFill>
                        <a:latin typeface="Cambria Math" panose="02040503050406030204" pitchFamily="18" charset="0"/>
                      </a:rPr>
                      <m:t>(</m:t>
                    </m:r>
                    <m:r>
                      <a:rPr lang="en-US" sz="4000" b="0" i="1" smtClean="0">
                        <a:solidFill>
                          <a:schemeClr val="bg2"/>
                        </a:solidFill>
                        <a:latin typeface="Cambria Math" panose="02040503050406030204" pitchFamily="18" charset="0"/>
                      </a:rPr>
                      <m:t>𝑂</m:t>
                    </m:r>
                    <m:func>
                      <m:funcPr>
                        <m:ctrlPr>
                          <a:rPr lang="en-US" sz="4000" b="0" i="1" smtClean="0">
                            <a:solidFill>
                              <a:schemeClr val="bg2"/>
                            </a:solidFill>
                            <a:latin typeface="Cambria Math" panose="02040503050406030204" pitchFamily="18" charset="0"/>
                          </a:rPr>
                        </m:ctrlPr>
                      </m:funcPr>
                      <m:fName>
                        <m:r>
                          <m:rPr>
                            <m:sty m:val="p"/>
                          </m:rPr>
                          <a:rPr lang="en-US" sz="4000" b="0" i="0" smtClean="0">
                            <a:solidFill>
                              <a:schemeClr val="bg2"/>
                            </a:solidFill>
                            <a:latin typeface="Cambria Math" panose="02040503050406030204" pitchFamily="18" charset="0"/>
                          </a:rPr>
                          <m:t>log</m:t>
                        </m:r>
                      </m:fName>
                      <m:e>
                        <m:r>
                          <a:rPr lang="en-US" sz="4000" b="0" i="1" smtClean="0">
                            <a:solidFill>
                              <a:schemeClr val="bg2"/>
                            </a:solidFill>
                            <a:latin typeface="Cambria Math" panose="02040503050406030204" pitchFamily="18" charset="0"/>
                          </a:rPr>
                          <m:t>𝑁</m:t>
                        </m:r>
                      </m:e>
                    </m:func>
                  </m:oMath>
                </a14:m>
                <a:r>
                  <a:rPr lang="en-US" sz="4000" dirty="0">
                    <a:solidFill>
                      <a:schemeClr val="bg2"/>
                    </a:solidFill>
                  </a:rPr>
                  <a:t>)</a:t>
                </a:r>
                <a:endParaRPr lang="ru-RU" sz="4000" dirty="0">
                  <a:solidFill>
                    <a:schemeClr val="bg2"/>
                  </a:solidFill>
                </a:endParaRPr>
              </a:p>
            </p:txBody>
          </p:sp>
        </mc:Choice>
        <mc:Fallback xmlns="">
          <p:sp>
            <p:nvSpPr>
              <p:cNvPr id="2" name="Заголовок 1">
                <a:extLst>
                  <a:ext uri="{FF2B5EF4-FFF2-40B4-BE49-F238E27FC236}">
                    <a16:creationId xmlns:a16="http://schemas.microsoft.com/office/drawing/2014/main" id="{9CB6FF2D-F268-435F-975A-50C3348F4F49}"/>
                  </a:ext>
                </a:extLst>
              </p:cNvPr>
              <p:cNvSpPr>
                <a:spLocks noGrp="1" noRot="1" noChangeAspect="1" noMove="1" noResize="1" noEditPoints="1" noAdjustHandles="1" noChangeArrowheads="1" noChangeShapeType="1" noTextEdit="1"/>
              </p:cNvSpPr>
              <p:nvPr>
                <p:ph type="title"/>
              </p:nvPr>
            </p:nvSpPr>
            <p:spPr>
              <a:xfrm>
                <a:off x="8523027" y="1252181"/>
                <a:ext cx="3132162" cy="4302457"/>
              </a:xfrm>
              <a:blipFill>
                <a:blip r:embed="rId2"/>
                <a:stretch>
                  <a:fillRect l="-6809" t="-4108"/>
                </a:stretch>
              </a:blipFill>
            </p:spPr>
            <p:txBody>
              <a:bodyPr/>
              <a:lstStyle/>
              <a:p>
                <a:r>
                  <a:rPr lang="ru-RU">
                    <a:noFill/>
                  </a:rPr>
                  <a:t> </a:t>
                </a:r>
              </a:p>
            </p:txBody>
          </p:sp>
        </mc:Fallback>
      </mc:AlternateContent>
    </p:spTree>
    <p:extLst>
      <p:ext uri="{BB962C8B-B14F-4D97-AF65-F5344CB8AC3E}">
        <p14:creationId xmlns:p14="http://schemas.microsoft.com/office/powerpoint/2010/main" val="3340090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E1E3AD4A-B2B7-49DA-8909-B12BB1FCCA4A}"/>
              </a:ext>
            </a:extLst>
          </p:cNvPr>
          <p:cNvSpPr>
            <a:spLocks noGrp="1"/>
          </p:cNvSpPr>
          <p:nvPr>
            <p:ph sz="half" idx="1"/>
          </p:nvPr>
        </p:nvSpPr>
        <p:spPr>
          <a:xfrm>
            <a:off x="1229556" y="341695"/>
            <a:ext cx="9601589" cy="1673442"/>
          </a:xfrm>
        </p:spPr>
        <p:txBody>
          <a:bodyPr>
            <a:normAutofit lnSpcReduction="10000"/>
          </a:bodyPr>
          <a:lstStyle/>
          <a:p>
            <a:pPr marL="0" indent="457200">
              <a:buNone/>
            </a:pPr>
            <a:r>
              <a:rPr lang="ru-RU" dirty="0"/>
              <a:t>Если брат этого ребенка красный, то делаем вращение вокруг ребра меду отцом и братом, тогда брат становится родителем отца. Красим его  в черный, а отца – в красный, сохраняя таким образом черную высоту дерева. Хотя все пути по-прежнему содержат одинаковое количество черных узлов, сейчас </a:t>
            </a:r>
            <a:r>
              <a:rPr lang="en-US" dirty="0"/>
              <a:t>x</a:t>
            </a:r>
            <a:r>
              <a:rPr lang="ru-RU" dirty="0"/>
              <a:t> имеет черного брата и красного отца. Таким образом, мы можем перейти к следующему шагу.</a:t>
            </a:r>
          </a:p>
        </p:txBody>
      </p:sp>
      <p:sp>
        <p:nvSpPr>
          <p:cNvPr id="6" name="Объект 5">
            <a:extLst>
              <a:ext uri="{FF2B5EF4-FFF2-40B4-BE49-F238E27FC236}">
                <a16:creationId xmlns:a16="http://schemas.microsoft.com/office/drawing/2014/main" id="{019729F1-2FC6-4812-97FE-7586578A88AD}"/>
              </a:ext>
            </a:extLst>
          </p:cNvPr>
          <p:cNvSpPr>
            <a:spLocks noGrp="1"/>
          </p:cNvSpPr>
          <p:nvPr>
            <p:ph sz="half" idx="2"/>
          </p:nvPr>
        </p:nvSpPr>
        <p:spPr>
          <a:xfrm>
            <a:off x="1229557" y="6077228"/>
            <a:ext cx="9438638" cy="372122"/>
          </a:xfrm>
        </p:spPr>
        <p:txBody>
          <a:bodyPr>
            <a:normAutofit lnSpcReduction="10000"/>
          </a:bodyPr>
          <a:lstStyle/>
          <a:p>
            <a:pPr marL="0" indent="457200">
              <a:buNone/>
            </a:pPr>
            <a:r>
              <a:rPr lang="ru-RU" dirty="0"/>
              <a:t>Если же брат текущей вершины был черным, то получаем три случая.</a:t>
            </a:r>
          </a:p>
        </p:txBody>
      </p:sp>
      <p:pic>
        <p:nvPicPr>
          <p:cNvPr id="6146" name="Picture 2">
            <a:extLst>
              <a:ext uri="{FF2B5EF4-FFF2-40B4-BE49-F238E27FC236}">
                <a16:creationId xmlns:a16="http://schemas.microsoft.com/office/drawing/2014/main" id="{0A1B0038-A488-4E6D-BE4B-B559E1B656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681888"/>
            <a:ext cx="762000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600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6AD088-E554-42A3-85E7-4281F65D47C3}"/>
              </a:ext>
            </a:extLst>
          </p:cNvPr>
          <p:cNvSpPr>
            <a:spLocks noGrp="1"/>
          </p:cNvSpPr>
          <p:nvPr>
            <p:ph type="title"/>
          </p:nvPr>
        </p:nvSpPr>
        <p:spPr>
          <a:xfrm>
            <a:off x="405463" y="314141"/>
            <a:ext cx="4558314" cy="654728"/>
          </a:xfrm>
        </p:spPr>
        <p:txBody>
          <a:bodyPr>
            <a:normAutofit fontScale="90000"/>
          </a:bodyPr>
          <a:lstStyle/>
          <a:p>
            <a:r>
              <a:rPr lang="ru-RU" sz="3600" dirty="0">
                <a:solidFill>
                  <a:schemeClr val="accent2">
                    <a:lumMod val="20000"/>
                    <a:lumOff val="80000"/>
                  </a:schemeClr>
                </a:solidFill>
              </a:rPr>
              <a:t>1 случай: оба ребенка у брата - черные</a:t>
            </a:r>
          </a:p>
        </p:txBody>
      </p:sp>
      <p:sp>
        <p:nvSpPr>
          <p:cNvPr id="4" name="Текст 3">
            <a:extLst>
              <a:ext uri="{FF2B5EF4-FFF2-40B4-BE49-F238E27FC236}">
                <a16:creationId xmlns:a16="http://schemas.microsoft.com/office/drawing/2014/main" id="{3165FE92-8F10-4AFE-9FD5-53F68C2C39A2}"/>
              </a:ext>
            </a:extLst>
          </p:cNvPr>
          <p:cNvSpPr>
            <a:spLocks noGrp="1"/>
          </p:cNvSpPr>
          <p:nvPr>
            <p:ph type="body" sz="half" idx="2"/>
          </p:nvPr>
        </p:nvSpPr>
        <p:spPr>
          <a:xfrm>
            <a:off x="161925" y="1340528"/>
            <a:ext cx="5045391" cy="5336496"/>
          </a:xfrm>
        </p:spPr>
        <p:txBody>
          <a:bodyPr>
            <a:normAutofit/>
          </a:bodyPr>
          <a:lstStyle/>
          <a:p>
            <a:pPr indent="457200"/>
            <a:r>
              <a:rPr lang="ru-RU" sz="2000" dirty="0">
                <a:solidFill>
                  <a:schemeClr val="accent2">
                    <a:lumMod val="20000"/>
                    <a:lumOff val="80000"/>
                  </a:schemeClr>
                </a:solidFill>
              </a:rPr>
              <a:t>Красим брата в красный цвет и рассматриваем далее отца вершины. Делаем его черным, это не повлияет на количество черных узлов на путях, проходящих через </a:t>
            </a:r>
            <a:r>
              <a:rPr lang="en-US" sz="2000" dirty="0">
                <a:solidFill>
                  <a:schemeClr val="accent2">
                    <a:lumMod val="20000"/>
                    <a:lumOff val="80000"/>
                  </a:schemeClr>
                </a:solidFill>
              </a:rPr>
              <a:t>b</a:t>
            </a:r>
            <a:r>
              <a:rPr lang="ru-RU" sz="2000" dirty="0">
                <a:solidFill>
                  <a:schemeClr val="accent2">
                    <a:lumMod val="20000"/>
                    <a:lumOff val="80000"/>
                  </a:schemeClr>
                </a:solidFill>
              </a:rPr>
              <a:t>, но добавит один к числу черных узлов, на путях, проходящих через </a:t>
            </a:r>
            <a:r>
              <a:rPr lang="en-US" sz="2000" dirty="0">
                <a:solidFill>
                  <a:schemeClr val="accent2">
                    <a:lumMod val="20000"/>
                    <a:lumOff val="80000"/>
                  </a:schemeClr>
                </a:solidFill>
              </a:rPr>
              <a:t>x</a:t>
            </a:r>
            <a:r>
              <a:rPr lang="ru-RU" sz="2000" dirty="0">
                <a:solidFill>
                  <a:schemeClr val="accent2">
                    <a:lumMod val="20000"/>
                    <a:lumOff val="80000"/>
                  </a:schemeClr>
                </a:solidFill>
              </a:rPr>
              <a:t>, восстанавливая тем самым влияние удаленного черного узла. Таким образом, после удаления вершины черная глубина от отца этой вершины до всех листьев в этом поддереве будет одинаковой.</a:t>
            </a:r>
          </a:p>
        </p:txBody>
      </p:sp>
      <p:pic>
        <p:nvPicPr>
          <p:cNvPr id="7172" name="Picture 4">
            <a:extLst>
              <a:ext uri="{FF2B5EF4-FFF2-40B4-BE49-F238E27FC236}">
                <a16:creationId xmlns:a16="http://schemas.microsoft.com/office/drawing/2014/main" id="{33A43AF4-9754-4B6C-B58F-2A65A7FC1D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6447" y="2380958"/>
            <a:ext cx="6010275" cy="2096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191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6AD088-E554-42A3-85E7-4281F65D47C3}"/>
              </a:ext>
            </a:extLst>
          </p:cNvPr>
          <p:cNvSpPr>
            <a:spLocks noGrp="1"/>
          </p:cNvSpPr>
          <p:nvPr>
            <p:ph type="title"/>
          </p:nvPr>
        </p:nvSpPr>
        <p:spPr>
          <a:xfrm>
            <a:off x="372862" y="314141"/>
            <a:ext cx="4834453" cy="654728"/>
          </a:xfrm>
        </p:spPr>
        <p:txBody>
          <a:bodyPr>
            <a:normAutofit fontScale="90000"/>
          </a:bodyPr>
          <a:lstStyle/>
          <a:p>
            <a:r>
              <a:rPr lang="ru-RU" sz="3600" dirty="0">
                <a:solidFill>
                  <a:schemeClr val="accent2">
                    <a:lumMod val="20000"/>
                    <a:lumOff val="80000"/>
                  </a:schemeClr>
                </a:solidFill>
              </a:rPr>
              <a:t>2 случай: у брата правый ребенок – черный, а левый – красный</a:t>
            </a:r>
          </a:p>
        </p:txBody>
      </p:sp>
      <p:sp>
        <p:nvSpPr>
          <p:cNvPr id="3" name="Рисунок 2">
            <a:extLst>
              <a:ext uri="{FF2B5EF4-FFF2-40B4-BE49-F238E27FC236}">
                <a16:creationId xmlns:a16="http://schemas.microsoft.com/office/drawing/2014/main" id="{A770F164-2A5F-4219-8A9A-500E447DFA72}"/>
              </a:ext>
            </a:extLst>
          </p:cNvPr>
          <p:cNvSpPr>
            <a:spLocks noGrp="1"/>
          </p:cNvSpPr>
          <p:nvPr>
            <p:ph type="pic" idx="1"/>
          </p:nvPr>
        </p:nvSpPr>
        <p:spPr>
          <a:xfrm>
            <a:off x="5532120" y="-438150"/>
            <a:ext cx="6659880" cy="6857999"/>
          </a:xfrm>
        </p:spPr>
      </p:sp>
      <p:sp>
        <p:nvSpPr>
          <p:cNvPr id="4" name="Текст 3">
            <a:extLst>
              <a:ext uri="{FF2B5EF4-FFF2-40B4-BE49-F238E27FC236}">
                <a16:creationId xmlns:a16="http://schemas.microsoft.com/office/drawing/2014/main" id="{3165FE92-8F10-4AFE-9FD5-53F68C2C39A2}"/>
              </a:ext>
            </a:extLst>
          </p:cNvPr>
          <p:cNvSpPr>
            <a:spLocks noGrp="1"/>
          </p:cNvSpPr>
          <p:nvPr>
            <p:ph type="body" sz="half" idx="2"/>
          </p:nvPr>
        </p:nvSpPr>
        <p:spPr>
          <a:xfrm>
            <a:off x="161925" y="1740022"/>
            <a:ext cx="5045391" cy="4937001"/>
          </a:xfrm>
        </p:spPr>
        <p:txBody>
          <a:bodyPr>
            <a:normAutofit/>
          </a:bodyPr>
          <a:lstStyle/>
          <a:p>
            <a:pPr indent="457200"/>
            <a:r>
              <a:rPr lang="ru-RU" sz="2000" dirty="0">
                <a:solidFill>
                  <a:schemeClr val="accent2">
                    <a:lumMod val="20000"/>
                    <a:lumOff val="80000"/>
                  </a:schemeClr>
                </a:solidFill>
              </a:rPr>
              <a:t>Перекрашиваем брата и левого сына и делаем вращение. Все пути по-прежнему содержат одинаковое количество черных узлов, но теперь у </a:t>
            </a:r>
            <a:r>
              <a:rPr lang="en-US" sz="2000" dirty="0">
                <a:solidFill>
                  <a:schemeClr val="accent2">
                    <a:lumMod val="20000"/>
                    <a:lumOff val="80000"/>
                  </a:schemeClr>
                </a:solidFill>
              </a:rPr>
              <a:t>x</a:t>
            </a:r>
            <a:r>
              <a:rPr lang="ru-RU" sz="2000" dirty="0">
                <a:solidFill>
                  <a:schemeClr val="accent2">
                    <a:lumMod val="20000"/>
                    <a:lumOff val="80000"/>
                  </a:schemeClr>
                </a:solidFill>
              </a:rPr>
              <a:t> есть черный брат с красным правым потомком, и мы переходим к следующему случаю. Ни </a:t>
            </a:r>
            <a:r>
              <a:rPr lang="en-US" sz="2000" dirty="0">
                <a:solidFill>
                  <a:schemeClr val="accent2">
                    <a:lumMod val="20000"/>
                    <a:lumOff val="80000"/>
                  </a:schemeClr>
                </a:solidFill>
              </a:rPr>
              <a:t>x, </a:t>
            </a:r>
            <a:r>
              <a:rPr lang="ru-RU" sz="2000" dirty="0">
                <a:solidFill>
                  <a:schemeClr val="accent2">
                    <a:lumMod val="20000"/>
                    <a:lumOff val="80000"/>
                  </a:schemeClr>
                </a:solidFill>
              </a:rPr>
              <a:t>ни его отец не влияют на эту трансформацию.</a:t>
            </a:r>
          </a:p>
        </p:txBody>
      </p:sp>
      <p:pic>
        <p:nvPicPr>
          <p:cNvPr id="8196" name="Picture 4">
            <a:extLst>
              <a:ext uri="{FF2B5EF4-FFF2-40B4-BE49-F238E27FC236}">
                <a16:creationId xmlns:a16="http://schemas.microsoft.com/office/drawing/2014/main" id="{D28383E6-85AF-44B9-A3CD-BBFC66278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2169" y="2033116"/>
            <a:ext cx="6152655" cy="2791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698114"/>
      </p:ext>
    </p:extLst>
  </p:cSld>
  <p:clrMapOvr>
    <a:masterClrMapping/>
  </p:clrMapOvr>
</p:sld>
</file>

<file path=ppt/theme/theme1.xml><?xml version="1.0" encoding="utf-8"?>
<a:theme xmlns:a="http://schemas.openxmlformats.org/drawingml/2006/main" name="Уголки">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128</TotalTime>
  <Words>1124</Words>
  <Application>Microsoft Office PowerPoint</Application>
  <PresentationFormat>Широкоэкранный</PresentationFormat>
  <Paragraphs>39</Paragraphs>
  <Slides>12</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12</vt:i4>
      </vt:variant>
    </vt:vector>
  </HeadingPairs>
  <TitlesOfParts>
    <vt:vector size="16" baseType="lpstr">
      <vt:lpstr>Arial</vt:lpstr>
      <vt:lpstr>Cambria Math</vt:lpstr>
      <vt:lpstr>Franklin Gothic Book</vt:lpstr>
      <vt:lpstr>Уголки</vt:lpstr>
      <vt:lpstr>Красно – черные деревья</vt:lpstr>
      <vt:lpstr>Презентация PowerPoint</vt:lpstr>
      <vt:lpstr>Вставка элемента (O log⁡N)</vt:lpstr>
      <vt:lpstr>1 случай:</vt:lpstr>
      <vt:lpstr>2 случай:</vt:lpstr>
      <vt:lpstr>Удаление вершины (O log⁡N)</vt:lpstr>
      <vt:lpstr>Презентация PowerPoint</vt:lpstr>
      <vt:lpstr>1 случай: оба ребенка у брата - черные</vt:lpstr>
      <vt:lpstr>2 случай: у брата правый ребенок – черный, а левый – красный</vt:lpstr>
      <vt:lpstr>3 случай: у брата правый ребенок – красный</vt:lpstr>
      <vt:lpstr>Поиск элемента (O log⁡N)</vt:lpstr>
      <vt:lpstr>Преимущества красно-черных деревьев</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Красно – черные деревья</dc:title>
  <dc:creator>Анастасия Смирнова</dc:creator>
  <cp:lastModifiedBy>Анастасия Смирнова</cp:lastModifiedBy>
  <cp:revision>15</cp:revision>
  <dcterms:created xsi:type="dcterms:W3CDTF">2020-05-03T18:22:09Z</dcterms:created>
  <dcterms:modified xsi:type="dcterms:W3CDTF">2020-05-03T20:36:07Z</dcterms:modified>
</cp:coreProperties>
</file>