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66"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0C0"/>
    <a:srgbClr val="00C0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64"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1FBC7-FEC5-4158-B50D-E1DB38ECB7FA}" type="datetimeFigureOut">
              <a:rPr lang="zh-CN" altLang="en-US" smtClean="0"/>
              <a:t>2020/9/19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DA6A02-0F2D-43A2-A9F9-871750CD67DB}" type="slidenum">
              <a:rPr lang="zh-CN" altLang="en-US" smtClean="0"/>
              <a:t>‹#›</a:t>
            </a:fld>
            <a:endParaRPr lang="zh-CN" altLang="en-US"/>
          </a:p>
        </p:txBody>
      </p:sp>
    </p:spTree>
    <p:extLst>
      <p:ext uri="{BB962C8B-B14F-4D97-AF65-F5344CB8AC3E}">
        <p14:creationId xmlns:p14="http://schemas.microsoft.com/office/powerpoint/2010/main" val="870747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DA6A02-0F2D-43A2-A9F9-871750CD67DB}" type="slidenum">
              <a:rPr lang="zh-CN" altLang="en-US" smtClean="0"/>
              <a:t>10</a:t>
            </a:fld>
            <a:endParaRPr lang="zh-CN" altLang="en-US"/>
          </a:p>
        </p:txBody>
      </p:sp>
    </p:spTree>
    <p:extLst>
      <p:ext uri="{BB962C8B-B14F-4D97-AF65-F5344CB8AC3E}">
        <p14:creationId xmlns:p14="http://schemas.microsoft.com/office/powerpoint/2010/main" val="2061564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DA6A02-0F2D-43A2-A9F9-871750CD67DB}" type="slidenum">
              <a:rPr lang="zh-CN" altLang="en-US" smtClean="0"/>
              <a:t>12</a:t>
            </a:fld>
            <a:endParaRPr lang="zh-CN" altLang="en-US"/>
          </a:p>
        </p:txBody>
      </p:sp>
    </p:spTree>
    <p:extLst>
      <p:ext uri="{BB962C8B-B14F-4D97-AF65-F5344CB8AC3E}">
        <p14:creationId xmlns:p14="http://schemas.microsoft.com/office/powerpoint/2010/main" val="3870977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DA6A02-0F2D-43A2-A9F9-871750CD67DB}" type="slidenum">
              <a:rPr lang="zh-CN" altLang="en-US" smtClean="0"/>
              <a:t>28</a:t>
            </a:fld>
            <a:endParaRPr lang="zh-CN" altLang="en-US"/>
          </a:p>
        </p:txBody>
      </p:sp>
    </p:spTree>
    <p:extLst>
      <p:ext uri="{BB962C8B-B14F-4D97-AF65-F5344CB8AC3E}">
        <p14:creationId xmlns:p14="http://schemas.microsoft.com/office/powerpoint/2010/main" val="3795449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EEF172-EE06-4BBB-B25B-C896FF64ABB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59D7C90-5585-45E9-868A-4683A0F46E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5FAB107-92BA-4264-94F8-42AC3551F4E8}"/>
              </a:ext>
            </a:extLst>
          </p:cNvPr>
          <p:cNvSpPr>
            <a:spLocks noGrp="1"/>
          </p:cNvSpPr>
          <p:nvPr>
            <p:ph type="dt" sz="half" idx="10"/>
          </p:nvPr>
        </p:nvSpPr>
        <p:spPr/>
        <p:txBody>
          <a:bodyPr/>
          <a:lstStyle/>
          <a:p>
            <a:fld id="{2E9903DA-F728-4923-BA6D-E6144C8B3ED5}" type="datetimeFigureOut">
              <a:rPr lang="zh-CN" altLang="en-US" smtClean="0"/>
              <a:t>2020/9/19</a:t>
            </a:fld>
            <a:endParaRPr lang="zh-CN" altLang="en-US"/>
          </a:p>
        </p:txBody>
      </p:sp>
      <p:sp>
        <p:nvSpPr>
          <p:cNvPr id="5" name="页脚占位符 4">
            <a:extLst>
              <a:ext uri="{FF2B5EF4-FFF2-40B4-BE49-F238E27FC236}">
                <a16:creationId xmlns:a16="http://schemas.microsoft.com/office/drawing/2014/main" id="{61BB39FC-3209-4E5F-8236-2D0BACC52D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86A013-21A6-4ACF-8C17-1C9FAF754B5E}"/>
              </a:ext>
            </a:extLst>
          </p:cNvPr>
          <p:cNvSpPr>
            <a:spLocks noGrp="1"/>
          </p:cNvSpPr>
          <p:nvPr>
            <p:ph type="sldNum" sz="quarter" idx="12"/>
          </p:nvPr>
        </p:nvSpPr>
        <p:spPr/>
        <p:txBody>
          <a:bodyPr/>
          <a:lstStyle/>
          <a:p>
            <a:fld id="{496DDF0E-89CB-4FF5-B3E9-EE5FDA2928C8}" type="slidenum">
              <a:rPr lang="zh-CN" altLang="en-US" smtClean="0"/>
              <a:t>‹#›</a:t>
            </a:fld>
            <a:endParaRPr lang="zh-CN" altLang="en-US"/>
          </a:p>
        </p:txBody>
      </p:sp>
    </p:spTree>
    <p:extLst>
      <p:ext uri="{BB962C8B-B14F-4D97-AF65-F5344CB8AC3E}">
        <p14:creationId xmlns:p14="http://schemas.microsoft.com/office/powerpoint/2010/main" val="1168698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DE11ED-4946-4BF0-B14C-571A0935C6B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0673CA2-5D3E-4A0C-A058-9F6CA5BD92B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FE885B-A9BE-4DE1-A12F-1058BF510193}"/>
              </a:ext>
            </a:extLst>
          </p:cNvPr>
          <p:cNvSpPr>
            <a:spLocks noGrp="1"/>
          </p:cNvSpPr>
          <p:nvPr>
            <p:ph type="dt" sz="half" idx="10"/>
          </p:nvPr>
        </p:nvSpPr>
        <p:spPr/>
        <p:txBody>
          <a:bodyPr/>
          <a:lstStyle/>
          <a:p>
            <a:fld id="{2E9903DA-F728-4923-BA6D-E6144C8B3ED5}" type="datetimeFigureOut">
              <a:rPr lang="zh-CN" altLang="en-US" smtClean="0"/>
              <a:t>2020/9/19</a:t>
            </a:fld>
            <a:endParaRPr lang="zh-CN" altLang="en-US"/>
          </a:p>
        </p:txBody>
      </p:sp>
      <p:sp>
        <p:nvSpPr>
          <p:cNvPr id="5" name="页脚占位符 4">
            <a:extLst>
              <a:ext uri="{FF2B5EF4-FFF2-40B4-BE49-F238E27FC236}">
                <a16:creationId xmlns:a16="http://schemas.microsoft.com/office/drawing/2014/main" id="{6EA08938-B8D0-4DF1-9356-8FAAF0942F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DA9785-C872-4BD7-B01D-CF16FADB31A2}"/>
              </a:ext>
            </a:extLst>
          </p:cNvPr>
          <p:cNvSpPr>
            <a:spLocks noGrp="1"/>
          </p:cNvSpPr>
          <p:nvPr>
            <p:ph type="sldNum" sz="quarter" idx="12"/>
          </p:nvPr>
        </p:nvSpPr>
        <p:spPr/>
        <p:txBody>
          <a:bodyPr/>
          <a:lstStyle/>
          <a:p>
            <a:fld id="{496DDF0E-89CB-4FF5-B3E9-EE5FDA2928C8}" type="slidenum">
              <a:rPr lang="zh-CN" altLang="en-US" smtClean="0"/>
              <a:t>‹#›</a:t>
            </a:fld>
            <a:endParaRPr lang="zh-CN" altLang="en-US"/>
          </a:p>
        </p:txBody>
      </p:sp>
    </p:spTree>
    <p:extLst>
      <p:ext uri="{BB962C8B-B14F-4D97-AF65-F5344CB8AC3E}">
        <p14:creationId xmlns:p14="http://schemas.microsoft.com/office/powerpoint/2010/main" val="117104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6EA5CB6-2F58-4C92-80D5-D9C130423535}"/>
              </a:ext>
            </a:extLst>
          </p:cNvPr>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3ABA900-23E3-4228-BAD2-37861EC2EBD7}"/>
              </a:ext>
            </a:extLst>
          </p:cNvPr>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D51543-0FC5-4F8F-AAD3-DB40104658BF}"/>
              </a:ext>
            </a:extLst>
          </p:cNvPr>
          <p:cNvSpPr>
            <a:spLocks noGrp="1"/>
          </p:cNvSpPr>
          <p:nvPr>
            <p:ph type="dt" sz="half" idx="10"/>
          </p:nvPr>
        </p:nvSpPr>
        <p:spPr/>
        <p:txBody>
          <a:bodyPr/>
          <a:lstStyle/>
          <a:p>
            <a:fld id="{2E9903DA-F728-4923-BA6D-E6144C8B3ED5}" type="datetimeFigureOut">
              <a:rPr lang="zh-CN" altLang="en-US" smtClean="0"/>
              <a:t>2020/9/19</a:t>
            </a:fld>
            <a:endParaRPr lang="zh-CN" altLang="en-US"/>
          </a:p>
        </p:txBody>
      </p:sp>
      <p:sp>
        <p:nvSpPr>
          <p:cNvPr id="5" name="页脚占位符 4">
            <a:extLst>
              <a:ext uri="{FF2B5EF4-FFF2-40B4-BE49-F238E27FC236}">
                <a16:creationId xmlns:a16="http://schemas.microsoft.com/office/drawing/2014/main" id="{9D81D88C-5EBA-478F-AF6B-9AF556A9F1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7C9509-38F2-4FFE-A032-D10AA3A08B8B}"/>
              </a:ext>
            </a:extLst>
          </p:cNvPr>
          <p:cNvSpPr>
            <a:spLocks noGrp="1"/>
          </p:cNvSpPr>
          <p:nvPr>
            <p:ph type="sldNum" sz="quarter" idx="12"/>
          </p:nvPr>
        </p:nvSpPr>
        <p:spPr/>
        <p:txBody>
          <a:bodyPr/>
          <a:lstStyle/>
          <a:p>
            <a:fld id="{496DDF0E-89CB-4FF5-B3E9-EE5FDA2928C8}" type="slidenum">
              <a:rPr lang="zh-CN" altLang="en-US" smtClean="0"/>
              <a:t>‹#›</a:t>
            </a:fld>
            <a:endParaRPr lang="zh-CN" altLang="en-US"/>
          </a:p>
        </p:txBody>
      </p:sp>
    </p:spTree>
    <p:extLst>
      <p:ext uri="{BB962C8B-B14F-4D97-AF65-F5344CB8AC3E}">
        <p14:creationId xmlns:p14="http://schemas.microsoft.com/office/powerpoint/2010/main" val="2083886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84D073-8523-4081-A464-5E7311ABB32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8B34EF-480B-4294-B1A7-AC7522FCBF1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869031-6178-4E72-944F-F862DE385FC3}"/>
              </a:ext>
            </a:extLst>
          </p:cNvPr>
          <p:cNvSpPr>
            <a:spLocks noGrp="1"/>
          </p:cNvSpPr>
          <p:nvPr>
            <p:ph type="dt" sz="half" idx="10"/>
          </p:nvPr>
        </p:nvSpPr>
        <p:spPr/>
        <p:txBody>
          <a:bodyPr/>
          <a:lstStyle/>
          <a:p>
            <a:fld id="{2E9903DA-F728-4923-BA6D-E6144C8B3ED5}" type="datetimeFigureOut">
              <a:rPr lang="zh-CN" altLang="en-US" smtClean="0"/>
              <a:t>2020/9/19</a:t>
            </a:fld>
            <a:endParaRPr lang="zh-CN" altLang="en-US"/>
          </a:p>
        </p:txBody>
      </p:sp>
      <p:sp>
        <p:nvSpPr>
          <p:cNvPr id="5" name="页脚占位符 4">
            <a:extLst>
              <a:ext uri="{FF2B5EF4-FFF2-40B4-BE49-F238E27FC236}">
                <a16:creationId xmlns:a16="http://schemas.microsoft.com/office/drawing/2014/main" id="{219123E3-F941-4D30-9B76-4868D53E1C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91C26A-7B03-420B-9760-DD1A7E64DCFE}"/>
              </a:ext>
            </a:extLst>
          </p:cNvPr>
          <p:cNvSpPr>
            <a:spLocks noGrp="1"/>
          </p:cNvSpPr>
          <p:nvPr>
            <p:ph type="sldNum" sz="quarter" idx="12"/>
          </p:nvPr>
        </p:nvSpPr>
        <p:spPr/>
        <p:txBody>
          <a:bodyPr/>
          <a:lstStyle/>
          <a:p>
            <a:fld id="{496DDF0E-89CB-4FF5-B3E9-EE5FDA2928C8}" type="slidenum">
              <a:rPr lang="zh-CN" altLang="en-US" smtClean="0"/>
              <a:t>‹#›</a:t>
            </a:fld>
            <a:endParaRPr lang="zh-CN" altLang="en-US"/>
          </a:p>
        </p:txBody>
      </p:sp>
    </p:spTree>
    <p:extLst>
      <p:ext uri="{BB962C8B-B14F-4D97-AF65-F5344CB8AC3E}">
        <p14:creationId xmlns:p14="http://schemas.microsoft.com/office/powerpoint/2010/main" val="2297996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0ACEA-A9B9-43E2-A88F-A923B9CA18D8}"/>
              </a:ext>
            </a:extLst>
          </p:cNvPr>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1847856-1FC4-46C7-ACBE-ABDE0C9914E5}"/>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913095F-79F0-478A-9F99-220BF1F5D055}"/>
              </a:ext>
            </a:extLst>
          </p:cNvPr>
          <p:cNvSpPr>
            <a:spLocks noGrp="1"/>
          </p:cNvSpPr>
          <p:nvPr>
            <p:ph type="dt" sz="half" idx="10"/>
          </p:nvPr>
        </p:nvSpPr>
        <p:spPr/>
        <p:txBody>
          <a:bodyPr/>
          <a:lstStyle/>
          <a:p>
            <a:fld id="{2E9903DA-F728-4923-BA6D-E6144C8B3ED5}" type="datetimeFigureOut">
              <a:rPr lang="zh-CN" altLang="en-US" smtClean="0"/>
              <a:t>2020/9/19</a:t>
            </a:fld>
            <a:endParaRPr lang="zh-CN" altLang="en-US"/>
          </a:p>
        </p:txBody>
      </p:sp>
      <p:sp>
        <p:nvSpPr>
          <p:cNvPr id="5" name="页脚占位符 4">
            <a:extLst>
              <a:ext uri="{FF2B5EF4-FFF2-40B4-BE49-F238E27FC236}">
                <a16:creationId xmlns:a16="http://schemas.microsoft.com/office/drawing/2014/main" id="{D92E6645-BEF9-4230-BEF2-544E0B9CE7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FA7251-958A-4A1A-8096-04A88918CBC6}"/>
              </a:ext>
            </a:extLst>
          </p:cNvPr>
          <p:cNvSpPr>
            <a:spLocks noGrp="1"/>
          </p:cNvSpPr>
          <p:nvPr>
            <p:ph type="sldNum" sz="quarter" idx="12"/>
          </p:nvPr>
        </p:nvSpPr>
        <p:spPr/>
        <p:txBody>
          <a:bodyPr/>
          <a:lstStyle/>
          <a:p>
            <a:fld id="{496DDF0E-89CB-4FF5-B3E9-EE5FDA2928C8}" type="slidenum">
              <a:rPr lang="zh-CN" altLang="en-US" smtClean="0"/>
              <a:t>‹#›</a:t>
            </a:fld>
            <a:endParaRPr lang="zh-CN" altLang="en-US"/>
          </a:p>
        </p:txBody>
      </p:sp>
    </p:spTree>
    <p:extLst>
      <p:ext uri="{BB962C8B-B14F-4D97-AF65-F5344CB8AC3E}">
        <p14:creationId xmlns:p14="http://schemas.microsoft.com/office/powerpoint/2010/main" val="1281279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14152A-1C61-4F5D-AC9B-B21EA38AC4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EA5F350-D1E8-4816-89BB-7922E8FC065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EF69C52-EB8C-4F39-BEA8-C2870D25F4D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DC3C5C1-8C2A-43D2-A3B1-05AC80425E71}"/>
              </a:ext>
            </a:extLst>
          </p:cNvPr>
          <p:cNvSpPr>
            <a:spLocks noGrp="1"/>
          </p:cNvSpPr>
          <p:nvPr>
            <p:ph type="dt" sz="half" idx="10"/>
          </p:nvPr>
        </p:nvSpPr>
        <p:spPr/>
        <p:txBody>
          <a:bodyPr/>
          <a:lstStyle/>
          <a:p>
            <a:fld id="{2E9903DA-F728-4923-BA6D-E6144C8B3ED5}" type="datetimeFigureOut">
              <a:rPr lang="zh-CN" altLang="en-US" smtClean="0"/>
              <a:t>2020/9/19</a:t>
            </a:fld>
            <a:endParaRPr lang="zh-CN" altLang="en-US"/>
          </a:p>
        </p:txBody>
      </p:sp>
      <p:sp>
        <p:nvSpPr>
          <p:cNvPr id="6" name="页脚占位符 5">
            <a:extLst>
              <a:ext uri="{FF2B5EF4-FFF2-40B4-BE49-F238E27FC236}">
                <a16:creationId xmlns:a16="http://schemas.microsoft.com/office/drawing/2014/main" id="{F3235A53-2771-4BD1-B10C-D2DBA8950B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FE1739-E745-4E10-A4A0-AC1FECDA82AA}"/>
              </a:ext>
            </a:extLst>
          </p:cNvPr>
          <p:cNvSpPr>
            <a:spLocks noGrp="1"/>
          </p:cNvSpPr>
          <p:nvPr>
            <p:ph type="sldNum" sz="quarter" idx="12"/>
          </p:nvPr>
        </p:nvSpPr>
        <p:spPr/>
        <p:txBody>
          <a:bodyPr/>
          <a:lstStyle/>
          <a:p>
            <a:fld id="{496DDF0E-89CB-4FF5-B3E9-EE5FDA2928C8}" type="slidenum">
              <a:rPr lang="zh-CN" altLang="en-US" smtClean="0"/>
              <a:t>‹#›</a:t>
            </a:fld>
            <a:endParaRPr lang="zh-CN" altLang="en-US"/>
          </a:p>
        </p:txBody>
      </p:sp>
    </p:spTree>
    <p:extLst>
      <p:ext uri="{BB962C8B-B14F-4D97-AF65-F5344CB8AC3E}">
        <p14:creationId xmlns:p14="http://schemas.microsoft.com/office/powerpoint/2010/main" val="1036489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69D57F-04DA-43C0-AE5A-C5F5CB170978}"/>
              </a:ext>
            </a:extLst>
          </p:cNvPr>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AB1AC38-4B96-41A1-9BEF-5C25B4A7A1F2}"/>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8371B6E-C008-49F6-AB17-E7ADF204471F}"/>
              </a:ext>
            </a:extLst>
          </p:cNvPr>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404E09C-8BD4-4C21-882B-42F78DA088D6}"/>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562D8A1-2561-4C82-863D-F970F5302A1A}"/>
              </a:ext>
            </a:extLst>
          </p:cNvPr>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0E7264D-9B2A-4C93-B6FC-0AF6735AFB92}"/>
              </a:ext>
            </a:extLst>
          </p:cNvPr>
          <p:cNvSpPr>
            <a:spLocks noGrp="1"/>
          </p:cNvSpPr>
          <p:nvPr>
            <p:ph type="dt" sz="half" idx="10"/>
          </p:nvPr>
        </p:nvSpPr>
        <p:spPr/>
        <p:txBody>
          <a:bodyPr/>
          <a:lstStyle/>
          <a:p>
            <a:fld id="{2E9903DA-F728-4923-BA6D-E6144C8B3ED5}" type="datetimeFigureOut">
              <a:rPr lang="zh-CN" altLang="en-US" smtClean="0"/>
              <a:t>2020/9/19</a:t>
            </a:fld>
            <a:endParaRPr lang="zh-CN" altLang="en-US"/>
          </a:p>
        </p:txBody>
      </p:sp>
      <p:sp>
        <p:nvSpPr>
          <p:cNvPr id="8" name="页脚占位符 7">
            <a:extLst>
              <a:ext uri="{FF2B5EF4-FFF2-40B4-BE49-F238E27FC236}">
                <a16:creationId xmlns:a16="http://schemas.microsoft.com/office/drawing/2014/main" id="{C6260E24-54C7-4250-BB72-0CF092204EA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14CF9BB-6DC9-44ED-AE0A-3530FDA00019}"/>
              </a:ext>
            </a:extLst>
          </p:cNvPr>
          <p:cNvSpPr>
            <a:spLocks noGrp="1"/>
          </p:cNvSpPr>
          <p:nvPr>
            <p:ph type="sldNum" sz="quarter" idx="12"/>
          </p:nvPr>
        </p:nvSpPr>
        <p:spPr/>
        <p:txBody>
          <a:bodyPr/>
          <a:lstStyle/>
          <a:p>
            <a:fld id="{496DDF0E-89CB-4FF5-B3E9-EE5FDA2928C8}" type="slidenum">
              <a:rPr lang="zh-CN" altLang="en-US" smtClean="0"/>
              <a:t>‹#›</a:t>
            </a:fld>
            <a:endParaRPr lang="zh-CN" altLang="en-US"/>
          </a:p>
        </p:txBody>
      </p:sp>
    </p:spTree>
    <p:extLst>
      <p:ext uri="{BB962C8B-B14F-4D97-AF65-F5344CB8AC3E}">
        <p14:creationId xmlns:p14="http://schemas.microsoft.com/office/powerpoint/2010/main" val="376505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A9E0AF-A768-4298-8073-36E5F23EB33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21864D9-C21D-4EDE-96AE-945E7D29E208}"/>
              </a:ext>
            </a:extLst>
          </p:cNvPr>
          <p:cNvSpPr>
            <a:spLocks noGrp="1"/>
          </p:cNvSpPr>
          <p:nvPr>
            <p:ph type="dt" sz="half" idx="10"/>
          </p:nvPr>
        </p:nvSpPr>
        <p:spPr/>
        <p:txBody>
          <a:bodyPr/>
          <a:lstStyle/>
          <a:p>
            <a:fld id="{2E9903DA-F728-4923-BA6D-E6144C8B3ED5}" type="datetimeFigureOut">
              <a:rPr lang="zh-CN" altLang="en-US" smtClean="0"/>
              <a:t>2020/9/19</a:t>
            </a:fld>
            <a:endParaRPr lang="zh-CN" altLang="en-US"/>
          </a:p>
        </p:txBody>
      </p:sp>
      <p:sp>
        <p:nvSpPr>
          <p:cNvPr id="4" name="页脚占位符 3">
            <a:extLst>
              <a:ext uri="{FF2B5EF4-FFF2-40B4-BE49-F238E27FC236}">
                <a16:creationId xmlns:a16="http://schemas.microsoft.com/office/drawing/2014/main" id="{E61E10F6-A147-4D95-9BF3-8BEC79A3E7B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13542E9-D8F2-4104-8E04-9F7816409D13}"/>
              </a:ext>
            </a:extLst>
          </p:cNvPr>
          <p:cNvSpPr>
            <a:spLocks noGrp="1"/>
          </p:cNvSpPr>
          <p:nvPr>
            <p:ph type="sldNum" sz="quarter" idx="12"/>
          </p:nvPr>
        </p:nvSpPr>
        <p:spPr/>
        <p:txBody>
          <a:bodyPr/>
          <a:lstStyle/>
          <a:p>
            <a:fld id="{496DDF0E-89CB-4FF5-B3E9-EE5FDA2928C8}" type="slidenum">
              <a:rPr lang="zh-CN" altLang="en-US" smtClean="0"/>
              <a:t>‹#›</a:t>
            </a:fld>
            <a:endParaRPr lang="zh-CN" altLang="en-US"/>
          </a:p>
        </p:txBody>
      </p:sp>
    </p:spTree>
    <p:extLst>
      <p:ext uri="{BB962C8B-B14F-4D97-AF65-F5344CB8AC3E}">
        <p14:creationId xmlns:p14="http://schemas.microsoft.com/office/powerpoint/2010/main" val="652098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9D52E5E-0C80-4250-BE85-702F0AACF9EB}"/>
              </a:ext>
            </a:extLst>
          </p:cNvPr>
          <p:cNvSpPr>
            <a:spLocks noGrp="1"/>
          </p:cNvSpPr>
          <p:nvPr>
            <p:ph type="dt" sz="half" idx="10"/>
          </p:nvPr>
        </p:nvSpPr>
        <p:spPr/>
        <p:txBody>
          <a:bodyPr/>
          <a:lstStyle/>
          <a:p>
            <a:fld id="{2E9903DA-F728-4923-BA6D-E6144C8B3ED5}" type="datetimeFigureOut">
              <a:rPr lang="zh-CN" altLang="en-US" smtClean="0"/>
              <a:t>2020/9/19</a:t>
            </a:fld>
            <a:endParaRPr lang="zh-CN" altLang="en-US"/>
          </a:p>
        </p:txBody>
      </p:sp>
      <p:sp>
        <p:nvSpPr>
          <p:cNvPr id="3" name="页脚占位符 2">
            <a:extLst>
              <a:ext uri="{FF2B5EF4-FFF2-40B4-BE49-F238E27FC236}">
                <a16:creationId xmlns:a16="http://schemas.microsoft.com/office/drawing/2014/main" id="{5CAB2FD2-5723-4ED7-942C-F73D7EF9F6F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5E0B316-BBBD-4041-9797-51BDB95F39B9}"/>
              </a:ext>
            </a:extLst>
          </p:cNvPr>
          <p:cNvSpPr>
            <a:spLocks noGrp="1"/>
          </p:cNvSpPr>
          <p:nvPr>
            <p:ph type="sldNum" sz="quarter" idx="12"/>
          </p:nvPr>
        </p:nvSpPr>
        <p:spPr/>
        <p:txBody>
          <a:bodyPr/>
          <a:lstStyle/>
          <a:p>
            <a:fld id="{496DDF0E-89CB-4FF5-B3E9-EE5FDA2928C8}" type="slidenum">
              <a:rPr lang="zh-CN" altLang="en-US" smtClean="0"/>
              <a:t>‹#›</a:t>
            </a:fld>
            <a:endParaRPr lang="zh-CN" altLang="en-US"/>
          </a:p>
        </p:txBody>
      </p:sp>
    </p:spTree>
    <p:extLst>
      <p:ext uri="{BB962C8B-B14F-4D97-AF65-F5344CB8AC3E}">
        <p14:creationId xmlns:p14="http://schemas.microsoft.com/office/powerpoint/2010/main" val="3896340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84D473-26B6-4B93-A967-B35ABB70524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3C3CF4B-DFD7-4F16-8E1F-E9D6C63B28A8}"/>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102FBB3-C91C-48BB-B2DE-DE585D61A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D7784C7-2BA3-4E3C-B4CE-CA2BF3A979A7}"/>
              </a:ext>
            </a:extLst>
          </p:cNvPr>
          <p:cNvSpPr>
            <a:spLocks noGrp="1"/>
          </p:cNvSpPr>
          <p:nvPr>
            <p:ph type="dt" sz="half" idx="10"/>
          </p:nvPr>
        </p:nvSpPr>
        <p:spPr/>
        <p:txBody>
          <a:bodyPr/>
          <a:lstStyle/>
          <a:p>
            <a:fld id="{2E9903DA-F728-4923-BA6D-E6144C8B3ED5}" type="datetimeFigureOut">
              <a:rPr lang="zh-CN" altLang="en-US" smtClean="0"/>
              <a:t>2020/9/19</a:t>
            </a:fld>
            <a:endParaRPr lang="zh-CN" altLang="en-US"/>
          </a:p>
        </p:txBody>
      </p:sp>
      <p:sp>
        <p:nvSpPr>
          <p:cNvPr id="6" name="页脚占位符 5">
            <a:extLst>
              <a:ext uri="{FF2B5EF4-FFF2-40B4-BE49-F238E27FC236}">
                <a16:creationId xmlns:a16="http://schemas.microsoft.com/office/drawing/2014/main" id="{6A7DE15B-F67E-4704-8973-78C1C104CE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562609-F1D1-4424-A18E-EA4E469666EE}"/>
              </a:ext>
            </a:extLst>
          </p:cNvPr>
          <p:cNvSpPr>
            <a:spLocks noGrp="1"/>
          </p:cNvSpPr>
          <p:nvPr>
            <p:ph type="sldNum" sz="quarter" idx="12"/>
          </p:nvPr>
        </p:nvSpPr>
        <p:spPr/>
        <p:txBody>
          <a:bodyPr/>
          <a:lstStyle/>
          <a:p>
            <a:fld id="{496DDF0E-89CB-4FF5-B3E9-EE5FDA2928C8}" type="slidenum">
              <a:rPr lang="zh-CN" altLang="en-US" smtClean="0"/>
              <a:t>‹#›</a:t>
            </a:fld>
            <a:endParaRPr lang="zh-CN" altLang="en-US"/>
          </a:p>
        </p:txBody>
      </p:sp>
    </p:spTree>
    <p:extLst>
      <p:ext uri="{BB962C8B-B14F-4D97-AF65-F5344CB8AC3E}">
        <p14:creationId xmlns:p14="http://schemas.microsoft.com/office/powerpoint/2010/main" val="884612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498C60-DAA5-46CA-9D16-784E8F24A27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BDE5A7C-4D44-448A-87C6-B4807893F83E}"/>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8338215-83CE-4599-B242-418607732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EC4B882-922A-4B00-9D30-A7C5A03BD66B}"/>
              </a:ext>
            </a:extLst>
          </p:cNvPr>
          <p:cNvSpPr>
            <a:spLocks noGrp="1"/>
          </p:cNvSpPr>
          <p:nvPr>
            <p:ph type="dt" sz="half" idx="10"/>
          </p:nvPr>
        </p:nvSpPr>
        <p:spPr/>
        <p:txBody>
          <a:bodyPr/>
          <a:lstStyle/>
          <a:p>
            <a:fld id="{2E9903DA-F728-4923-BA6D-E6144C8B3ED5}" type="datetimeFigureOut">
              <a:rPr lang="zh-CN" altLang="en-US" smtClean="0"/>
              <a:t>2020/9/19</a:t>
            </a:fld>
            <a:endParaRPr lang="zh-CN" altLang="en-US"/>
          </a:p>
        </p:txBody>
      </p:sp>
      <p:sp>
        <p:nvSpPr>
          <p:cNvPr id="6" name="页脚占位符 5">
            <a:extLst>
              <a:ext uri="{FF2B5EF4-FFF2-40B4-BE49-F238E27FC236}">
                <a16:creationId xmlns:a16="http://schemas.microsoft.com/office/drawing/2014/main" id="{2DB8F28A-69CF-4D82-AF7A-865DCD969E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1283EC-8C6F-4747-9F85-4ECA1375D6CE}"/>
              </a:ext>
            </a:extLst>
          </p:cNvPr>
          <p:cNvSpPr>
            <a:spLocks noGrp="1"/>
          </p:cNvSpPr>
          <p:nvPr>
            <p:ph type="sldNum" sz="quarter" idx="12"/>
          </p:nvPr>
        </p:nvSpPr>
        <p:spPr/>
        <p:txBody>
          <a:bodyPr/>
          <a:lstStyle/>
          <a:p>
            <a:fld id="{496DDF0E-89CB-4FF5-B3E9-EE5FDA2928C8}" type="slidenum">
              <a:rPr lang="zh-CN" altLang="en-US" smtClean="0"/>
              <a:t>‹#›</a:t>
            </a:fld>
            <a:endParaRPr lang="zh-CN" altLang="en-US"/>
          </a:p>
        </p:txBody>
      </p:sp>
    </p:spTree>
    <p:extLst>
      <p:ext uri="{BB962C8B-B14F-4D97-AF65-F5344CB8AC3E}">
        <p14:creationId xmlns:p14="http://schemas.microsoft.com/office/powerpoint/2010/main" val="3440103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CF317F1-A760-4D19-956B-0B6DA8C17585}"/>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671D9AD-4CCC-4666-843C-115480FE3C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3AE63E-CA2E-4110-8F3B-71156FE7EF1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9903DA-F728-4923-BA6D-E6144C8B3ED5}" type="datetimeFigureOut">
              <a:rPr lang="zh-CN" altLang="en-US" smtClean="0"/>
              <a:t>2020/9/19</a:t>
            </a:fld>
            <a:endParaRPr lang="zh-CN" altLang="en-US"/>
          </a:p>
        </p:txBody>
      </p:sp>
      <p:sp>
        <p:nvSpPr>
          <p:cNvPr id="5" name="页脚占位符 4">
            <a:extLst>
              <a:ext uri="{FF2B5EF4-FFF2-40B4-BE49-F238E27FC236}">
                <a16:creationId xmlns:a16="http://schemas.microsoft.com/office/drawing/2014/main" id="{1B4936FD-9FB2-4C3E-81B4-36C0E082E0B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408402F-F44B-4694-A428-99EE2AEAA397}"/>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6DDF0E-89CB-4FF5-B3E9-EE5FDA2928C8}" type="slidenum">
              <a:rPr lang="zh-CN" altLang="en-US" smtClean="0"/>
              <a:t>‹#›</a:t>
            </a:fld>
            <a:endParaRPr lang="zh-CN" altLang="en-US"/>
          </a:p>
        </p:txBody>
      </p:sp>
    </p:spTree>
    <p:extLst>
      <p:ext uri="{BB962C8B-B14F-4D97-AF65-F5344CB8AC3E}">
        <p14:creationId xmlns:p14="http://schemas.microsoft.com/office/powerpoint/2010/main" val="638668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luogu.com.cn/problem/P5019" TargetMode="External"/><Relationship Id="rId2" Type="http://schemas.openxmlformats.org/officeDocument/2006/relationships/hyperlink" Target="https://www.luogu.com.cn/problem/P1969"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Solution.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EB6196-8378-42BB-B40B-224952B28B32}"/>
              </a:ext>
            </a:extLst>
          </p:cNvPr>
          <p:cNvSpPr>
            <a:spLocks noGrp="1"/>
          </p:cNvSpPr>
          <p:nvPr>
            <p:ph type="ctrTitle"/>
          </p:nvPr>
        </p:nvSpPr>
        <p:spPr>
          <a:xfrm>
            <a:off x="1524000" y="609744"/>
            <a:ext cx="9144000" cy="2387600"/>
          </a:xfrm>
        </p:spPr>
        <p:txBody>
          <a:bodyPr>
            <a:normAutofit/>
          </a:bodyPr>
          <a:lstStyle/>
          <a:p>
            <a:r>
              <a:rPr lang="en-US" altLang="zh-CN" sz="3600" dirty="0" err="1"/>
              <a:t>Luogu</a:t>
            </a:r>
            <a:r>
              <a:rPr lang="en-US" altLang="zh-CN" sz="3600" dirty="0"/>
              <a:t> </a:t>
            </a:r>
            <a:r>
              <a:rPr lang="zh-CN" altLang="en-US" sz="3600" dirty="0">
                <a:solidFill>
                  <a:srgbClr val="00C0C0"/>
                </a:solidFill>
              </a:rPr>
              <a:t>⑨</a:t>
            </a:r>
            <a:r>
              <a:rPr lang="zh-CN" altLang="en-US" sz="3600" dirty="0"/>
              <a:t>月月赛 </a:t>
            </a:r>
            <a:r>
              <a:rPr lang="en-US" altLang="zh-CN" sz="3600" dirty="0"/>
              <a:t>I &amp; Cnoi2020 </a:t>
            </a:r>
            <a:r>
              <a:rPr lang="en-US" altLang="zh-CN" sz="3600" dirty="0" err="1">
                <a:solidFill>
                  <a:srgbClr val="00C0C0"/>
                </a:solidFill>
              </a:rPr>
              <a:t>Cirno</a:t>
            </a:r>
            <a:r>
              <a:rPr lang="en-US" altLang="zh-CN" sz="3600" dirty="0"/>
              <a:t> </a:t>
            </a:r>
            <a:r>
              <a:rPr lang="zh-CN" altLang="en-US" sz="3600" dirty="0"/>
              <a:t>的邀请赛</a:t>
            </a:r>
          </a:p>
        </p:txBody>
      </p:sp>
      <p:sp>
        <p:nvSpPr>
          <p:cNvPr id="3" name="副标题 2">
            <a:extLst>
              <a:ext uri="{FF2B5EF4-FFF2-40B4-BE49-F238E27FC236}">
                <a16:creationId xmlns:a16="http://schemas.microsoft.com/office/drawing/2014/main" id="{72A5BE1C-B37A-49DE-B482-34DCB98A5AAC}"/>
              </a:ext>
            </a:extLst>
          </p:cNvPr>
          <p:cNvSpPr>
            <a:spLocks noGrp="1"/>
          </p:cNvSpPr>
          <p:nvPr>
            <p:ph type="subTitle" idx="1"/>
          </p:nvPr>
        </p:nvSpPr>
        <p:spPr/>
        <p:txBody>
          <a:bodyPr/>
          <a:lstStyle/>
          <a:p>
            <a:r>
              <a:rPr lang="en-US" altLang="zh-CN" dirty="0"/>
              <a:t>By</a:t>
            </a:r>
            <a:r>
              <a:rPr lang="zh-CN" altLang="en-US" dirty="0"/>
              <a:t> </a:t>
            </a:r>
            <a:r>
              <a:rPr lang="en-US" altLang="zh-CN" dirty="0"/>
              <a:t>bzy </a:t>
            </a:r>
            <a:endParaRPr lang="zh-CN" altLang="en-US" dirty="0"/>
          </a:p>
        </p:txBody>
      </p:sp>
      <p:sp>
        <p:nvSpPr>
          <p:cNvPr id="4" name="标题 1">
            <a:extLst>
              <a:ext uri="{FF2B5EF4-FFF2-40B4-BE49-F238E27FC236}">
                <a16:creationId xmlns:a16="http://schemas.microsoft.com/office/drawing/2014/main" id="{A68776C0-6436-409F-A07B-32F31D243010}"/>
              </a:ext>
            </a:extLst>
          </p:cNvPr>
          <p:cNvSpPr txBox="1">
            <a:spLocks/>
          </p:cNvSpPr>
          <p:nvPr/>
        </p:nvSpPr>
        <p:spPr>
          <a:xfrm>
            <a:off x="1524000" y="1150071"/>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3600" dirty="0"/>
              <a:t>讲评</a:t>
            </a:r>
          </a:p>
        </p:txBody>
      </p:sp>
    </p:spTree>
    <p:extLst>
      <p:ext uri="{BB962C8B-B14F-4D97-AF65-F5344CB8AC3E}">
        <p14:creationId xmlns:p14="http://schemas.microsoft.com/office/powerpoint/2010/main" val="3810018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35CDE-4A5A-4F16-8B30-553790D1A315}"/>
              </a:ext>
            </a:extLst>
          </p:cNvPr>
          <p:cNvSpPr>
            <a:spLocks noGrp="1"/>
          </p:cNvSpPr>
          <p:nvPr>
            <p:ph type="title"/>
          </p:nvPr>
        </p:nvSpPr>
        <p:spPr/>
        <p:txBody>
          <a:bodyPr/>
          <a:lstStyle/>
          <a:p>
            <a:r>
              <a:rPr lang="zh-CN" altLang="en-US" dirty="0"/>
              <a:t>子任务一</a:t>
            </a:r>
          </a:p>
        </p:txBody>
      </p:sp>
      <p:sp>
        <p:nvSpPr>
          <p:cNvPr id="3" name="内容占位符 2">
            <a:extLst>
              <a:ext uri="{FF2B5EF4-FFF2-40B4-BE49-F238E27FC236}">
                <a16:creationId xmlns:a16="http://schemas.microsoft.com/office/drawing/2014/main" id="{EF7D7262-CBA8-4B47-B008-3B64F00007BD}"/>
              </a:ext>
            </a:extLst>
          </p:cNvPr>
          <p:cNvSpPr>
            <a:spLocks noGrp="1"/>
          </p:cNvSpPr>
          <p:nvPr>
            <p:ph idx="1"/>
          </p:nvPr>
        </p:nvSpPr>
        <p:spPr/>
        <p:txBody>
          <a:bodyPr/>
          <a:lstStyle/>
          <a:p>
            <a:r>
              <a:rPr lang="en-US" altLang="zh-CN" dirty="0" err="1"/>
              <a:t>R</a:t>
            </a:r>
            <a:r>
              <a:rPr lang="en-US" altLang="zh-CN" sz="1400" dirty="0" err="1"/>
              <a:t>ij</a:t>
            </a:r>
            <a:r>
              <a:rPr lang="en-US" altLang="zh-CN" dirty="0"/>
              <a:t>=1</a:t>
            </a:r>
            <a:r>
              <a:rPr lang="zh-CN" altLang="en-US" dirty="0"/>
              <a:t>。</a:t>
            </a:r>
            <a:endParaRPr lang="en-US" altLang="zh-CN" sz="2400" dirty="0"/>
          </a:p>
          <a:p>
            <a:r>
              <a:rPr lang="zh-CN" altLang="en-US" dirty="0"/>
              <a:t>如果</a:t>
            </a:r>
            <a:r>
              <a:rPr lang="en-US" altLang="zh-CN" dirty="0"/>
              <a:t>a</a:t>
            </a:r>
            <a:r>
              <a:rPr lang="zh-CN" altLang="en-US" dirty="0"/>
              <a:t>在区间</a:t>
            </a:r>
            <a:r>
              <a:rPr lang="en-US" altLang="zh-CN" dirty="0"/>
              <a:t>[</a:t>
            </a:r>
            <a:r>
              <a:rPr lang="en-US" altLang="zh-CN" dirty="0" err="1"/>
              <a:t>b,c</a:t>
            </a:r>
            <a:r>
              <a:rPr lang="en-US" altLang="zh-CN" dirty="0"/>
              <a:t>]</a:t>
            </a:r>
            <a:r>
              <a:rPr lang="zh-CN" altLang="en-US" dirty="0"/>
              <a:t>中，则构造一个</a:t>
            </a:r>
            <a:r>
              <a:rPr lang="en-US" altLang="zh-CN" dirty="0"/>
              <a:t>T</a:t>
            </a:r>
            <a:r>
              <a:rPr lang="zh-CN" altLang="en-US" dirty="0"/>
              <a:t>形的路径并。</a:t>
            </a:r>
            <a:endParaRPr lang="en-US" altLang="zh-CN" dirty="0"/>
          </a:p>
          <a:p>
            <a:r>
              <a:rPr lang="zh-CN" altLang="en-US" dirty="0"/>
              <a:t>否则构造一个</a:t>
            </a:r>
            <a:r>
              <a:rPr lang="en-US" altLang="zh-CN" dirty="0"/>
              <a:t>L</a:t>
            </a:r>
            <a:r>
              <a:rPr lang="zh-CN" altLang="en-US" dirty="0"/>
              <a:t>形的路径并。</a:t>
            </a:r>
          </a:p>
        </p:txBody>
      </p:sp>
      <p:sp>
        <p:nvSpPr>
          <p:cNvPr id="5" name="文本框 4">
            <a:extLst>
              <a:ext uri="{FF2B5EF4-FFF2-40B4-BE49-F238E27FC236}">
                <a16:creationId xmlns:a16="http://schemas.microsoft.com/office/drawing/2014/main" id="{F6DC1E43-F04F-4F74-9ED0-5A469C92056E}"/>
              </a:ext>
            </a:extLst>
          </p:cNvPr>
          <p:cNvSpPr txBox="1"/>
          <p:nvPr/>
        </p:nvSpPr>
        <p:spPr>
          <a:xfrm>
            <a:off x="838200" y="1265504"/>
            <a:ext cx="6096000" cy="369332"/>
          </a:xfrm>
          <a:prstGeom prst="rect">
            <a:avLst/>
          </a:prstGeom>
          <a:noFill/>
        </p:spPr>
        <p:txBody>
          <a:bodyPr wrap="square">
            <a:spAutoFit/>
          </a:bodyPr>
          <a:lstStyle/>
          <a:p>
            <a:r>
              <a:rPr lang="zh-CN" altLang="en-US" dirty="0"/>
              <a:t>分类讨论 </a:t>
            </a:r>
            <a:r>
              <a:rPr lang="en-US" altLang="zh-CN" dirty="0"/>
              <a:t>/ 10pts</a:t>
            </a:r>
            <a:endParaRPr lang="zh-CN" altLang="en-US" dirty="0"/>
          </a:p>
        </p:txBody>
      </p:sp>
      <p:pic>
        <p:nvPicPr>
          <p:cNvPr id="7" name="图片 6">
            <a:extLst>
              <a:ext uri="{FF2B5EF4-FFF2-40B4-BE49-F238E27FC236}">
                <a16:creationId xmlns:a16="http://schemas.microsoft.com/office/drawing/2014/main" id="{2398131F-A242-484C-8ADE-B342D316C5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3473" y="3553185"/>
            <a:ext cx="2997851" cy="2997851"/>
          </a:xfrm>
          <a:prstGeom prst="rect">
            <a:avLst/>
          </a:prstGeom>
        </p:spPr>
      </p:pic>
      <p:pic>
        <p:nvPicPr>
          <p:cNvPr id="9" name="图片 8">
            <a:extLst>
              <a:ext uri="{FF2B5EF4-FFF2-40B4-BE49-F238E27FC236}">
                <a16:creationId xmlns:a16="http://schemas.microsoft.com/office/drawing/2014/main" id="{5F75EAD6-EC94-4B90-8631-8A698A9F72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9402" y="3553186"/>
            <a:ext cx="2997850" cy="2997850"/>
          </a:xfrm>
          <a:prstGeom prst="rect">
            <a:avLst/>
          </a:prstGeom>
        </p:spPr>
      </p:pic>
    </p:spTree>
    <p:extLst>
      <p:ext uri="{BB962C8B-B14F-4D97-AF65-F5344CB8AC3E}">
        <p14:creationId xmlns:p14="http://schemas.microsoft.com/office/powerpoint/2010/main" val="64486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8C6D5E-347F-4F55-B50F-7EE35DA3EC89}"/>
              </a:ext>
            </a:extLst>
          </p:cNvPr>
          <p:cNvSpPr>
            <a:spLocks noGrp="1"/>
          </p:cNvSpPr>
          <p:nvPr>
            <p:ph type="title"/>
          </p:nvPr>
        </p:nvSpPr>
        <p:spPr/>
        <p:txBody>
          <a:bodyPr/>
          <a:lstStyle/>
          <a:p>
            <a:r>
              <a:rPr lang="zh-CN" altLang="en-US" dirty="0"/>
              <a:t>子任务四</a:t>
            </a:r>
          </a:p>
        </p:txBody>
      </p:sp>
      <p:sp>
        <p:nvSpPr>
          <p:cNvPr id="3" name="内容占位符 2">
            <a:extLst>
              <a:ext uri="{FF2B5EF4-FFF2-40B4-BE49-F238E27FC236}">
                <a16:creationId xmlns:a16="http://schemas.microsoft.com/office/drawing/2014/main" id="{D457CB32-69BD-4820-8C24-E5F080BEEDB4}"/>
              </a:ext>
            </a:extLst>
          </p:cNvPr>
          <p:cNvSpPr>
            <a:spLocks noGrp="1"/>
          </p:cNvSpPr>
          <p:nvPr>
            <p:ph idx="1"/>
          </p:nvPr>
        </p:nvSpPr>
        <p:spPr/>
        <p:txBody>
          <a:bodyPr/>
          <a:lstStyle/>
          <a:p>
            <a:r>
              <a:rPr lang="en-US" altLang="zh-CN" dirty="0" err="1"/>
              <a:t>n,m</a:t>
            </a:r>
            <a:r>
              <a:rPr lang="zh-CN" altLang="en-US" dirty="0"/>
              <a:t>≤</a:t>
            </a:r>
            <a:r>
              <a:rPr lang="en-US" altLang="zh-CN" dirty="0"/>
              <a:t>5</a:t>
            </a:r>
            <a:r>
              <a:rPr lang="zh-CN" altLang="en-US" dirty="0"/>
              <a:t>。</a:t>
            </a:r>
            <a:endParaRPr lang="en-US" altLang="zh-CN" dirty="0"/>
          </a:p>
          <a:p>
            <a:r>
              <a:rPr lang="zh-CN" altLang="en-US" dirty="0"/>
              <a:t>直接</a:t>
            </a:r>
            <a:r>
              <a:rPr lang="en-US" altLang="zh-CN" dirty="0" err="1"/>
              <a:t>dfs</a:t>
            </a:r>
            <a:r>
              <a:rPr lang="zh-CN" altLang="en-US" dirty="0"/>
              <a:t>搜索两条路径。</a:t>
            </a:r>
            <a:endParaRPr lang="en-US" altLang="zh-CN" dirty="0"/>
          </a:p>
          <a:p>
            <a:r>
              <a:rPr lang="zh-CN" altLang="en-US" dirty="0"/>
              <a:t>然后暴力求出两条路径的并。</a:t>
            </a:r>
            <a:endParaRPr lang="en-US" altLang="zh-CN" dirty="0"/>
          </a:p>
          <a:p>
            <a:r>
              <a:rPr lang="zh-CN" altLang="en-US" dirty="0"/>
              <a:t>然后加上一些剪枝，比如路径不自交，已经得到劣解自动跳出。</a:t>
            </a:r>
            <a:endParaRPr lang="en-US" altLang="zh-CN" dirty="0"/>
          </a:p>
          <a:p>
            <a:r>
              <a:rPr lang="zh-CN" altLang="en-US" dirty="0"/>
              <a:t>时间复杂度 </a:t>
            </a:r>
            <a:r>
              <a:rPr lang="en-US" altLang="zh-CN" dirty="0"/>
              <a:t>O(</a:t>
            </a:r>
            <a:r>
              <a:rPr lang="zh-CN" altLang="en-US" dirty="0"/>
              <a:t>玄学</a:t>
            </a:r>
            <a:r>
              <a:rPr lang="en-US" altLang="zh-CN" dirty="0"/>
              <a:t>)</a:t>
            </a:r>
            <a:r>
              <a:rPr lang="zh-CN" altLang="en-US" dirty="0"/>
              <a:t>。</a:t>
            </a:r>
            <a:endParaRPr lang="en-US" altLang="zh-CN" dirty="0"/>
          </a:p>
        </p:txBody>
      </p:sp>
      <p:sp>
        <p:nvSpPr>
          <p:cNvPr id="5" name="文本框 4">
            <a:extLst>
              <a:ext uri="{FF2B5EF4-FFF2-40B4-BE49-F238E27FC236}">
                <a16:creationId xmlns:a16="http://schemas.microsoft.com/office/drawing/2014/main" id="{CEA56DD3-B415-472A-AEE4-3B3D4FA50DA8}"/>
              </a:ext>
            </a:extLst>
          </p:cNvPr>
          <p:cNvSpPr txBox="1"/>
          <p:nvPr/>
        </p:nvSpPr>
        <p:spPr>
          <a:xfrm>
            <a:off x="838200" y="1265504"/>
            <a:ext cx="6096000" cy="369332"/>
          </a:xfrm>
          <a:prstGeom prst="rect">
            <a:avLst/>
          </a:prstGeom>
          <a:noFill/>
        </p:spPr>
        <p:txBody>
          <a:bodyPr wrap="square">
            <a:spAutoFit/>
          </a:bodyPr>
          <a:lstStyle/>
          <a:p>
            <a:r>
              <a:rPr lang="zh-CN" altLang="en-US" dirty="0"/>
              <a:t>搜索剪枝 </a:t>
            </a:r>
            <a:r>
              <a:rPr lang="en-US" altLang="zh-CN" dirty="0"/>
              <a:t>/ 10pts</a:t>
            </a:r>
            <a:endParaRPr lang="zh-CN" altLang="en-US" dirty="0"/>
          </a:p>
        </p:txBody>
      </p:sp>
    </p:spTree>
    <p:extLst>
      <p:ext uri="{BB962C8B-B14F-4D97-AF65-F5344CB8AC3E}">
        <p14:creationId xmlns:p14="http://schemas.microsoft.com/office/powerpoint/2010/main" val="414354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ECFAB1-FFB6-4A2E-8E5A-EBED0ADF6CCD}"/>
              </a:ext>
            </a:extLst>
          </p:cNvPr>
          <p:cNvSpPr>
            <a:spLocks noGrp="1"/>
          </p:cNvSpPr>
          <p:nvPr>
            <p:ph type="title"/>
          </p:nvPr>
        </p:nvSpPr>
        <p:spPr/>
        <p:txBody>
          <a:bodyPr/>
          <a:lstStyle/>
          <a:p>
            <a:r>
              <a:rPr lang="zh-CN" altLang="en-US" dirty="0"/>
              <a:t>子任务三</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B381EE1-8475-40F6-9096-DC2E4639CB6E}"/>
                  </a:ext>
                </a:extLst>
              </p:cNvPr>
              <p:cNvSpPr>
                <a:spLocks noGrp="1"/>
              </p:cNvSpPr>
              <p:nvPr>
                <p:ph idx="1"/>
              </p:nvPr>
            </p:nvSpPr>
            <p:spPr/>
            <p:txBody>
              <a:bodyPr/>
              <a:lstStyle/>
              <a:p>
                <a:r>
                  <a:rPr lang="en-US" altLang="zh-CN" dirty="0"/>
                  <a:t>a=b=c</a:t>
                </a:r>
                <a:r>
                  <a:rPr lang="zh-CN" altLang="en-US" dirty="0"/>
                  <a:t>。</a:t>
                </a:r>
                <a:endParaRPr lang="en-US" altLang="zh-CN" dirty="0"/>
              </a:p>
              <a:p>
                <a:r>
                  <a:rPr lang="zh-CN" altLang="en-US" dirty="0"/>
                  <a:t>由于 </a:t>
                </a:r>
                <a:r>
                  <a:rPr lang="en-US" altLang="zh-CN" dirty="0"/>
                  <a:t>b=c </a:t>
                </a:r>
                <a:r>
                  <a:rPr lang="zh-CN" altLang="en-US" dirty="0"/>
                  <a:t>所以当两条路径重合时答案最小。</a:t>
                </a:r>
                <a:endParaRPr lang="en-US" altLang="zh-CN" dirty="0"/>
              </a:p>
              <a:p>
                <a:r>
                  <a:rPr lang="zh-CN" altLang="en-US" dirty="0"/>
                  <a:t>所以问题转化为了两点之间的最短路。</a:t>
                </a:r>
                <a:endParaRPr lang="en-US" altLang="zh-CN" dirty="0"/>
              </a:p>
              <a:p>
                <a:r>
                  <a:rPr lang="zh-CN" altLang="en-US" dirty="0"/>
                  <a:t>使用堆优化的</a:t>
                </a:r>
                <a:r>
                  <a:rPr lang="en-US" altLang="zh-CN" dirty="0" err="1"/>
                  <a:t>Dij</a:t>
                </a:r>
                <a:r>
                  <a:rPr lang="zh-CN" altLang="en-US" dirty="0"/>
                  <a:t>或</a:t>
                </a:r>
                <a:r>
                  <a:rPr lang="en-US" altLang="zh-CN" dirty="0"/>
                  <a:t>SPFA</a:t>
                </a:r>
                <a:r>
                  <a:rPr lang="zh-CN" altLang="en-US" dirty="0"/>
                  <a:t>可以通过这个子任务。</a:t>
                </a:r>
                <a:endParaRPr lang="en-US" altLang="zh-CN" dirty="0"/>
              </a:p>
              <a:p>
                <a:r>
                  <a:rPr lang="zh-CN" altLang="en-US" dirty="0"/>
                  <a:t>时间复杂度</a:t>
                </a:r>
                <a14:m>
                  <m:oMath xmlns:m="http://schemas.openxmlformats.org/officeDocument/2006/math">
                    <m:r>
                      <a:rPr lang="en-US" altLang="zh-CN" b="0" i="0" smtClean="0">
                        <a:latin typeface="Cambria Math" panose="02040503050406030204" pitchFamily="18" charset="0"/>
                      </a:rPr>
                      <m:t> </m:t>
                    </m:r>
                    <m:r>
                      <m:rPr>
                        <m:sty m:val="p"/>
                      </m:rPr>
                      <a:rPr lang="en-US" altLang="zh-CN" smtClean="0">
                        <a:latin typeface="Cambria Math" panose="02040503050406030204" pitchFamily="18" charset="0"/>
                      </a:rPr>
                      <m:t>O</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𝑛𝑚</m:t>
                        </m:r>
                        <m:r>
                          <a:rPr lang="en-US" altLang="zh-CN" b="0" i="1" smtClean="0">
                            <a:latin typeface="Cambria Math" panose="02040503050406030204" pitchFamily="18" charset="0"/>
                          </a:rPr>
                          <m:t>(</m:t>
                        </m:r>
                        <m:r>
                          <a:rPr lang="en-US" altLang="zh-CN" b="0" i="1" smtClean="0">
                            <a:latin typeface="Cambria Math" panose="02040503050406030204" pitchFamily="18" charset="0"/>
                          </a:rPr>
                          <m:t>𝑙𝑛𝑛</m:t>
                        </m:r>
                        <m:r>
                          <a:rPr lang="en-US" altLang="zh-CN" b="0" i="1" smtClean="0">
                            <a:latin typeface="Cambria Math" panose="02040503050406030204" pitchFamily="18" charset="0"/>
                          </a:rPr>
                          <m:t>+</m:t>
                        </m:r>
                        <m:r>
                          <a:rPr lang="en-US" altLang="zh-CN" b="0" i="1" smtClean="0">
                            <a:latin typeface="Cambria Math" panose="02040503050406030204" pitchFamily="18" charset="0"/>
                          </a:rPr>
                          <m:t>𝑙𝑛𝑚</m:t>
                        </m:r>
                        <m:r>
                          <a:rPr lang="en-US" altLang="zh-CN" b="0" i="1" smtClean="0">
                            <a:latin typeface="Cambria Math" panose="02040503050406030204" pitchFamily="18" charset="0"/>
                          </a:rPr>
                          <m:t>)</m:t>
                        </m:r>
                      </m:e>
                    </m:d>
                  </m:oMath>
                </a14:m>
                <a:r>
                  <a:rPr lang="zh-CN" altLang="en-US" dirty="0"/>
                  <a:t> 。</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9B381EE1-8475-40F6-9096-DC2E4639CB6E}"/>
                  </a:ext>
                </a:extLst>
              </p:cNvPr>
              <p:cNvSpPr>
                <a:spLocks noGrp="1" noRot="1" noChangeAspect="1" noMove="1" noResize="1" noEditPoints="1" noAdjustHandles="1" noChangeArrowheads="1" noChangeShapeType="1" noTextEdit="1"/>
              </p:cNvSpPr>
              <p:nvPr>
                <p:ph idx="1"/>
              </p:nvPr>
            </p:nvSpPr>
            <p:spPr>
              <a:blipFill>
                <a:blip r:embed="rId3"/>
                <a:stretch>
                  <a:fillRect l="-1043" t="-2521"/>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6DB141C9-339D-4CC2-80A6-5634658A824E}"/>
              </a:ext>
            </a:extLst>
          </p:cNvPr>
          <p:cNvSpPr txBox="1"/>
          <p:nvPr/>
        </p:nvSpPr>
        <p:spPr>
          <a:xfrm>
            <a:off x="838200" y="1265504"/>
            <a:ext cx="6096000" cy="369332"/>
          </a:xfrm>
          <a:prstGeom prst="rect">
            <a:avLst/>
          </a:prstGeom>
          <a:noFill/>
        </p:spPr>
        <p:txBody>
          <a:bodyPr wrap="square">
            <a:spAutoFit/>
          </a:bodyPr>
          <a:lstStyle/>
          <a:p>
            <a:r>
              <a:rPr lang="zh-CN" altLang="en-US" dirty="0"/>
              <a:t>最短路 </a:t>
            </a:r>
            <a:r>
              <a:rPr lang="en-US" altLang="zh-CN" dirty="0"/>
              <a:t>/ 10pts</a:t>
            </a:r>
            <a:endParaRPr lang="zh-CN" altLang="en-US" dirty="0"/>
          </a:p>
        </p:txBody>
      </p:sp>
    </p:spTree>
    <p:extLst>
      <p:ext uri="{BB962C8B-B14F-4D97-AF65-F5344CB8AC3E}">
        <p14:creationId xmlns:p14="http://schemas.microsoft.com/office/powerpoint/2010/main" val="220095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76FF97-A27D-496B-BAAC-607981E8A7D2}"/>
              </a:ext>
            </a:extLst>
          </p:cNvPr>
          <p:cNvSpPr>
            <a:spLocks noGrp="1"/>
          </p:cNvSpPr>
          <p:nvPr>
            <p:ph type="title"/>
          </p:nvPr>
        </p:nvSpPr>
        <p:spPr/>
        <p:txBody>
          <a:bodyPr/>
          <a:lstStyle/>
          <a:p>
            <a:r>
              <a:rPr lang="zh-CN" altLang="en-US" dirty="0"/>
              <a:t>子任务五</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D22B267-D311-4B87-8E5E-024272551B05}"/>
                  </a:ext>
                </a:extLst>
              </p:cNvPr>
              <p:cNvSpPr>
                <a:spLocks noGrp="1"/>
              </p:cNvSpPr>
              <p:nvPr>
                <p:ph idx="1"/>
              </p:nvPr>
            </p:nvSpPr>
            <p:spPr/>
            <p:txBody>
              <a:bodyPr/>
              <a:lstStyle/>
              <a:p>
                <a:r>
                  <a:rPr lang="zh-CN" altLang="en-US" dirty="0"/>
                  <a:t>无特殊限制</a:t>
                </a:r>
                <a:endParaRPr lang="en-US" altLang="zh-CN" dirty="0"/>
              </a:p>
              <a:p>
                <a:r>
                  <a:rPr lang="zh-CN" altLang="en-US" dirty="0"/>
                  <a:t>我们可以反证法证明一个结论 </a:t>
                </a:r>
                <a:r>
                  <a:rPr lang="en-US" altLang="zh-CN" dirty="0"/>
                  <a:t>: </a:t>
                </a:r>
                <a:r>
                  <a:rPr lang="zh-CN" altLang="en-US" dirty="0"/>
                  <a:t>路径并不存在环。</a:t>
                </a:r>
                <a:endParaRPr lang="en-US" altLang="zh-CN" dirty="0"/>
              </a:p>
              <a:p>
                <a:r>
                  <a:rPr lang="zh-CN" altLang="en-US" dirty="0"/>
                  <a:t>即如果存在一个环，则缩成一个半环一定更优。</a:t>
                </a:r>
                <a:endParaRPr lang="en-US" altLang="zh-CN" dirty="0"/>
              </a:p>
              <a:p>
                <a:r>
                  <a:rPr lang="zh-CN" altLang="en-US" dirty="0"/>
                  <a:t>所以最优解一定是一个二叉闪电结构。</a:t>
                </a:r>
                <a:endParaRPr lang="en-US" altLang="zh-CN" dirty="0"/>
              </a:p>
              <a:p>
                <a:r>
                  <a:rPr lang="zh-CN" altLang="en-US" dirty="0"/>
                  <a:t>所以从三点分别做一次单源最短路</a:t>
                </a:r>
                <a:endParaRPr lang="en-US" altLang="zh-CN" dirty="0"/>
              </a:p>
              <a:p>
                <a:r>
                  <a:rPr lang="zh-CN" altLang="en-US" dirty="0"/>
                  <a:t>枚举分裂点记录最小答案即可。</a:t>
                </a:r>
                <a:endParaRPr lang="en-US" altLang="zh-CN" dirty="0"/>
              </a:p>
              <a:p>
                <a:r>
                  <a:rPr lang="zh-CN" altLang="en-US" dirty="0"/>
                  <a:t>时间复杂度</a:t>
                </a:r>
                <a14:m>
                  <m:oMath xmlns:m="http://schemas.openxmlformats.org/officeDocument/2006/math">
                    <m:r>
                      <a:rPr lang="en-US" altLang="zh-CN" b="0" i="0" smtClean="0">
                        <a:latin typeface="Cambria Math" panose="02040503050406030204" pitchFamily="18" charset="0"/>
                      </a:rPr>
                      <m:t> </m:t>
                    </m:r>
                    <m:r>
                      <m:rPr>
                        <m:sty m:val="p"/>
                      </m:rPr>
                      <a:rPr lang="en-US" altLang="zh-CN" smtClean="0">
                        <a:latin typeface="Cambria Math" panose="02040503050406030204" pitchFamily="18" charset="0"/>
                      </a:rPr>
                      <m:t>O</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m:rPr>
                            <m:sty m:val="p"/>
                          </m:rPr>
                          <a:rPr lang="en-US" altLang="zh-CN" i="1">
                            <a:latin typeface="Cambria Math" panose="02040503050406030204" pitchFamily="18" charset="0"/>
                          </a:rPr>
                          <m:t>m</m:t>
                        </m:r>
                        <m:r>
                          <a:rPr lang="en-US" altLang="zh-CN" b="0" i="1" smtClean="0">
                            <a:latin typeface="Cambria Math" panose="02040503050406030204" pitchFamily="18" charset="0"/>
                          </a:rPr>
                          <m:t>(</m:t>
                        </m:r>
                        <m:r>
                          <a:rPr lang="en-US" altLang="zh-CN" b="0" i="1" smtClean="0">
                            <a:latin typeface="Cambria Math" panose="02040503050406030204" pitchFamily="18" charset="0"/>
                          </a:rPr>
                          <m:t>𝑙𝑛𝑛</m:t>
                        </m:r>
                        <m:r>
                          <a:rPr lang="en-US" altLang="zh-CN" b="0" i="1" smtClean="0">
                            <a:latin typeface="Cambria Math" panose="02040503050406030204" pitchFamily="18" charset="0"/>
                          </a:rPr>
                          <m:t>+</m:t>
                        </m:r>
                        <m:r>
                          <a:rPr lang="en-US" altLang="zh-CN" b="0" i="1" smtClean="0">
                            <a:latin typeface="Cambria Math" panose="02040503050406030204" pitchFamily="18" charset="0"/>
                          </a:rPr>
                          <m:t>𝑙𝑛𝑚</m:t>
                        </m:r>
                        <m:r>
                          <a:rPr lang="en-US" altLang="zh-CN" b="0" i="1" smtClean="0">
                            <a:latin typeface="Cambria Math" panose="02040503050406030204" pitchFamily="18" charset="0"/>
                          </a:rPr>
                          <m:t>)</m:t>
                        </m:r>
                      </m:e>
                    </m:d>
                  </m:oMath>
                </a14:m>
                <a:endParaRPr lang="zh-CN" altLang="en-US" dirty="0"/>
              </a:p>
            </p:txBody>
          </p:sp>
        </mc:Choice>
        <mc:Fallback xmlns="">
          <p:sp>
            <p:nvSpPr>
              <p:cNvPr id="3" name="内容占位符 2">
                <a:extLst>
                  <a:ext uri="{FF2B5EF4-FFF2-40B4-BE49-F238E27FC236}">
                    <a16:creationId xmlns:a16="http://schemas.microsoft.com/office/drawing/2014/main" id="{7D22B267-D311-4B87-8E5E-024272551B05}"/>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5CFFA0D1-4833-42BA-90E9-05981A01C78D}"/>
              </a:ext>
            </a:extLst>
          </p:cNvPr>
          <p:cNvSpPr txBox="1"/>
          <p:nvPr/>
        </p:nvSpPr>
        <p:spPr>
          <a:xfrm>
            <a:off x="838200" y="1265504"/>
            <a:ext cx="6096000" cy="369332"/>
          </a:xfrm>
          <a:prstGeom prst="rect">
            <a:avLst/>
          </a:prstGeom>
          <a:noFill/>
        </p:spPr>
        <p:txBody>
          <a:bodyPr wrap="square">
            <a:spAutoFit/>
          </a:bodyPr>
          <a:lstStyle/>
          <a:p>
            <a:r>
              <a:rPr lang="zh-CN" altLang="en-US" dirty="0"/>
              <a:t>最短路 </a:t>
            </a:r>
            <a:r>
              <a:rPr lang="en-US" altLang="zh-CN" dirty="0"/>
              <a:t>/ 100pts</a:t>
            </a:r>
            <a:endParaRPr lang="zh-CN" altLang="en-US" dirty="0"/>
          </a:p>
        </p:txBody>
      </p:sp>
      <p:pic>
        <p:nvPicPr>
          <p:cNvPr id="9" name="图片 8">
            <a:extLst>
              <a:ext uri="{FF2B5EF4-FFF2-40B4-BE49-F238E27FC236}">
                <a16:creationId xmlns:a16="http://schemas.microsoft.com/office/drawing/2014/main" id="{5730726E-B27E-466B-BCF4-F8BAA4F49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1983" y="3429000"/>
            <a:ext cx="3128963" cy="3128963"/>
          </a:xfrm>
          <a:prstGeom prst="rect">
            <a:avLst/>
          </a:prstGeom>
        </p:spPr>
      </p:pic>
    </p:spTree>
    <p:extLst>
      <p:ext uri="{BB962C8B-B14F-4D97-AF65-F5344CB8AC3E}">
        <p14:creationId xmlns:p14="http://schemas.microsoft.com/office/powerpoint/2010/main" val="276592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1EE61E-1261-4D99-8C1E-06E1FB4E7DB6}"/>
              </a:ext>
            </a:extLst>
          </p:cNvPr>
          <p:cNvSpPr>
            <a:spLocks noGrp="1"/>
          </p:cNvSpPr>
          <p:nvPr>
            <p:ph type="title"/>
          </p:nvPr>
        </p:nvSpPr>
        <p:spPr/>
        <p:txBody>
          <a:bodyPr/>
          <a:lstStyle/>
          <a:p>
            <a:r>
              <a:rPr lang="zh-CN" altLang="en-US" dirty="0"/>
              <a:t>子任务二</a:t>
            </a:r>
          </a:p>
        </p:txBody>
      </p:sp>
      <p:sp>
        <p:nvSpPr>
          <p:cNvPr id="3" name="内容占位符 2">
            <a:extLst>
              <a:ext uri="{FF2B5EF4-FFF2-40B4-BE49-F238E27FC236}">
                <a16:creationId xmlns:a16="http://schemas.microsoft.com/office/drawing/2014/main" id="{12BE8872-26FD-4618-8FC4-70C0FCE35BEF}"/>
              </a:ext>
            </a:extLst>
          </p:cNvPr>
          <p:cNvSpPr>
            <a:spLocks noGrp="1"/>
          </p:cNvSpPr>
          <p:nvPr>
            <p:ph idx="1"/>
          </p:nvPr>
        </p:nvSpPr>
        <p:spPr/>
        <p:txBody>
          <a:bodyPr/>
          <a:lstStyle/>
          <a:p>
            <a:r>
              <a:rPr lang="en-US" altLang="zh-CN" dirty="0" err="1"/>
              <a:t>R</a:t>
            </a:r>
            <a:r>
              <a:rPr lang="en-US" altLang="zh-CN" sz="1400" dirty="0" err="1"/>
              <a:t>ij</a:t>
            </a:r>
            <a:r>
              <a:rPr lang="en-US" altLang="zh-CN" dirty="0"/>
              <a:t>=0</a:t>
            </a:r>
            <a:r>
              <a:rPr lang="zh-CN" altLang="en-US" dirty="0"/>
              <a:t>或</a:t>
            </a:r>
            <a:r>
              <a:rPr lang="en-US" altLang="zh-CN" dirty="0"/>
              <a:t>1</a:t>
            </a:r>
            <a:r>
              <a:rPr lang="zh-CN" altLang="en-US" dirty="0"/>
              <a:t>。</a:t>
            </a:r>
            <a:endParaRPr lang="en-US" altLang="zh-CN" dirty="0"/>
          </a:p>
          <a:p>
            <a:r>
              <a:rPr lang="zh-CN" altLang="en-US" strike="sngStrike" dirty="0"/>
              <a:t>用于误导的性质分。</a:t>
            </a:r>
            <a:endParaRPr lang="en-US" altLang="zh-CN" strike="sngStrike" dirty="0"/>
          </a:p>
          <a:p>
            <a:r>
              <a:rPr lang="zh-CN" altLang="en-US" dirty="0"/>
              <a:t>在子任务五的基础上，将单源最短路换成 </a:t>
            </a:r>
            <a:r>
              <a:rPr lang="en-US" altLang="zh-CN" dirty="0"/>
              <a:t>01bfs </a:t>
            </a:r>
            <a:r>
              <a:rPr lang="zh-CN" altLang="en-US" dirty="0"/>
              <a:t>即可。</a:t>
            </a:r>
            <a:endParaRPr lang="en-US" altLang="zh-CN" dirty="0"/>
          </a:p>
          <a:p>
            <a:r>
              <a:rPr lang="en-US" altLang="zh-CN" dirty="0"/>
              <a:t>01bfs</a:t>
            </a:r>
            <a:r>
              <a:rPr lang="zh-CN" altLang="en-US" dirty="0"/>
              <a:t>类似</a:t>
            </a:r>
            <a:r>
              <a:rPr lang="en-US" altLang="zh-CN" dirty="0"/>
              <a:t>SLF</a:t>
            </a:r>
            <a:r>
              <a:rPr lang="zh-CN" altLang="en-US" dirty="0"/>
              <a:t>优化的</a:t>
            </a:r>
            <a:r>
              <a:rPr lang="en-US" altLang="zh-CN" dirty="0"/>
              <a:t>SPFA</a:t>
            </a:r>
            <a:r>
              <a:rPr lang="zh-CN" altLang="en-US" dirty="0"/>
              <a:t>。</a:t>
            </a:r>
            <a:endParaRPr lang="en-US" altLang="zh-CN" dirty="0"/>
          </a:p>
          <a:p>
            <a:r>
              <a:rPr lang="zh-CN" altLang="en-US" dirty="0"/>
              <a:t>时间复杂度 </a:t>
            </a:r>
            <a:r>
              <a:rPr lang="en-US" altLang="zh-CN" dirty="0"/>
              <a:t>O(nm)</a:t>
            </a:r>
            <a:r>
              <a:rPr lang="zh-CN" altLang="en-US" dirty="0"/>
              <a:t>。</a:t>
            </a:r>
            <a:endParaRPr lang="en-US" altLang="zh-CN" dirty="0"/>
          </a:p>
          <a:p>
            <a:endParaRPr lang="zh-CN" altLang="en-US" dirty="0"/>
          </a:p>
        </p:txBody>
      </p:sp>
      <p:sp>
        <p:nvSpPr>
          <p:cNvPr id="5" name="文本框 4">
            <a:extLst>
              <a:ext uri="{FF2B5EF4-FFF2-40B4-BE49-F238E27FC236}">
                <a16:creationId xmlns:a16="http://schemas.microsoft.com/office/drawing/2014/main" id="{0A04C62B-E5E3-4E42-B069-366A687125C0}"/>
              </a:ext>
            </a:extLst>
          </p:cNvPr>
          <p:cNvSpPr txBox="1"/>
          <p:nvPr/>
        </p:nvSpPr>
        <p:spPr>
          <a:xfrm>
            <a:off x="838200" y="1265504"/>
            <a:ext cx="6096000" cy="369332"/>
          </a:xfrm>
          <a:prstGeom prst="rect">
            <a:avLst/>
          </a:prstGeom>
          <a:noFill/>
        </p:spPr>
        <p:txBody>
          <a:bodyPr wrap="square">
            <a:spAutoFit/>
          </a:bodyPr>
          <a:lstStyle/>
          <a:p>
            <a:r>
              <a:rPr lang="en-US" altLang="zh-CN" dirty="0"/>
              <a:t>01bfs or</a:t>
            </a:r>
            <a:r>
              <a:rPr lang="zh-CN" altLang="en-US" dirty="0"/>
              <a:t> 乱搞 </a:t>
            </a:r>
            <a:r>
              <a:rPr lang="en-US" altLang="zh-CN" dirty="0"/>
              <a:t>/ 10pts</a:t>
            </a:r>
            <a:endParaRPr lang="zh-CN" altLang="en-US" dirty="0"/>
          </a:p>
        </p:txBody>
      </p:sp>
    </p:spTree>
    <p:extLst>
      <p:ext uri="{BB962C8B-B14F-4D97-AF65-F5344CB8AC3E}">
        <p14:creationId xmlns:p14="http://schemas.microsoft.com/office/powerpoint/2010/main" val="57099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049326-9F37-416D-990D-E59E2EA53443}"/>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05B29616-2775-4B51-B58E-DD1B3C7E4B13}"/>
              </a:ext>
            </a:extLst>
          </p:cNvPr>
          <p:cNvSpPr>
            <a:spLocks noGrp="1"/>
          </p:cNvSpPr>
          <p:nvPr>
            <p:ph idx="1"/>
          </p:nvPr>
        </p:nvSpPr>
        <p:spPr/>
        <p:txBody>
          <a:bodyPr/>
          <a:lstStyle/>
          <a:p>
            <a:r>
              <a:rPr lang="zh-CN" altLang="en-US" dirty="0"/>
              <a:t>这是一道简单的图论题，考察了基础的最短路算法。</a:t>
            </a:r>
            <a:endParaRPr lang="en-US" altLang="zh-CN" dirty="0"/>
          </a:p>
          <a:p>
            <a:r>
              <a:rPr lang="en-US" altLang="zh-CN" strike="sngStrike" dirty="0">
                <a:solidFill>
                  <a:srgbClr val="00C0C0"/>
                </a:solidFill>
              </a:rPr>
              <a:t> </a:t>
            </a:r>
            <a:r>
              <a:rPr lang="zh-CN" altLang="en-US" strike="sngStrike" dirty="0"/>
              <a:t>并且以比较清新自然的方式</a:t>
            </a:r>
            <a:r>
              <a:rPr lang="en-US" altLang="zh-CN" strike="sngStrike" dirty="0"/>
              <a:t>hack</a:t>
            </a:r>
            <a:r>
              <a:rPr lang="zh-CN" altLang="en-US" strike="sngStrike" dirty="0"/>
              <a:t>了</a:t>
            </a:r>
            <a:r>
              <a:rPr lang="en-US" altLang="zh-CN" strike="sngStrike" dirty="0"/>
              <a:t>SPFA</a:t>
            </a:r>
            <a:r>
              <a:rPr lang="zh-CN" altLang="en-US" strike="sngStrike" dirty="0"/>
              <a:t>。</a:t>
            </a:r>
          </a:p>
        </p:txBody>
      </p:sp>
    </p:spTree>
    <p:extLst>
      <p:ext uri="{BB962C8B-B14F-4D97-AF65-F5344CB8AC3E}">
        <p14:creationId xmlns:p14="http://schemas.microsoft.com/office/powerpoint/2010/main" val="3934969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1A6DC3-2700-46F2-952D-D6DF81057593}"/>
              </a:ext>
            </a:extLst>
          </p:cNvPr>
          <p:cNvSpPr>
            <a:spLocks noGrp="1"/>
          </p:cNvSpPr>
          <p:nvPr>
            <p:ph type="title"/>
          </p:nvPr>
        </p:nvSpPr>
        <p:spPr/>
        <p:txBody>
          <a:bodyPr/>
          <a:lstStyle/>
          <a:p>
            <a:r>
              <a:rPr lang="zh-CN" altLang="en-US" dirty="0"/>
              <a:t>梦原 </a:t>
            </a:r>
            <a:r>
              <a:rPr lang="en-US" altLang="zh-CN" dirty="0"/>
              <a:t>~ </a:t>
            </a:r>
            <a:r>
              <a:rPr lang="en-US" altLang="zh-CN" dirty="0" err="1"/>
              <a:t>Dreamic</a:t>
            </a:r>
            <a:r>
              <a:rPr lang="en-US" altLang="zh-CN" dirty="0"/>
              <a:t> Plain</a:t>
            </a:r>
            <a:endParaRPr lang="zh-CN" altLang="en-US" dirty="0"/>
          </a:p>
        </p:txBody>
      </p:sp>
      <p:sp>
        <p:nvSpPr>
          <p:cNvPr id="3" name="内容占位符 2">
            <a:extLst>
              <a:ext uri="{FF2B5EF4-FFF2-40B4-BE49-F238E27FC236}">
                <a16:creationId xmlns:a16="http://schemas.microsoft.com/office/drawing/2014/main" id="{604704C8-E157-47F7-88B1-11A0C5CE3EE4}"/>
              </a:ext>
            </a:extLst>
          </p:cNvPr>
          <p:cNvSpPr>
            <a:spLocks noGrp="1"/>
          </p:cNvSpPr>
          <p:nvPr>
            <p:ph idx="1"/>
          </p:nvPr>
        </p:nvSpPr>
        <p:spPr/>
        <p:txBody>
          <a:bodyPr/>
          <a:lstStyle/>
          <a:p>
            <a:r>
              <a:rPr lang="zh-CN" altLang="en-US" dirty="0"/>
              <a:t>有 </a:t>
            </a:r>
            <a:r>
              <a:rPr lang="en-US" altLang="zh-CN" dirty="0"/>
              <a:t>n </a:t>
            </a:r>
            <a:r>
              <a:rPr lang="zh-CN" altLang="en-US" dirty="0"/>
              <a:t>节点，每个点随机向 </a:t>
            </a:r>
            <a:r>
              <a:rPr lang="en-US" altLang="zh-CN" dirty="0"/>
              <a:t>[n-1,n-k] </a:t>
            </a:r>
            <a:r>
              <a:rPr lang="zh-CN" altLang="en-US" dirty="0"/>
              <a:t>连边。每次可以选择一个连通块权值都减 </a:t>
            </a:r>
            <a:r>
              <a:rPr lang="en-US" altLang="zh-CN" dirty="0"/>
              <a:t>1</a:t>
            </a:r>
            <a:r>
              <a:rPr lang="zh-CN" altLang="en-US" dirty="0"/>
              <a:t>，求使得所有节点权值都变成 </a:t>
            </a:r>
            <a:r>
              <a:rPr lang="en-US" altLang="zh-CN" dirty="0"/>
              <a:t>0 </a:t>
            </a:r>
            <a:r>
              <a:rPr lang="zh-CN" altLang="en-US" dirty="0"/>
              <a:t>的最小次数的数学期望。</a:t>
            </a:r>
            <a:endParaRPr lang="en-US" altLang="zh-CN" dirty="0"/>
          </a:p>
          <a:p>
            <a:r>
              <a:rPr lang="en-US" altLang="zh-CN" dirty="0" err="1"/>
              <a:t>n,k</a:t>
            </a:r>
            <a:r>
              <a:rPr lang="zh-CN" altLang="en-US" dirty="0"/>
              <a:t>≤</a:t>
            </a:r>
            <a:r>
              <a:rPr lang="en-US" altLang="zh-CN" dirty="0"/>
              <a:t>1e6</a:t>
            </a:r>
            <a:r>
              <a:rPr lang="zh-CN" altLang="en-US" dirty="0"/>
              <a:t>。</a:t>
            </a:r>
          </a:p>
        </p:txBody>
      </p:sp>
      <p:sp>
        <p:nvSpPr>
          <p:cNvPr id="5" name="文本框 4">
            <a:extLst>
              <a:ext uri="{FF2B5EF4-FFF2-40B4-BE49-F238E27FC236}">
                <a16:creationId xmlns:a16="http://schemas.microsoft.com/office/drawing/2014/main" id="{FFA9EB83-3AB3-42B1-B669-A376F30BE5E7}"/>
              </a:ext>
            </a:extLst>
          </p:cNvPr>
          <p:cNvSpPr txBox="1"/>
          <p:nvPr/>
        </p:nvSpPr>
        <p:spPr>
          <a:xfrm>
            <a:off x="858981" y="365127"/>
            <a:ext cx="6096000" cy="369332"/>
          </a:xfrm>
          <a:prstGeom prst="rect">
            <a:avLst/>
          </a:prstGeom>
          <a:noFill/>
        </p:spPr>
        <p:txBody>
          <a:bodyPr wrap="square">
            <a:spAutoFit/>
          </a:bodyPr>
          <a:lstStyle/>
          <a:p>
            <a:r>
              <a:rPr lang="en-US" altLang="zh-CN" sz="1800" dirty="0"/>
              <a:t>Prob</a:t>
            </a:r>
            <a:r>
              <a:rPr lang="en-US" altLang="zh-CN" dirty="0"/>
              <a:t>lem</a:t>
            </a:r>
            <a:r>
              <a:rPr lang="zh-CN" altLang="en-US" dirty="0"/>
              <a:t> </a:t>
            </a:r>
            <a:r>
              <a:rPr lang="en-US" altLang="zh-CN" dirty="0"/>
              <a:t>C </a:t>
            </a:r>
            <a:endParaRPr lang="zh-CN" altLang="en-US" dirty="0"/>
          </a:p>
        </p:txBody>
      </p:sp>
    </p:spTree>
    <p:extLst>
      <p:ext uri="{BB962C8B-B14F-4D97-AF65-F5344CB8AC3E}">
        <p14:creationId xmlns:p14="http://schemas.microsoft.com/office/powerpoint/2010/main" val="759529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4062F2-7E78-4DEE-852E-8E90C14A9CD0}"/>
              </a:ext>
            </a:extLst>
          </p:cNvPr>
          <p:cNvSpPr>
            <a:spLocks noGrp="1"/>
          </p:cNvSpPr>
          <p:nvPr>
            <p:ph type="title"/>
          </p:nvPr>
        </p:nvSpPr>
        <p:spPr/>
        <p:txBody>
          <a:bodyPr/>
          <a:lstStyle/>
          <a:p>
            <a:r>
              <a:rPr lang="zh-CN" altLang="en-US" dirty="0"/>
              <a:t>子任务二</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FEC4EE5-F7A3-43E5-8BB4-553544DDF228}"/>
                  </a:ext>
                </a:extLst>
              </p:cNvPr>
              <p:cNvSpPr>
                <a:spLocks noGrp="1"/>
              </p:cNvSpPr>
              <p:nvPr>
                <p:ph idx="1"/>
              </p:nvPr>
            </p:nvSpPr>
            <p:spPr/>
            <p:txBody>
              <a:bodyPr/>
              <a:lstStyle/>
              <a:p>
                <a:r>
                  <a:rPr lang="en-US" altLang="zh-CN" dirty="0"/>
                  <a:t>n</a:t>
                </a:r>
                <a:r>
                  <a:rPr lang="zh-CN" altLang="en-US" dirty="0"/>
                  <a:t>≤</a:t>
                </a:r>
                <a:r>
                  <a:rPr lang="en-US" altLang="zh-CN" dirty="0"/>
                  <a:t>10, a</a:t>
                </a:r>
                <a:r>
                  <a:rPr lang="en-US" altLang="zh-CN" sz="1200" dirty="0"/>
                  <a:t>i </a:t>
                </a:r>
                <a:r>
                  <a:rPr lang="en-US" altLang="zh-CN" sz="2400" dirty="0"/>
                  <a:t>=0 </a:t>
                </a:r>
                <a:r>
                  <a:rPr lang="zh-CN" altLang="en-US" sz="2400" dirty="0"/>
                  <a:t>或 </a:t>
                </a:r>
                <a:r>
                  <a:rPr lang="en-US" altLang="zh-CN" sz="2400" dirty="0"/>
                  <a:t>1</a:t>
                </a:r>
                <a:r>
                  <a:rPr lang="zh-CN" altLang="en-US" sz="2400" dirty="0"/>
                  <a:t>。</a:t>
                </a:r>
                <a:endParaRPr lang="en-US" altLang="zh-CN" dirty="0"/>
              </a:p>
              <a:p>
                <a:r>
                  <a:rPr lang="zh-CN" altLang="en-US" dirty="0"/>
                  <a:t>枚举树所有可能的形态。</a:t>
                </a:r>
                <a:endParaRPr lang="en-US" altLang="zh-CN" dirty="0"/>
              </a:p>
              <a:p>
                <a:r>
                  <a:rPr lang="zh-CN" altLang="en-US" dirty="0"/>
                  <a:t>然后树上</a:t>
                </a:r>
                <a:r>
                  <a:rPr lang="en-US" altLang="zh-CN" dirty="0" err="1"/>
                  <a:t>bfs</a:t>
                </a:r>
                <a:r>
                  <a:rPr lang="zh-CN" altLang="en-US" dirty="0"/>
                  <a:t>搜索全为</a:t>
                </a:r>
                <a:r>
                  <a:rPr lang="en-US" altLang="zh-CN" dirty="0"/>
                  <a:t>1</a:t>
                </a:r>
                <a:r>
                  <a:rPr lang="zh-CN" altLang="en-US" dirty="0"/>
                  <a:t>的极大连通块数量。</a:t>
                </a:r>
                <a:endParaRPr lang="en-US" altLang="zh-CN" dirty="0"/>
              </a:p>
              <a:p>
                <a:r>
                  <a:rPr lang="zh-CN" altLang="en-US" dirty="0"/>
                  <a:t>累加起来除以形态的数量即可。</a:t>
                </a:r>
                <a:endParaRPr lang="en-US" altLang="zh-CN" dirty="0"/>
              </a:p>
              <a:p>
                <a:r>
                  <a:rPr lang="zh-CN" altLang="en-US" dirty="0"/>
                  <a:t>时间复杂度</a:t>
                </a:r>
                <a14:m>
                  <m:oMath xmlns:m="http://schemas.openxmlformats.org/officeDocument/2006/math">
                    <m:r>
                      <a:rPr lang="en-US" altLang="zh-CN" b="0" i="0" smtClean="0">
                        <a:latin typeface="Cambria Math" panose="02040503050406030204" pitchFamily="18" charset="0"/>
                      </a:rPr>
                      <m:t> </m:t>
                    </m:r>
                    <m:r>
                      <m:rPr>
                        <m:sty m:val="p"/>
                      </m:rPr>
                      <a:rPr lang="en-US" altLang="zh-CN" smtClean="0">
                        <a:latin typeface="Cambria Math" panose="02040503050406030204" pitchFamily="18" charset="0"/>
                      </a:rPr>
                      <m:t>O</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m:rPr>
                                <m:sty m:val="p"/>
                              </m:rPr>
                              <a:rPr lang="en-US" altLang="zh-CN" i="1">
                                <a:latin typeface="Cambria Math" panose="02040503050406030204" pitchFamily="18" charset="0"/>
                              </a:rPr>
                              <m:t>n</m:t>
                            </m:r>
                            <m:r>
                              <a:rPr lang="en-US" altLang="zh-CN" b="0" i="1" smtClean="0">
                                <a:latin typeface="Cambria Math" panose="02040503050406030204" pitchFamily="18" charset="0"/>
                              </a:rPr>
                              <m:t>𝑘</m:t>
                            </m:r>
                          </m:e>
                          <m:sup>
                            <m:r>
                              <a:rPr lang="en-US" altLang="zh-CN" b="0" i="1" smtClean="0">
                                <a:latin typeface="Cambria Math" panose="02040503050406030204" pitchFamily="18" charset="0"/>
                              </a:rPr>
                              <m:t>𝑛</m:t>
                            </m:r>
                          </m:sup>
                        </m:sSup>
                      </m:e>
                    </m:d>
                  </m:oMath>
                </a14:m>
                <a:r>
                  <a:rPr lang="zh-CN" altLang="en-US" dirty="0"/>
                  <a:t>。 </a:t>
                </a:r>
              </a:p>
            </p:txBody>
          </p:sp>
        </mc:Choice>
        <mc:Fallback xmlns="">
          <p:sp>
            <p:nvSpPr>
              <p:cNvPr id="3" name="内容占位符 2">
                <a:extLst>
                  <a:ext uri="{FF2B5EF4-FFF2-40B4-BE49-F238E27FC236}">
                    <a16:creationId xmlns:a16="http://schemas.microsoft.com/office/drawing/2014/main" id="{0FEC4EE5-F7A3-43E5-8BB4-553544DDF228}"/>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0BC8A0CB-0653-40EF-A03F-AB7D45125BA2}"/>
              </a:ext>
            </a:extLst>
          </p:cNvPr>
          <p:cNvSpPr txBox="1"/>
          <p:nvPr/>
        </p:nvSpPr>
        <p:spPr>
          <a:xfrm>
            <a:off x="838200" y="1265504"/>
            <a:ext cx="6096000" cy="369332"/>
          </a:xfrm>
          <a:prstGeom prst="rect">
            <a:avLst/>
          </a:prstGeom>
          <a:noFill/>
        </p:spPr>
        <p:txBody>
          <a:bodyPr wrap="square">
            <a:spAutoFit/>
          </a:bodyPr>
          <a:lstStyle/>
          <a:p>
            <a:r>
              <a:rPr lang="zh-CN" altLang="en-US" dirty="0"/>
              <a:t>枚举 </a:t>
            </a:r>
            <a:r>
              <a:rPr lang="en-US" altLang="zh-CN" dirty="0"/>
              <a:t>/ 10pts</a:t>
            </a:r>
            <a:endParaRPr lang="zh-CN" altLang="en-US" dirty="0"/>
          </a:p>
        </p:txBody>
      </p:sp>
    </p:spTree>
    <p:extLst>
      <p:ext uri="{BB962C8B-B14F-4D97-AF65-F5344CB8AC3E}">
        <p14:creationId xmlns:p14="http://schemas.microsoft.com/office/powerpoint/2010/main" val="1672057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920F20-F93F-4A7B-B6AB-A37D9C9725BC}"/>
              </a:ext>
            </a:extLst>
          </p:cNvPr>
          <p:cNvSpPr>
            <a:spLocks noGrp="1"/>
          </p:cNvSpPr>
          <p:nvPr>
            <p:ph type="title"/>
          </p:nvPr>
        </p:nvSpPr>
        <p:spPr/>
        <p:txBody>
          <a:bodyPr/>
          <a:lstStyle/>
          <a:p>
            <a:r>
              <a:rPr lang="zh-CN" altLang="en-US" dirty="0"/>
              <a:t>子任务一</a:t>
            </a:r>
          </a:p>
        </p:txBody>
      </p:sp>
      <p:sp>
        <p:nvSpPr>
          <p:cNvPr id="3" name="内容占位符 2">
            <a:extLst>
              <a:ext uri="{FF2B5EF4-FFF2-40B4-BE49-F238E27FC236}">
                <a16:creationId xmlns:a16="http://schemas.microsoft.com/office/drawing/2014/main" id="{E04F1C54-9763-44D1-923B-41A114310AE4}"/>
              </a:ext>
            </a:extLst>
          </p:cNvPr>
          <p:cNvSpPr>
            <a:spLocks noGrp="1"/>
          </p:cNvSpPr>
          <p:nvPr>
            <p:ph idx="1"/>
          </p:nvPr>
        </p:nvSpPr>
        <p:spPr/>
        <p:txBody>
          <a:bodyPr/>
          <a:lstStyle/>
          <a:p>
            <a:r>
              <a:rPr lang="en-US" altLang="zh-CN" dirty="0"/>
              <a:t>K=1</a:t>
            </a:r>
            <a:r>
              <a:rPr lang="zh-CN" altLang="en-US" dirty="0"/>
              <a:t>。</a:t>
            </a:r>
            <a:endParaRPr lang="en-US" altLang="zh-CN" dirty="0"/>
          </a:p>
          <a:p>
            <a:r>
              <a:rPr lang="zh-CN" altLang="en-US" dirty="0"/>
              <a:t>树只可能是一条链。</a:t>
            </a:r>
            <a:endParaRPr lang="en-US" altLang="zh-CN" dirty="0"/>
          </a:p>
          <a:p>
            <a:r>
              <a:rPr lang="zh-CN" altLang="en-US" dirty="0"/>
              <a:t>于是就变成经典题 </a:t>
            </a:r>
            <a:r>
              <a:rPr lang="en-US" altLang="zh-CN" dirty="0">
                <a:hlinkClick r:id="rId2"/>
              </a:rPr>
              <a:t>Noip2013</a:t>
            </a:r>
            <a:r>
              <a:rPr lang="zh-CN" altLang="en-US" dirty="0">
                <a:hlinkClick r:id="rId2"/>
              </a:rPr>
              <a:t>积木大赛</a:t>
            </a:r>
            <a:r>
              <a:rPr lang="zh-CN" altLang="en-US" dirty="0"/>
              <a:t> </a:t>
            </a:r>
            <a:r>
              <a:rPr lang="en-US" altLang="zh-CN" dirty="0"/>
              <a:t>/ </a:t>
            </a:r>
            <a:r>
              <a:rPr lang="en-US" altLang="zh-CN" dirty="0">
                <a:hlinkClick r:id="rId3"/>
              </a:rPr>
              <a:t>Noip2018</a:t>
            </a:r>
            <a:r>
              <a:rPr lang="zh-CN" altLang="en-US" dirty="0">
                <a:hlinkClick r:id="rId3"/>
              </a:rPr>
              <a:t>铺设道路</a:t>
            </a:r>
            <a:r>
              <a:rPr lang="zh-CN" altLang="en-US" dirty="0"/>
              <a:t>。</a:t>
            </a:r>
            <a:endParaRPr lang="en-US" altLang="zh-CN" dirty="0"/>
          </a:p>
          <a:p>
            <a:r>
              <a:rPr lang="zh-CN" altLang="en-US" dirty="0"/>
              <a:t>使用能通过原题的各种方法均可通过这个子任务。</a:t>
            </a:r>
            <a:endParaRPr lang="en-US" altLang="zh-CN" dirty="0"/>
          </a:p>
          <a:p>
            <a:r>
              <a:rPr lang="zh-CN" altLang="en-US" dirty="0"/>
              <a:t>其中最简单的一种是贪心 </a:t>
            </a:r>
            <a:r>
              <a:rPr lang="en-US" altLang="zh-CN" dirty="0"/>
              <a:t>: </a:t>
            </a:r>
          </a:p>
          <a:p>
            <a:r>
              <a:rPr lang="zh-CN" altLang="en-US" dirty="0"/>
              <a:t>如果 </a:t>
            </a:r>
            <a:r>
              <a:rPr lang="en-US" altLang="zh-CN" dirty="0"/>
              <a:t>a</a:t>
            </a:r>
            <a:r>
              <a:rPr lang="en-US" altLang="zh-CN" sz="1200" dirty="0"/>
              <a:t>i+1</a:t>
            </a:r>
            <a:r>
              <a:rPr lang="en-US" altLang="zh-CN" dirty="0"/>
              <a:t>&gt;a</a:t>
            </a:r>
            <a:r>
              <a:rPr lang="en-US" altLang="zh-CN" sz="1200" dirty="0"/>
              <a:t>i</a:t>
            </a:r>
            <a:r>
              <a:rPr lang="zh-CN" altLang="en-US" dirty="0"/>
              <a:t>，则答案加上</a:t>
            </a:r>
            <a:r>
              <a:rPr lang="en-US" altLang="zh-CN" dirty="0"/>
              <a:t>a</a:t>
            </a:r>
            <a:r>
              <a:rPr lang="en-US" altLang="zh-CN" sz="1200" dirty="0"/>
              <a:t>i+1</a:t>
            </a:r>
            <a:r>
              <a:rPr lang="en-US" altLang="zh-CN" dirty="0"/>
              <a:t>-a</a:t>
            </a:r>
            <a:r>
              <a:rPr lang="en-US" altLang="zh-CN" sz="1200" dirty="0"/>
              <a:t>i</a:t>
            </a:r>
            <a:r>
              <a:rPr lang="zh-CN" altLang="en-US" sz="2400" dirty="0"/>
              <a:t>。</a:t>
            </a:r>
          </a:p>
        </p:txBody>
      </p:sp>
      <p:sp>
        <p:nvSpPr>
          <p:cNvPr id="5" name="文本框 4">
            <a:extLst>
              <a:ext uri="{FF2B5EF4-FFF2-40B4-BE49-F238E27FC236}">
                <a16:creationId xmlns:a16="http://schemas.microsoft.com/office/drawing/2014/main" id="{E3DE4CB3-1F7A-4CA7-9833-F43D25402C01}"/>
              </a:ext>
            </a:extLst>
          </p:cNvPr>
          <p:cNvSpPr txBox="1"/>
          <p:nvPr/>
        </p:nvSpPr>
        <p:spPr>
          <a:xfrm>
            <a:off x="838200" y="1265504"/>
            <a:ext cx="6096000" cy="369332"/>
          </a:xfrm>
          <a:prstGeom prst="rect">
            <a:avLst/>
          </a:prstGeom>
          <a:noFill/>
        </p:spPr>
        <p:txBody>
          <a:bodyPr wrap="square">
            <a:spAutoFit/>
          </a:bodyPr>
          <a:lstStyle/>
          <a:p>
            <a:r>
              <a:rPr lang="zh-CN" altLang="en-US" dirty="0"/>
              <a:t>贪心 </a:t>
            </a:r>
            <a:r>
              <a:rPr lang="en-US" altLang="zh-CN" dirty="0"/>
              <a:t>/ 10pts</a:t>
            </a:r>
            <a:endParaRPr lang="zh-CN" altLang="en-US" dirty="0"/>
          </a:p>
        </p:txBody>
      </p:sp>
    </p:spTree>
    <p:extLst>
      <p:ext uri="{BB962C8B-B14F-4D97-AF65-F5344CB8AC3E}">
        <p14:creationId xmlns:p14="http://schemas.microsoft.com/office/powerpoint/2010/main" val="1723946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74F8C-1B38-4AD0-B554-E8D7701195DA}"/>
              </a:ext>
            </a:extLst>
          </p:cNvPr>
          <p:cNvSpPr>
            <a:spLocks noGrp="1"/>
          </p:cNvSpPr>
          <p:nvPr>
            <p:ph type="title"/>
          </p:nvPr>
        </p:nvSpPr>
        <p:spPr/>
        <p:txBody>
          <a:bodyPr/>
          <a:lstStyle/>
          <a:p>
            <a:r>
              <a:rPr lang="zh-CN" altLang="en-US" dirty="0"/>
              <a:t>子任务三</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D4693E5-35AC-4B07-8E1C-78788885F54E}"/>
                  </a:ext>
                </a:extLst>
              </p:cNvPr>
              <p:cNvSpPr>
                <a:spLocks noGrp="1"/>
              </p:cNvSpPr>
              <p:nvPr>
                <p:ph idx="1"/>
              </p:nvPr>
            </p:nvSpPr>
            <p:spPr/>
            <p:txBody>
              <a:bodyPr/>
              <a:lstStyle/>
              <a:p>
                <a:r>
                  <a:rPr lang="en-US" altLang="zh-CN" dirty="0"/>
                  <a:t>n</a:t>
                </a:r>
                <a:r>
                  <a:rPr lang="zh-CN" altLang="en-US" dirty="0"/>
                  <a:t>≤</a:t>
                </a:r>
                <a:r>
                  <a:rPr lang="en-US" altLang="zh-CN" dirty="0"/>
                  <a:t>10</a:t>
                </a:r>
                <a:r>
                  <a:rPr lang="zh-CN" altLang="en-US" dirty="0"/>
                  <a:t>。</a:t>
                </a:r>
                <a:endParaRPr lang="en-US" altLang="zh-CN" dirty="0"/>
              </a:p>
              <a:p>
                <a:r>
                  <a:rPr lang="zh-CN" altLang="en-US" dirty="0"/>
                  <a:t>枚举所有可能的树的形态。</a:t>
                </a:r>
                <a:endParaRPr lang="en-US" altLang="zh-CN" dirty="0"/>
              </a:p>
              <a:p>
                <a:r>
                  <a:rPr lang="zh-CN" altLang="en-US" dirty="0"/>
                  <a:t>将子任务一的方法拓展到树上。</a:t>
                </a:r>
                <a:endParaRPr lang="en-US" altLang="zh-CN" dirty="0"/>
              </a:p>
              <a:p>
                <a:r>
                  <a:rPr lang="zh-CN" altLang="en-US" dirty="0"/>
                  <a:t>即把前后关系换成树上的父子关系即可。</a:t>
                </a:r>
                <a:endParaRPr lang="en-US" altLang="zh-CN" dirty="0"/>
              </a:p>
              <a:p>
                <a:r>
                  <a:rPr lang="zh-CN" altLang="en-US" dirty="0"/>
                  <a:t>时间复杂度</a:t>
                </a:r>
                <a14:m>
                  <m:oMath xmlns:m="http://schemas.openxmlformats.org/officeDocument/2006/math">
                    <m:r>
                      <a:rPr lang="en-US" altLang="zh-CN" b="0" i="0" smtClean="0">
                        <a:latin typeface="Cambria Math" panose="02040503050406030204" pitchFamily="18" charset="0"/>
                      </a:rPr>
                      <m:t> </m:t>
                    </m:r>
                    <m:r>
                      <m:rPr>
                        <m:sty m:val="p"/>
                      </m:rPr>
                      <a:rPr lang="en-US" altLang="zh-CN" smtClean="0">
                        <a:latin typeface="Cambria Math" panose="02040503050406030204" pitchFamily="18" charset="0"/>
                      </a:rPr>
                      <m:t>O</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m:rPr>
                                <m:sty m:val="p"/>
                              </m:rPr>
                              <a:rPr lang="en-US" altLang="zh-CN" i="1">
                                <a:latin typeface="Cambria Math" panose="02040503050406030204" pitchFamily="18" charset="0"/>
                              </a:rPr>
                              <m:t>n</m:t>
                            </m:r>
                            <m:r>
                              <a:rPr lang="en-US" altLang="zh-CN" b="0" i="1" smtClean="0">
                                <a:latin typeface="Cambria Math" panose="02040503050406030204" pitchFamily="18" charset="0"/>
                              </a:rPr>
                              <m:t>𝑘</m:t>
                            </m:r>
                          </m:e>
                          <m:sup>
                            <m:r>
                              <a:rPr lang="en-US" altLang="zh-CN" b="0" i="1" smtClean="0">
                                <a:latin typeface="Cambria Math" panose="02040503050406030204" pitchFamily="18" charset="0"/>
                              </a:rPr>
                              <m:t>𝑛</m:t>
                            </m:r>
                          </m:sup>
                        </m:sSup>
                      </m:e>
                    </m:d>
                  </m:oMath>
                </a14:m>
                <a:r>
                  <a:rPr lang="zh-CN" altLang="en-US" dirty="0"/>
                  <a:t>。 </a:t>
                </a:r>
              </a:p>
              <a:p>
                <a:endParaRPr lang="en-US" altLang="zh-CN" dirty="0"/>
              </a:p>
              <a:p>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3D4693E5-35AC-4B07-8E1C-78788885F54E}"/>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0220A260-1DEB-432C-9F2C-CFFD407A2211}"/>
              </a:ext>
            </a:extLst>
          </p:cNvPr>
          <p:cNvSpPr txBox="1"/>
          <p:nvPr/>
        </p:nvSpPr>
        <p:spPr>
          <a:xfrm>
            <a:off x="838200" y="1265504"/>
            <a:ext cx="6096000" cy="369332"/>
          </a:xfrm>
          <a:prstGeom prst="rect">
            <a:avLst/>
          </a:prstGeom>
          <a:noFill/>
        </p:spPr>
        <p:txBody>
          <a:bodyPr wrap="square">
            <a:spAutoFit/>
          </a:bodyPr>
          <a:lstStyle/>
          <a:p>
            <a:r>
              <a:rPr lang="zh-CN" altLang="en-US" dirty="0"/>
              <a:t>贪心 </a:t>
            </a:r>
            <a:r>
              <a:rPr lang="en-US" altLang="zh-CN" dirty="0"/>
              <a:t>+ </a:t>
            </a:r>
            <a:r>
              <a:rPr lang="zh-CN" altLang="en-US" dirty="0"/>
              <a:t>枚举 </a:t>
            </a:r>
            <a:r>
              <a:rPr lang="en-US" altLang="zh-CN" dirty="0"/>
              <a:t>/ 10pts</a:t>
            </a:r>
            <a:endParaRPr lang="zh-CN" altLang="en-US" dirty="0"/>
          </a:p>
        </p:txBody>
      </p:sp>
    </p:spTree>
    <p:extLst>
      <p:ext uri="{BB962C8B-B14F-4D97-AF65-F5344CB8AC3E}">
        <p14:creationId xmlns:p14="http://schemas.microsoft.com/office/powerpoint/2010/main" val="36433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DE9DA1-E610-468A-AE5D-FBFC2FD83172}"/>
              </a:ext>
            </a:extLst>
          </p:cNvPr>
          <p:cNvSpPr>
            <a:spLocks noGrp="1"/>
          </p:cNvSpPr>
          <p:nvPr>
            <p:ph type="title"/>
          </p:nvPr>
        </p:nvSpPr>
        <p:spPr>
          <a:xfrm>
            <a:off x="914401" y="365127"/>
            <a:ext cx="10377054" cy="1325563"/>
          </a:xfrm>
        </p:spPr>
        <p:txBody>
          <a:bodyPr/>
          <a:lstStyle/>
          <a:p>
            <a:r>
              <a:rPr lang="zh-CN" altLang="en-US" dirty="0"/>
              <a:t>总结 </a:t>
            </a:r>
            <a:r>
              <a:rPr lang="en-US" altLang="zh-CN" dirty="0"/>
              <a:t>&amp; </a:t>
            </a:r>
            <a:r>
              <a:rPr lang="zh-CN" altLang="en-US" dirty="0"/>
              <a:t>吐槽环节</a:t>
            </a:r>
          </a:p>
        </p:txBody>
      </p:sp>
      <p:sp>
        <p:nvSpPr>
          <p:cNvPr id="3" name="内容占位符 2">
            <a:extLst>
              <a:ext uri="{FF2B5EF4-FFF2-40B4-BE49-F238E27FC236}">
                <a16:creationId xmlns:a16="http://schemas.microsoft.com/office/drawing/2014/main" id="{0173C9CF-9889-4320-9CE3-BF023CECE22C}"/>
              </a:ext>
            </a:extLst>
          </p:cNvPr>
          <p:cNvSpPr>
            <a:spLocks noGrp="1"/>
          </p:cNvSpPr>
          <p:nvPr>
            <p:ph idx="1"/>
          </p:nvPr>
        </p:nvSpPr>
        <p:spPr>
          <a:xfrm>
            <a:off x="1219201" y="1690690"/>
            <a:ext cx="10072254" cy="4313527"/>
          </a:xfrm>
        </p:spPr>
        <p:txBody>
          <a:bodyPr/>
          <a:lstStyle/>
          <a:p>
            <a:r>
              <a:rPr lang="en-US" altLang="zh-CN" dirty="0">
                <a:solidFill>
                  <a:srgbClr val="00C0C0"/>
                </a:solidFill>
              </a:rPr>
              <a:t> </a:t>
            </a:r>
            <a:r>
              <a:rPr lang="zh-CN" altLang="en-US" dirty="0"/>
              <a:t>啥都可以吐槽</a:t>
            </a:r>
            <a:r>
              <a:rPr lang="zh-CN" altLang="en-US" strike="sngStrike" dirty="0"/>
              <a:t>（除了</a:t>
            </a:r>
            <a:r>
              <a:rPr lang="en-US" altLang="zh-CN" strike="sngStrike" dirty="0" err="1">
                <a:solidFill>
                  <a:srgbClr val="00C0C0"/>
                </a:solidFill>
              </a:rPr>
              <a:t>Cirno</a:t>
            </a:r>
            <a:r>
              <a:rPr lang="zh-CN" altLang="en-US" strike="sngStrike" dirty="0"/>
              <a:t>）</a:t>
            </a:r>
          </a:p>
        </p:txBody>
      </p:sp>
      <p:pic>
        <p:nvPicPr>
          <p:cNvPr id="9" name="图片 8">
            <a:extLst>
              <a:ext uri="{FF2B5EF4-FFF2-40B4-BE49-F238E27FC236}">
                <a16:creationId xmlns:a16="http://schemas.microsoft.com/office/drawing/2014/main" id="{D2341C6B-0F9B-477D-96C3-B0D5E8A61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825" y="2359680"/>
            <a:ext cx="2458430" cy="3644537"/>
          </a:xfrm>
          <a:prstGeom prst="rect">
            <a:avLst/>
          </a:prstGeom>
        </p:spPr>
      </p:pic>
    </p:spTree>
    <p:extLst>
      <p:ext uri="{BB962C8B-B14F-4D97-AF65-F5344CB8AC3E}">
        <p14:creationId xmlns:p14="http://schemas.microsoft.com/office/powerpoint/2010/main" val="3181329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35D205-28FF-4034-9A93-E2D7A34C2523}"/>
              </a:ext>
            </a:extLst>
          </p:cNvPr>
          <p:cNvSpPr>
            <a:spLocks noGrp="1"/>
          </p:cNvSpPr>
          <p:nvPr>
            <p:ph type="title"/>
          </p:nvPr>
        </p:nvSpPr>
        <p:spPr/>
        <p:txBody>
          <a:bodyPr/>
          <a:lstStyle/>
          <a:p>
            <a:r>
              <a:rPr lang="zh-CN" altLang="en-US" dirty="0"/>
              <a:t>子任务四</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9A711D3-96FB-4572-BAB5-13FEC6B84A99}"/>
                  </a:ext>
                </a:extLst>
              </p:cNvPr>
              <p:cNvSpPr>
                <a:spLocks noGrp="1"/>
              </p:cNvSpPr>
              <p:nvPr>
                <p:ph idx="1"/>
              </p:nvPr>
            </p:nvSpPr>
            <p:spPr/>
            <p:txBody>
              <a:bodyPr/>
              <a:lstStyle/>
              <a:p>
                <a:r>
                  <a:rPr lang="en-US" altLang="zh-CN" dirty="0"/>
                  <a:t>n</a:t>
                </a:r>
                <a:r>
                  <a:rPr lang="zh-CN" altLang="en-US" dirty="0"/>
                  <a:t>≤</a:t>
                </a:r>
                <a:r>
                  <a:rPr lang="en-US" altLang="zh-CN" dirty="0"/>
                  <a:t>1000</a:t>
                </a:r>
                <a:r>
                  <a:rPr lang="zh-CN" altLang="en-US" dirty="0"/>
                  <a:t>。</a:t>
                </a:r>
                <a:endParaRPr lang="en-US" altLang="zh-CN" dirty="0"/>
              </a:p>
              <a:p>
                <a:r>
                  <a:rPr lang="zh-CN" altLang="en-US" dirty="0"/>
                  <a:t>通过子任务三的做法可以发现对答案所有的贡献来源于树上的边。</a:t>
                </a:r>
                <a:endParaRPr lang="en-US" altLang="zh-CN" dirty="0"/>
              </a:p>
              <a:p>
                <a:r>
                  <a:rPr lang="zh-CN" altLang="en-US" dirty="0"/>
                  <a:t>所以枚举两点，他们的边对答案的贡献是出现的概率乘以贪心的答案。</a:t>
                </a:r>
                <a:endParaRPr lang="en-US" altLang="zh-CN" dirty="0"/>
              </a:p>
              <a:p>
                <a:r>
                  <a:rPr lang="zh-CN" altLang="en-US" dirty="0"/>
                  <a:t>时间复杂度 </a:t>
                </a:r>
                <a14:m>
                  <m:oMath xmlns:m="http://schemas.openxmlformats.org/officeDocument/2006/math">
                    <m:r>
                      <m:rPr>
                        <m:sty m:val="p"/>
                      </m:rPr>
                      <a:rPr lang="en-US" altLang="zh-CN" smtClean="0">
                        <a:latin typeface="Cambria Math" panose="02040503050406030204" pitchFamily="18" charset="0"/>
                      </a:rPr>
                      <m:t>O</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e>
                    </m:d>
                    <m:r>
                      <a:rPr lang="zh-CN" altLang="en-US" i="1">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09A711D3-96FB-4572-BAB5-13FEC6B84A99}"/>
                  </a:ext>
                </a:extLst>
              </p:cNvPr>
              <p:cNvSpPr>
                <a:spLocks noGrp="1" noRot="1" noChangeAspect="1" noMove="1" noResize="1" noEditPoints="1" noAdjustHandles="1" noChangeArrowheads="1" noChangeShapeType="1" noTextEdit="1"/>
              </p:cNvSpPr>
              <p:nvPr>
                <p:ph idx="1"/>
              </p:nvPr>
            </p:nvSpPr>
            <p:spPr>
              <a:blipFill>
                <a:blip r:embed="rId2"/>
                <a:stretch>
                  <a:fillRect l="-1043" t="-2521" r="-3188"/>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1F867572-26D2-4DC4-89BD-C77A69CF458A}"/>
              </a:ext>
            </a:extLst>
          </p:cNvPr>
          <p:cNvSpPr txBox="1"/>
          <p:nvPr/>
        </p:nvSpPr>
        <p:spPr>
          <a:xfrm>
            <a:off x="838200" y="1265504"/>
            <a:ext cx="6096000" cy="369332"/>
          </a:xfrm>
          <a:prstGeom prst="rect">
            <a:avLst/>
          </a:prstGeom>
          <a:noFill/>
        </p:spPr>
        <p:txBody>
          <a:bodyPr wrap="square">
            <a:spAutoFit/>
          </a:bodyPr>
          <a:lstStyle/>
          <a:p>
            <a:r>
              <a:rPr lang="zh-CN" altLang="en-US" dirty="0"/>
              <a:t>枚举 </a:t>
            </a:r>
            <a:r>
              <a:rPr lang="en-US" altLang="zh-CN" dirty="0"/>
              <a:t>/ 10pts</a:t>
            </a:r>
            <a:endParaRPr lang="zh-CN" altLang="en-US" dirty="0"/>
          </a:p>
        </p:txBody>
      </p:sp>
    </p:spTree>
    <p:extLst>
      <p:ext uri="{BB962C8B-B14F-4D97-AF65-F5344CB8AC3E}">
        <p14:creationId xmlns:p14="http://schemas.microsoft.com/office/powerpoint/2010/main" val="1986461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819FCD-8095-4AD4-BFAA-995433516C8E}"/>
              </a:ext>
            </a:extLst>
          </p:cNvPr>
          <p:cNvSpPr>
            <a:spLocks noGrp="1"/>
          </p:cNvSpPr>
          <p:nvPr>
            <p:ph type="title"/>
          </p:nvPr>
        </p:nvSpPr>
        <p:spPr/>
        <p:txBody>
          <a:bodyPr/>
          <a:lstStyle/>
          <a:p>
            <a:r>
              <a:rPr lang="zh-CN" altLang="en-US" dirty="0"/>
              <a:t>子任务五</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7668496-8823-4492-90E2-27FB8BCFF87E}"/>
                  </a:ext>
                </a:extLst>
              </p:cNvPr>
              <p:cNvSpPr>
                <a:spLocks noGrp="1"/>
              </p:cNvSpPr>
              <p:nvPr>
                <p:ph idx="1"/>
              </p:nvPr>
            </p:nvSpPr>
            <p:spPr/>
            <p:txBody>
              <a:bodyPr/>
              <a:lstStyle/>
              <a:p>
                <a:r>
                  <a:rPr lang="zh-CN" altLang="en-US" dirty="0"/>
                  <a:t>无特殊限制</a:t>
                </a:r>
                <a:endParaRPr lang="en-US" altLang="zh-CN" dirty="0"/>
              </a:p>
              <a:p>
                <a:r>
                  <a:rPr lang="zh-CN" altLang="en-US" dirty="0"/>
                  <a:t>容易发现子任务四的方法可以使用树状数组优化。</a:t>
                </a:r>
                <a:endParaRPr lang="en-US" altLang="zh-CN" dirty="0"/>
              </a:p>
              <a:p>
                <a:r>
                  <a:rPr lang="zh-CN" altLang="en-US" dirty="0"/>
                  <a:t>具体地由于一个点能连边的点是序列上长度相等的连续一段。</a:t>
                </a:r>
                <a:endParaRPr lang="en-US" altLang="zh-CN" dirty="0"/>
              </a:p>
              <a:p>
                <a:r>
                  <a:rPr lang="zh-CN" altLang="en-US" dirty="0"/>
                  <a:t>而答案具有可减性。所以用维护值域前缀的点的个数与点的权值和即可。</a:t>
                </a:r>
                <a:endParaRPr lang="en-US" altLang="zh-CN" dirty="0"/>
              </a:p>
              <a:p>
                <a:r>
                  <a:rPr lang="zh-CN" altLang="en-US" dirty="0"/>
                  <a:t>时间复杂度 </a:t>
                </a:r>
                <a14:m>
                  <m:oMath xmlns:m="http://schemas.openxmlformats.org/officeDocument/2006/math">
                    <m:r>
                      <m:rPr>
                        <m:sty m:val="p"/>
                      </m:rPr>
                      <a:rPr lang="en-US" altLang="zh-CN" smtClean="0">
                        <a:latin typeface="Cambria Math" panose="02040503050406030204" pitchFamily="18" charset="0"/>
                      </a:rPr>
                      <m:t>O</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𝑛𝑙𝑛𝑛</m:t>
                        </m:r>
                      </m:e>
                    </m:d>
                  </m:oMath>
                </a14:m>
                <a:r>
                  <a:rPr lang="zh-CN" altLang="en-US" dirty="0"/>
                  <a:t>。</a:t>
                </a:r>
              </a:p>
            </p:txBody>
          </p:sp>
        </mc:Choice>
        <mc:Fallback xmlns="">
          <p:sp>
            <p:nvSpPr>
              <p:cNvPr id="3" name="内容占位符 2">
                <a:extLst>
                  <a:ext uri="{FF2B5EF4-FFF2-40B4-BE49-F238E27FC236}">
                    <a16:creationId xmlns:a16="http://schemas.microsoft.com/office/drawing/2014/main" id="{A7668496-8823-4492-90E2-27FB8BCFF87E}"/>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75A28D0B-2A3F-4611-9510-FDABD98CE784}"/>
              </a:ext>
            </a:extLst>
          </p:cNvPr>
          <p:cNvSpPr txBox="1"/>
          <p:nvPr/>
        </p:nvSpPr>
        <p:spPr>
          <a:xfrm>
            <a:off x="838200" y="1265504"/>
            <a:ext cx="6096000" cy="369332"/>
          </a:xfrm>
          <a:prstGeom prst="rect">
            <a:avLst/>
          </a:prstGeom>
          <a:noFill/>
        </p:spPr>
        <p:txBody>
          <a:bodyPr wrap="square">
            <a:spAutoFit/>
          </a:bodyPr>
          <a:lstStyle/>
          <a:p>
            <a:r>
              <a:rPr lang="zh-CN" altLang="en-US" dirty="0"/>
              <a:t>树状数组 </a:t>
            </a:r>
            <a:r>
              <a:rPr lang="en-US" altLang="zh-CN" dirty="0"/>
              <a:t>/ 100pts</a:t>
            </a:r>
            <a:endParaRPr lang="zh-CN" altLang="en-US" dirty="0"/>
          </a:p>
        </p:txBody>
      </p:sp>
    </p:spTree>
    <p:extLst>
      <p:ext uri="{BB962C8B-B14F-4D97-AF65-F5344CB8AC3E}">
        <p14:creationId xmlns:p14="http://schemas.microsoft.com/office/powerpoint/2010/main" val="176296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7E334B-C895-48D3-9709-AD513DA75275}"/>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535424FA-ADC7-474F-93B8-AA059C7EBFE2}"/>
              </a:ext>
            </a:extLst>
          </p:cNvPr>
          <p:cNvSpPr>
            <a:spLocks noGrp="1"/>
          </p:cNvSpPr>
          <p:nvPr>
            <p:ph idx="1"/>
          </p:nvPr>
        </p:nvSpPr>
        <p:spPr/>
        <p:txBody>
          <a:bodyPr/>
          <a:lstStyle/>
          <a:p>
            <a:r>
              <a:rPr lang="zh-CN" altLang="en-US" dirty="0"/>
              <a:t>本题在拓展一个经典模型的基础上进一步考察了树、期望、树状数组，离散化等相关知识。</a:t>
            </a:r>
            <a:endParaRPr lang="en-US" altLang="zh-CN" dirty="0"/>
          </a:p>
          <a:p>
            <a:r>
              <a:rPr lang="zh-CN" altLang="en-US" dirty="0"/>
              <a:t>是一道不错的练习题。</a:t>
            </a:r>
          </a:p>
        </p:txBody>
      </p:sp>
    </p:spTree>
    <p:extLst>
      <p:ext uri="{BB962C8B-B14F-4D97-AF65-F5344CB8AC3E}">
        <p14:creationId xmlns:p14="http://schemas.microsoft.com/office/powerpoint/2010/main" val="4220734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9F1B51-B850-4377-9BA5-EFC25CDF9796}"/>
              </a:ext>
            </a:extLst>
          </p:cNvPr>
          <p:cNvSpPr>
            <a:spLocks noGrp="1"/>
          </p:cNvSpPr>
          <p:nvPr>
            <p:ph type="title"/>
          </p:nvPr>
        </p:nvSpPr>
        <p:spPr/>
        <p:txBody>
          <a:bodyPr/>
          <a:lstStyle/>
          <a:p>
            <a:r>
              <a:rPr lang="zh-CN" altLang="en-US" dirty="0"/>
              <a:t>线形生物 </a:t>
            </a:r>
            <a:r>
              <a:rPr lang="en-US" altLang="zh-CN" dirty="0"/>
              <a:t>~ Linear Creature</a:t>
            </a:r>
            <a:endParaRPr lang="zh-CN" altLang="en-US" dirty="0"/>
          </a:p>
        </p:txBody>
      </p:sp>
      <p:sp>
        <p:nvSpPr>
          <p:cNvPr id="3" name="内容占位符 2">
            <a:extLst>
              <a:ext uri="{FF2B5EF4-FFF2-40B4-BE49-F238E27FC236}">
                <a16:creationId xmlns:a16="http://schemas.microsoft.com/office/drawing/2014/main" id="{87DE5C18-5A7F-49D4-8A42-09E84B66D3E2}"/>
              </a:ext>
            </a:extLst>
          </p:cNvPr>
          <p:cNvSpPr>
            <a:spLocks noGrp="1"/>
          </p:cNvSpPr>
          <p:nvPr>
            <p:ph idx="1"/>
          </p:nvPr>
        </p:nvSpPr>
        <p:spPr/>
        <p:txBody>
          <a:bodyPr/>
          <a:lstStyle/>
          <a:p>
            <a:r>
              <a:rPr lang="zh-CN" altLang="en-US" dirty="0"/>
              <a:t>求一个由一条</a:t>
            </a:r>
            <a:r>
              <a:rPr lang="en-US" altLang="zh-CN" dirty="0"/>
              <a:t>n+1</a:t>
            </a:r>
            <a:r>
              <a:rPr lang="zh-CN" altLang="en-US" dirty="0"/>
              <a:t>节点的单向链，</a:t>
            </a:r>
            <a:r>
              <a:rPr lang="en-US" altLang="zh-CN" dirty="0"/>
              <a:t>m</a:t>
            </a:r>
            <a:r>
              <a:rPr lang="zh-CN" altLang="en-US" dirty="0"/>
              <a:t>条返祖边组成的图上从</a:t>
            </a:r>
            <a:r>
              <a:rPr lang="en-US" altLang="zh-CN" dirty="0"/>
              <a:t>1</a:t>
            </a:r>
            <a:r>
              <a:rPr lang="zh-CN" altLang="en-US" dirty="0"/>
              <a:t>号节点随机游走到</a:t>
            </a:r>
            <a:r>
              <a:rPr lang="en-US" altLang="zh-CN" dirty="0"/>
              <a:t>n+1</a:t>
            </a:r>
            <a:r>
              <a:rPr lang="zh-CN" altLang="en-US" dirty="0"/>
              <a:t>号节点的期望步数。</a:t>
            </a:r>
            <a:endParaRPr lang="en-US" altLang="zh-CN" dirty="0"/>
          </a:p>
          <a:p>
            <a:r>
              <a:rPr lang="en-US" altLang="zh-CN" dirty="0" err="1"/>
              <a:t>n,m</a:t>
            </a:r>
            <a:r>
              <a:rPr lang="zh-CN" altLang="en-US" dirty="0"/>
              <a:t>≤</a:t>
            </a:r>
            <a:r>
              <a:rPr lang="en-US" altLang="zh-CN" dirty="0"/>
              <a:t>1e6</a:t>
            </a:r>
            <a:r>
              <a:rPr lang="zh-CN" altLang="en-US" dirty="0"/>
              <a:t>。</a:t>
            </a:r>
          </a:p>
        </p:txBody>
      </p:sp>
      <p:sp>
        <p:nvSpPr>
          <p:cNvPr id="5" name="文本框 4">
            <a:extLst>
              <a:ext uri="{FF2B5EF4-FFF2-40B4-BE49-F238E27FC236}">
                <a16:creationId xmlns:a16="http://schemas.microsoft.com/office/drawing/2014/main" id="{8FCD20DD-8210-46D6-937F-124B3C35D117}"/>
              </a:ext>
            </a:extLst>
          </p:cNvPr>
          <p:cNvSpPr txBox="1"/>
          <p:nvPr/>
        </p:nvSpPr>
        <p:spPr>
          <a:xfrm>
            <a:off x="858981" y="365127"/>
            <a:ext cx="6096000" cy="369332"/>
          </a:xfrm>
          <a:prstGeom prst="rect">
            <a:avLst/>
          </a:prstGeom>
          <a:noFill/>
        </p:spPr>
        <p:txBody>
          <a:bodyPr wrap="square">
            <a:spAutoFit/>
          </a:bodyPr>
          <a:lstStyle/>
          <a:p>
            <a:r>
              <a:rPr lang="en-US" altLang="zh-CN" sz="1800" dirty="0"/>
              <a:t>Prob</a:t>
            </a:r>
            <a:r>
              <a:rPr lang="en-US" altLang="zh-CN" dirty="0"/>
              <a:t>lem</a:t>
            </a:r>
            <a:r>
              <a:rPr lang="zh-CN" altLang="en-US" dirty="0"/>
              <a:t> </a:t>
            </a:r>
            <a:r>
              <a:rPr lang="en-US" altLang="zh-CN" dirty="0"/>
              <a:t>D </a:t>
            </a:r>
            <a:endParaRPr lang="zh-CN" altLang="en-US" dirty="0"/>
          </a:p>
        </p:txBody>
      </p:sp>
    </p:spTree>
    <p:extLst>
      <p:ext uri="{BB962C8B-B14F-4D97-AF65-F5344CB8AC3E}">
        <p14:creationId xmlns:p14="http://schemas.microsoft.com/office/powerpoint/2010/main" val="298748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6D380C-B0DF-4606-919F-7D2C5C915F2F}"/>
              </a:ext>
            </a:extLst>
          </p:cNvPr>
          <p:cNvSpPr>
            <a:spLocks noGrp="1"/>
          </p:cNvSpPr>
          <p:nvPr>
            <p:ph type="title"/>
          </p:nvPr>
        </p:nvSpPr>
        <p:spPr/>
        <p:txBody>
          <a:bodyPr/>
          <a:lstStyle/>
          <a:p>
            <a:r>
              <a:rPr lang="zh-CN" altLang="en-US" dirty="0"/>
              <a:t>子任务一 </a:t>
            </a:r>
            <a:r>
              <a:rPr lang="en-US" altLang="zh-CN" dirty="0"/>
              <a:t>/ </a:t>
            </a:r>
            <a:r>
              <a:rPr lang="zh-CN" altLang="en-US" dirty="0"/>
              <a:t>二 </a:t>
            </a:r>
            <a:r>
              <a:rPr lang="en-US" altLang="zh-CN" dirty="0"/>
              <a:t>/ </a:t>
            </a:r>
            <a:r>
              <a:rPr lang="zh-CN" altLang="en-US" dirty="0"/>
              <a:t>三</a:t>
            </a:r>
            <a:r>
              <a:rPr lang="en-US" altLang="zh-CN" dirty="0"/>
              <a:t>	</a:t>
            </a:r>
            <a:endParaRPr lang="zh-CN" altLang="en-US" dirty="0"/>
          </a:p>
        </p:txBody>
      </p:sp>
      <p:sp>
        <p:nvSpPr>
          <p:cNvPr id="3" name="内容占位符 2">
            <a:extLst>
              <a:ext uri="{FF2B5EF4-FFF2-40B4-BE49-F238E27FC236}">
                <a16:creationId xmlns:a16="http://schemas.microsoft.com/office/drawing/2014/main" id="{56D2AFFD-C174-43B7-9376-56E8DB348623}"/>
              </a:ext>
            </a:extLst>
          </p:cNvPr>
          <p:cNvSpPr>
            <a:spLocks noGrp="1"/>
          </p:cNvSpPr>
          <p:nvPr>
            <p:ph idx="1"/>
          </p:nvPr>
        </p:nvSpPr>
        <p:spPr/>
        <p:txBody>
          <a:bodyPr/>
          <a:lstStyle/>
          <a:p>
            <a:r>
              <a:rPr lang="zh-CN" altLang="en-US" dirty="0"/>
              <a:t>规律分别为：</a:t>
            </a:r>
            <a:endParaRPr lang="en-US" altLang="zh-CN" dirty="0"/>
          </a:p>
          <a:p>
            <a:r>
              <a:rPr lang="en-US" altLang="zh-CN" dirty="0"/>
              <a:t>2*n</a:t>
            </a:r>
          </a:p>
          <a:p>
            <a:r>
              <a:rPr lang="en-US" altLang="zh-CN" dirty="0"/>
              <a:t>n*(n+1)</a:t>
            </a:r>
          </a:p>
          <a:p>
            <a:r>
              <a:rPr lang="en-US" altLang="zh-CN" dirty="0"/>
              <a:t>2^(n+1)-2</a:t>
            </a:r>
            <a:endParaRPr lang="zh-CN" altLang="en-US" dirty="0"/>
          </a:p>
        </p:txBody>
      </p:sp>
      <p:sp>
        <p:nvSpPr>
          <p:cNvPr id="5" name="文本框 4">
            <a:extLst>
              <a:ext uri="{FF2B5EF4-FFF2-40B4-BE49-F238E27FC236}">
                <a16:creationId xmlns:a16="http://schemas.microsoft.com/office/drawing/2014/main" id="{0BDE03AF-735C-4325-B554-17EE10C1A7CD}"/>
              </a:ext>
            </a:extLst>
          </p:cNvPr>
          <p:cNvSpPr txBox="1"/>
          <p:nvPr/>
        </p:nvSpPr>
        <p:spPr>
          <a:xfrm>
            <a:off x="838200" y="1265504"/>
            <a:ext cx="6096000" cy="369332"/>
          </a:xfrm>
          <a:prstGeom prst="rect">
            <a:avLst/>
          </a:prstGeom>
          <a:noFill/>
        </p:spPr>
        <p:txBody>
          <a:bodyPr wrap="square">
            <a:spAutoFit/>
          </a:bodyPr>
          <a:lstStyle/>
          <a:p>
            <a:r>
              <a:rPr lang="zh-CN" altLang="en-US" dirty="0"/>
              <a:t>找规律</a:t>
            </a:r>
          </a:p>
        </p:txBody>
      </p:sp>
    </p:spTree>
    <p:extLst>
      <p:ext uri="{BB962C8B-B14F-4D97-AF65-F5344CB8AC3E}">
        <p14:creationId xmlns:p14="http://schemas.microsoft.com/office/powerpoint/2010/main" val="1961926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5CF5CC-7257-4355-8F6E-CE40C9CDADDB}"/>
              </a:ext>
            </a:extLst>
          </p:cNvPr>
          <p:cNvSpPr>
            <a:spLocks noGrp="1"/>
          </p:cNvSpPr>
          <p:nvPr>
            <p:ph type="title"/>
          </p:nvPr>
        </p:nvSpPr>
        <p:spPr/>
        <p:txBody>
          <a:bodyPr/>
          <a:lstStyle/>
          <a:p>
            <a:r>
              <a:rPr lang="zh-CN" altLang="en-US" dirty="0"/>
              <a:t>子任务四</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595609A-B99D-4F10-9908-B5A504BF107E}"/>
                  </a:ext>
                </a:extLst>
              </p:cNvPr>
              <p:cNvSpPr>
                <a:spLocks noGrp="1"/>
              </p:cNvSpPr>
              <p:nvPr>
                <p:ph idx="1"/>
              </p:nvPr>
            </p:nvSpPr>
            <p:spPr/>
            <p:txBody>
              <a:bodyPr/>
              <a:lstStyle/>
              <a:p>
                <a:r>
                  <a:rPr lang="en-US" altLang="zh-CN" dirty="0"/>
                  <a:t>n</a:t>
                </a:r>
                <a:r>
                  <a:rPr lang="zh-CN" altLang="en-US" dirty="0"/>
                  <a:t>≤</a:t>
                </a:r>
                <a:r>
                  <a:rPr lang="en-US" altLang="zh-CN" dirty="0"/>
                  <a:t>100,m</a:t>
                </a:r>
                <a:r>
                  <a:rPr lang="zh-CN" altLang="en-US" dirty="0"/>
                  <a:t>≤</a:t>
                </a:r>
                <a:r>
                  <a:rPr lang="en-US" altLang="zh-CN" dirty="0"/>
                  <a:t>1000</a:t>
                </a:r>
                <a:r>
                  <a:rPr lang="zh-CN" altLang="en-US" dirty="0"/>
                  <a:t>。</a:t>
                </a:r>
                <a:endParaRPr lang="en-US" altLang="zh-CN" dirty="0"/>
              </a:p>
              <a:p>
                <a:r>
                  <a:rPr lang="zh-CN" altLang="en-US" dirty="0"/>
                  <a:t>设第 </a:t>
                </a:r>
                <a:r>
                  <a:rPr lang="en-US" altLang="zh-CN" dirty="0" err="1"/>
                  <a:t>i</a:t>
                </a:r>
                <a:r>
                  <a:rPr lang="en-US" altLang="zh-CN" dirty="0"/>
                  <a:t> </a:t>
                </a:r>
                <a:r>
                  <a:rPr lang="zh-CN" altLang="en-US" dirty="0"/>
                  <a:t>个点的期望经历次数为 </a:t>
                </a:r>
                <a:r>
                  <a:rPr lang="en-US" altLang="zh-CN" dirty="0"/>
                  <a:t>f</a:t>
                </a:r>
                <a:r>
                  <a:rPr lang="en-US" altLang="zh-CN" sz="1200" dirty="0"/>
                  <a:t>i </a:t>
                </a:r>
                <a:r>
                  <a:rPr lang="zh-CN" altLang="en-US" dirty="0"/>
                  <a:t>。</a:t>
                </a:r>
                <a:endParaRPr lang="en-US" altLang="zh-CN" dirty="0"/>
              </a:p>
              <a:p>
                <a:r>
                  <a:rPr lang="zh-CN" altLang="en-US" dirty="0"/>
                  <a:t>然后根据边的关系，将每个点视作一个线性方程。</a:t>
                </a:r>
                <a:endParaRPr lang="en-US" altLang="zh-CN" dirty="0"/>
              </a:p>
              <a:p>
                <a:r>
                  <a:rPr lang="zh-CN" altLang="en-US" dirty="0"/>
                  <a:t>然后高斯消元求出 </a:t>
                </a:r>
                <a:r>
                  <a:rPr lang="en-US" altLang="zh-CN" dirty="0"/>
                  <a:t>f</a:t>
                </a:r>
                <a:r>
                  <a:rPr lang="en-US" altLang="zh-CN" sz="1200" dirty="0"/>
                  <a:t>i </a:t>
                </a:r>
                <a:r>
                  <a:rPr lang="zh-CN" altLang="en-US" sz="2400" dirty="0"/>
                  <a:t>。</a:t>
                </a:r>
                <a:endParaRPr lang="en-US" altLang="zh-CN" sz="2400" dirty="0"/>
              </a:p>
              <a:p>
                <a:r>
                  <a:rPr lang="zh-CN" altLang="en-US" sz="2400" dirty="0"/>
                  <a:t>然后再由点的期望次数求出每条边的期望经历次数即可。</a:t>
                </a:r>
                <a:endParaRPr lang="en-US" altLang="zh-CN" sz="2400" dirty="0"/>
              </a:p>
              <a:p>
                <a:r>
                  <a:rPr lang="zh-CN" altLang="en-US" sz="2400" dirty="0"/>
                  <a:t>时间复杂度 </a:t>
                </a:r>
                <a14:m>
                  <m:oMath xmlns:m="http://schemas.openxmlformats.org/officeDocument/2006/math">
                    <m:r>
                      <m:rPr>
                        <m:sty m:val="p"/>
                      </m:rPr>
                      <a:rPr lang="en-US" altLang="zh-CN" smtClean="0">
                        <a:latin typeface="Cambria Math" panose="02040503050406030204" pitchFamily="18" charset="0"/>
                      </a:rPr>
                      <m:t>O</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i="1">
                                <a:latin typeface="Cambria Math" panose="02040503050406030204" pitchFamily="18" charset="0"/>
                              </a:rPr>
                              <m:t>3</m:t>
                            </m:r>
                          </m:sup>
                        </m:sSup>
                      </m:e>
                    </m:d>
                  </m:oMath>
                </a14:m>
                <a:r>
                  <a:rPr lang="zh-CN" altLang="en-US" dirty="0"/>
                  <a:t>。</a:t>
                </a:r>
              </a:p>
            </p:txBody>
          </p:sp>
        </mc:Choice>
        <mc:Fallback xmlns="">
          <p:sp>
            <p:nvSpPr>
              <p:cNvPr id="3" name="内容占位符 2">
                <a:extLst>
                  <a:ext uri="{FF2B5EF4-FFF2-40B4-BE49-F238E27FC236}">
                    <a16:creationId xmlns:a16="http://schemas.microsoft.com/office/drawing/2014/main" id="{E595609A-B99D-4F10-9908-B5A504BF107E}"/>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79E7F7F9-1BEE-4774-B73D-7392E3175EA9}"/>
              </a:ext>
            </a:extLst>
          </p:cNvPr>
          <p:cNvSpPr txBox="1"/>
          <p:nvPr/>
        </p:nvSpPr>
        <p:spPr>
          <a:xfrm>
            <a:off x="838200" y="1265504"/>
            <a:ext cx="6096000" cy="369332"/>
          </a:xfrm>
          <a:prstGeom prst="rect">
            <a:avLst/>
          </a:prstGeom>
          <a:noFill/>
        </p:spPr>
        <p:txBody>
          <a:bodyPr wrap="square">
            <a:spAutoFit/>
          </a:bodyPr>
          <a:lstStyle/>
          <a:p>
            <a:r>
              <a:rPr lang="zh-CN" altLang="en-US" dirty="0"/>
              <a:t>高斯消元</a:t>
            </a:r>
            <a:r>
              <a:rPr lang="en-US" altLang="zh-CN" dirty="0"/>
              <a:t> / 10pts</a:t>
            </a:r>
            <a:endParaRPr lang="zh-CN" altLang="en-US" dirty="0"/>
          </a:p>
        </p:txBody>
      </p:sp>
    </p:spTree>
    <p:extLst>
      <p:ext uri="{BB962C8B-B14F-4D97-AF65-F5344CB8AC3E}">
        <p14:creationId xmlns:p14="http://schemas.microsoft.com/office/powerpoint/2010/main" val="7902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E5EFC5-90D7-4FDC-8B9B-F5FD4E728600}"/>
              </a:ext>
            </a:extLst>
          </p:cNvPr>
          <p:cNvSpPr>
            <a:spLocks noGrp="1"/>
          </p:cNvSpPr>
          <p:nvPr>
            <p:ph type="title"/>
          </p:nvPr>
        </p:nvSpPr>
        <p:spPr/>
        <p:txBody>
          <a:bodyPr/>
          <a:lstStyle/>
          <a:p>
            <a:r>
              <a:rPr lang="zh-CN" altLang="en-US" dirty="0"/>
              <a:t>子任务五</a:t>
            </a:r>
          </a:p>
        </p:txBody>
      </p:sp>
      <p:sp>
        <p:nvSpPr>
          <p:cNvPr id="3" name="内容占位符 2">
            <a:extLst>
              <a:ext uri="{FF2B5EF4-FFF2-40B4-BE49-F238E27FC236}">
                <a16:creationId xmlns:a16="http://schemas.microsoft.com/office/drawing/2014/main" id="{938DD033-8ED4-4E34-9C43-3F773DC086A7}"/>
              </a:ext>
            </a:extLst>
          </p:cNvPr>
          <p:cNvSpPr>
            <a:spLocks noGrp="1"/>
          </p:cNvSpPr>
          <p:nvPr>
            <p:ph idx="1"/>
          </p:nvPr>
        </p:nvSpPr>
        <p:spPr/>
        <p:txBody>
          <a:bodyPr/>
          <a:lstStyle/>
          <a:p>
            <a:r>
              <a:rPr lang="en-US" altLang="zh-CN" dirty="0">
                <a:solidFill>
                  <a:srgbClr val="00C0C0"/>
                </a:solidFill>
                <a:hlinkClick r:id="rId2" action="ppaction://hlinkfile"/>
              </a:rPr>
              <a:t> </a:t>
            </a:r>
            <a:r>
              <a:rPr lang="en-US" altLang="zh-CN" dirty="0">
                <a:hlinkClick r:id="rId2" action="ppaction://hlinkfile"/>
              </a:rPr>
              <a:t>Solution</a:t>
            </a:r>
            <a:endParaRPr lang="zh-CN" altLang="en-US" dirty="0"/>
          </a:p>
        </p:txBody>
      </p:sp>
      <p:sp>
        <p:nvSpPr>
          <p:cNvPr id="5" name="文本框 4">
            <a:extLst>
              <a:ext uri="{FF2B5EF4-FFF2-40B4-BE49-F238E27FC236}">
                <a16:creationId xmlns:a16="http://schemas.microsoft.com/office/drawing/2014/main" id="{3A56D041-F459-4267-8633-64A6A176636B}"/>
              </a:ext>
            </a:extLst>
          </p:cNvPr>
          <p:cNvSpPr txBox="1"/>
          <p:nvPr/>
        </p:nvSpPr>
        <p:spPr>
          <a:xfrm>
            <a:off x="838200" y="1265504"/>
            <a:ext cx="6096000" cy="369332"/>
          </a:xfrm>
          <a:prstGeom prst="rect">
            <a:avLst/>
          </a:prstGeom>
          <a:noFill/>
        </p:spPr>
        <p:txBody>
          <a:bodyPr wrap="square">
            <a:spAutoFit/>
          </a:bodyPr>
          <a:lstStyle/>
          <a:p>
            <a:r>
              <a:rPr lang="zh-CN" altLang="en-US" dirty="0"/>
              <a:t>期望</a:t>
            </a:r>
            <a:r>
              <a:rPr lang="en-US" altLang="zh-CN" dirty="0" err="1"/>
              <a:t>dp</a:t>
            </a:r>
            <a:r>
              <a:rPr lang="en-US" altLang="zh-CN" dirty="0"/>
              <a:t> / 100pts</a:t>
            </a:r>
            <a:endParaRPr lang="zh-CN" altLang="en-US" dirty="0"/>
          </a:p>
        </p:txBody>
      </p:sp>
    </p:spTree>
    <p:extLst>
      <p:ext uri="{BB962C8B-B14F-4D97-AF65-F5344CB8AC3E}">
        <p14:creationId xmlns:p14="http://schemas.microsoft.com/office/powerpoint/2010/main" val="771710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D1CBF3-6EF2-4937-BEFA-D3E72420475C}"/>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7E5CECE2-B820-418E-AAB1-D72C1D9BC046}"/>
              </a:ext>
            </a:extLst>
          </p:cNvPr>
          <p:cNvSpPr>
            <a:spLocks noGrp="1"/>
          </p:cNvSpPr>
          <p:nvPr>
            <p:ph idx="1"/>
          </p:nvPr>
        </p:nvSpPr>
        <p:spPr/>
        <p:txBody>
          <a:bodyPr/>
          <a:lstStyle/>
          <a:p>
            <a:r>
              <a:rPr lang="zh-CN" altLang="en-US" strike="sngStrike" dirty="0">
                <a:solidFill>
                  <a:srgbClr val="00C0C0"/>
                </a:solidFill>
              </a:rPr>
              <a:t> </a:t>
            </a:r>
            <a:r>
              <a:rPr lang="zh-CN" altLang="en-US" strike="sngStrike" dirty="0"/>
              <a:t>这道比较简单但是不算太常规的期望</a:t>
            </a:r>
            <a:r>
              <a:rPr lang="en-US" altLang="zh-CN" strike="sngStrike" dirty="0" err="1"/>
              <a:t>dp</a:t>
            </a:r>
            <a:r>
              <a:rPr lang="zh-CN" altLang="en-US" strike="sngStrike" dirty="0"/>
              <a:t>题，无疑是出题人无私的馈赠。出题人相信这个美妙的解法，可以给拼搏于</a:t>
            </a:r>
            <a:r>
              <a:rPr lang="en-US" altLang="zh-CN" strike="sngStrike" dirty="0"/>
              <a:t>AK</a:t>
            </a:r>
            <a:r>
              <a:rPr lang="zh-CN" altLang="en-US" strike="sngStrike" dirty="0"/>
              <a:t>路上的你一个有力的援助。</a:t>
            </a:r>
          </a:p>
        </p:txBody>
      </p:sp>
    </p:spTree>
    <p:extLst>
      <p:ext uri="{BB962C8B-B14F-4D97-AF65-F5344CB8AC3E}">
        <p14:creationId xmlns:p14="http://schemas.microsoft.com/office/powerpoint/2010/main" val="431028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1566EB-FE92-4C8C-94E5-046F130EB856}"/>
              </a:ext>
            </a:extLst>
          </p:cNvPr>
          <p:cNvSpPr>
            <a:spLocks noGrp="1"/>
          </p:cNvSpPr>
          <p:nvPr>
            <p:ph type="title"/>
          </p:nvPr>
        </p:nvSpPr>
        <p:spPr>
          <a:xfrm>
            <a:off x="3809999" y="2766218"/>
            <a:ext cx="4073237" cy="1325563"/>
          </a:xfrm>
        </p:spPr>
        <p:txBody>
          <a:bodyPr>
            <a:noAutofit/>
          </a:bodyPr>
          <a:lstStyle/>
          <a:p>
            <a:r>
              <a:rPr lang="en-US" altLang="zh-CN" sz="9600" dirty="0"/>
              <a:t>Thanks</a:t>
            </a:r>
            <a:endParaRPr lang="zh-CN" altLang="en-US" sz="6000" dirty="0"/>
          </a:p>
        </p:txBody>
      </p:sp>
      <p:pic>
        <p:nvPicPr>
          <p:cNvPr id="7" name="图片 6">
            <a:extLst>
              <a:ext uri="{FF2B5EF4-FFF2-40B4-BE49-F238E27FC236}">
                <a16:creationId xmlns:a16="http://schemas.microsoft.com/office/drawing/2014/main" id="{4BC7C6EF-2077-4BAD-8DCB-25DBB97E7C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5811" y="3496540"/>
            <a:ext cx="2499879" cy="2999855"/>
          </a:xfrm>
          <a:prstGeom prst="rect">
            <a:avLst/>
          </a:prstGeom>
        </p:spPr>
      </p:pic>
    </p:spTree>
    <p:extLst>
      <p:ext uri="{BB962C8B-B14F-4D97-AF65-F5344CB8AC3E}">
        <p14:creationId xmlns:p14="http://schemas.microsoft.com/office/powerpoint/2010/main" val="258534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3" presetClass="emph" presetSubtype="2" fill="hold" grpId="1" nodeType="withEffect">
                                  <p:stCondLst>
                                    <p:cond delay="0"/>
                                  </p:stCondLst>
                                  <p:childTnLst>
                                    <p:animClr clrSpc="rgb" dir="cw">
                                      <p:cBhvr override="childStyle">
                                        <p:cTn id="14" dur="5000" fill="hold"/>
                                        <p:tgtEl>
                                          <p:spTgt spid="2"/>
                                        </p:tgtEl>
                                        <p:attrNameLst>
                                          <p:attrName>style.color</p:attrName>
                                        </p:attrNameLst>
                                      </p:cBhvr>
                                      <p:to>
                                        <a:srgbClr val="00C0C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6A447-A97B-4EAB-BB43-D1DCF1855A12}"/>
              </a:ext>
            </a:extLst>
          </p:cNvPr>
          <p:cNvSpPr>
            <a:spLocks noGrp="1"/>
          </p:cNvSpPr>
          <p:nvPr>
            <p:ph type="title"/>
          </p:nvPr>
        </p:nvSpPr>
        <p:spPr/>
        <p:txBody>
          <a:bodyPr>
            <a:normAutofit fontScale="90000"/>
          </a:bodyPr>
          <a:lstStyle/>
          <a:p>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endParaRPr lang="zh-CN" altLang="en-US" dirty="0"/>
          </a:p>
        </p:txBody>
      </p:sp>
      <p:pic>
        <p:nvPicPr>
          <p:cNvPr id="5" name="图片 4">
            <a:extLst>
              <a:ext uri="{FF2B5EF4-FFF2-40B4-BE49-F238E27FC236}">
                <a16:creationId xmlns:a16="http://schemas.microsoft.com/office/drawing/2014/main" id="{BBA4FA4C-DA01-4BAF-A5A7-BBD0C378C1A4}"/>
              </a:ext>
            </a:extLst>
          </p:cNvPr>
          <p:cNvPicPr>
            <a:picLocks noChangeAspect="1"/>
          </p:cNvPicPr>
          <p:nvPr/>
        </p:nvPicPr>
        <p:blipFill>
          <a:blip r:embed="rId2"/>
          <a:stretch>
            <a:fillRect/>
          </a:stretch>
        </p:blipFill>
        <p:spPr>
          <a:xfrm>
            <a:off x="1619250" y="1915680"/>
            <a:ext cx="8953500" cy="4114800"/>
          </a:xfrm>
          <a:prstGeom prst="rect">
            <a:avLst/>
          </a:prstGeom>
        </p:spPr>
      </p:pic>
      <p:sp>
        <p:nvSpPr>
          <p:cNvPr id="6" name="标题 1">
            <a:extLst>
              <a:ext uri="{FF2B5EF4-FFF2-40B4-BE49-F238E27FC236}">
                <a16:creationId xmlns:a16="http://schemas.microsoft.com/office/drawing/2014/main" id="{269BA80D-2AAC-4AA4-8E08-40E369087276}"/>
              </a:ext>
            </a:extLst>
          </p:cNvPr>
          <p:cNvSpPr txBox="1">
            <a:spLocks/>
          </p:cNvSpPr>
          <p:nvPr/>
        </p:nvSpPr>
        <p:spPr>
          <a:xfrm>
            <a:off x="914401" y="365127"/>
            <a:ext cx="1037705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题目介绍</a:t>
            </a:r>
          </a:p>
        </p:txBody>
      </p:sp>
    </p:spTree>
    <p:extLst>
      <p:ext uri="{BB962C8B-B14F-4D97-AF65-F5344CB8AC3E}">
        <p14:creationId xmlns:p14="http://schemas.microsoft.com/office/powerpoint/2010/main" val="4084938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3A4A82-DE95-4CC4-BEAB-7C738701B135}"/>
              </a:ext>
            </a:extLst>
          </p:cNvPr>
          <p:cNvSpPr>
            <a:spLocks noGrp="1"/>
          </p:cNvSpPr>
          <p:nvPr>
            <p:ph type="title"/>
          </p:nvPr>
        </p:nvSpPr>
        <p:spPr/>
        <p:txBody>
          <a:bodyPr/>
          <a:lstStyle/>
          <a:p>
            <a:r>
              <a:rPr lang="zh-CN" altLang="en-US" dirty="0"/>
              <a:t>子弦 </a:t>
            </a:r>
            <a:r>
              <a:rPr lang="en-US" altLang="zh-CN" dirty="0"/>
              <a:t>~ Substring</a:t>
            </a:r>
            <a:endParaRPr lang="zh-CN" altLang="en-US" dirty="0"/>
          </a:p>
        </p:txBody>
      </p:sp>
      <p:sp>
        <p:nvSpPr>
          <p:cNvPr id="3" name="内容占位符 2">
            <a:extLst>
              <a:ext uri="{FF2B5EF4-FFF2-40B4-BE49-F238E27FC236}">
                <a16:creationId xmlns:a16="http://schemas.microsoft.com/office/drawing/2014/main" id="{64D59711-FC15-40F7-8AEB-2800B6F4C739}"/>
              </a:ext>
            </a:extLst>
          </p:cNvPr>
          <p:cNvSpPr>
            <a:spLocks noGrp="1"/>
          </p:cNvSpPr>
          <p:nvPr>
            <p:ph idx="1"/>
          </p:nvPr>
        </p:nvSpPr>
        <p:spPr/>
        <p:txBody>
          <a:bodyPr/>
          <a:lstStyle/>
          <a:p>
            <a:r>
              <a:rPr lang="zh-CN" altLang="en-US" dirty="0"/>
              <a:t>求一个字符串出现次数最多的子串的出现次数。</a:t>
            </a:r>
            <a:endParaRPr lang="en-US" altLang="zh-CN" dirty="0"/>
          </a:p>
          <a:p>
            <a:r>
              <a:rPr lang="en-US" altLang="zh-CN" dirty="0"/>
              <a:t>|S|</a:t>
            </a:r>
            <a:r>
              <a:rPr lang="zh-CN" altLang="en-US" dirty="0"/>
              <a:t>≤</a:t>
            </a:r>
            <a:r>
              <a:rPr lang="en-US" altLang="zh-CN" dirty="0"/>
              <a:t>1e7</a:t>
            </a:r>
            <a:r>
              <a:rPr lang="zh-CN" altLang="en-US" dirty="0"/>
              <a:t>。</a:t>
            </a:r>
          </a:p>
        </p:txBody>
      </p:sp>
      <p:sp>
        <p:nvSpPr>
          <p:cNvPr id="5" name="文本框 4">
            <a:extLst>
              <a:ext uri="{FF2B5EF4-FFF2-40B4-BE49-F238E27FC236}">
                <a16:creationId xmlns:a16="http://schemas.microsoft.com/office/drawing/2014/main" id="{207B8E2F-0724-41D9-B9B8-25A7F64C5A43}"/>
              </a:ext>
            </a:extLst>
          </p:cNvPr>
          <p:cNvSpPr txBox="1"/>
          <p:nvPr/>
        </p:nvSpPr>
        <p:spPr>
          <a:xfrm>
            <a:off x="858981" y="365127"/>
            <a:ext cx="6096000" cy="369332"/>
          </a:xfrm>
          <a:prstGeom prst="rect">
            <a:avLst/>
          </a:prstGeom>
          <a:noFill/>
        </p:spPr>
        <p:txBody>
          <a:bodyPr wrap="square">
            <a:spAutoFit/>
          </a:bodyPr>
          <a:lstStyle/>
          <a:p>
            <a:r>
              <a:rPr lang="en-US" altLang="zh-CN" sz="1800" dirty="0"/>
              <a:t>Prob</a:t>
            </a:r>
            <a:r>
              <a:rPr lang="en-US" altLang="zh-CN" dirty="0"/>
              <a:t>lem</a:t>
            </a:r>
            <a:r>
              <a:rPr lang="zh-CN" altLang="en-US" dirty="0"/>
              <a:t> </a:t>
            </a:r>
            <a:r>
              <a:rPr lang="en-US" altLang="zh-CN" sz="1800" dirty="0"/>
              <a:t>A</a:t>
            </a:r>
            <a:r>
              <a:rPr lang="en-US" altLang="zh-CN" dirty="0"/>
              <a:t> </a:t>
            </a:r>
            <a:endParaRPr lang="zh-CN" altLang="en-US" dirty="0"/>
          </a:p>
        </p:txBody>
      </p:sp>
    </p:spTree>
    <p:extLst>
      <p:ext uri="{BB962C8B-B14F-4D97-AF65-F5344CB8AC3E}">
        <p14:creationId xmlns:p14="http://schemas.microsoft.com/office/powerpoint/2010/main" val="938103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C0D7EA-CC2A-4271-86CD-59C099998130}"/>
              </a:ext>
            </a:extLst>
          </p:cNvPr>
          <p:cNvSpPr>
            <a:spLocks noGrp="1"/>
          </p:cNvSpPr>
          <p:nvPr>
            <p:ph type="title"/>
          </p:nvPr>
        </p:nvSpPr>
        <p:spPr>
          <a:xfrm>
            <a:off x="782782" y="365127"/>
            <a:ext cx="10571018" cy="1269709"/>
          </a:xfrm>
        </p:spPr>
        <p:txBody>
          <a:bodyPr/>
          <a:lstStyle/>
          <a:p>
            <a:r>
              <a:rPr lang="zh-CN" altLang="en-US" dirty="0"/>
              <a:t>子任务一</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F1F2B77-BE15-4BE3-A284-AF8650C58F63}"/>
                  </a:ext>
                </a:extLst>
              </p:cNvPr>
              <p:cNvSpPr>
                <a:spLocks noGrp="1"/>
              </p:cNvSpPr>
              <p:nvPr>
                <p:ph idx="1"/>
              </p:nvPr>
            </p:nvSpPr>
            <p:spPr>
              <a:xfrm>
                <a:off x="838200" y="1745673"/>
                <a:ext cx="10515600" cy="4431289"/>
              </a:xfrm>
            </p:spPr>
            <p:txBody>
              <a:bodyPr/>
              <a:lstStyle/>
              <a:p>
                <a:r>
                  <a:rPr lang="en-US" altLang="zh-CN" dirty="0"/>
                  <a:t>|S|</a:t>
                </a:r>
                <a:r>
                  <a:rPr lang="zh-CN" altLang="en-US" dirty="0"/>
                  <a:t>≤</a:t>
                </a:r>
                <a:r>
                  <a:rPr lang="en-US" altLang="zh-CN" dirty="0"/>
                  <a:t>100</a:t>
                </a:r>
                <a:r>
                  <a:rPr lang="zh-CN" altLang="en-US" dirty="0"/>
                  <a:t>。</a:t>
                </a:r>
                <a:endParaRPr lang="en-US" altLang="zh-CN" dirty="0"/>
              </a:p>
              <a:p>
                <a:r>
                  <a:rPr lang="zh-CN" altLang="en-US" dirty="0"/>
                  <a:t>枚举字符串 </a:t>
                </a:r>
                <a:r>
                  <a:rPr lang="en-US" altLang="zh-CN" dirty="0"/>
                  <a:t>S </a:t>
                </a:r>
                <a:r>
                  <a:rPr lang="zh-CN" altLang="en-US" dirty="0"/>
                  <a:t>所有的子串。</a:t>
                </a:r>
                <a:endParaRPr lang="en-US" altLang="zh-CN" dirty="0"/>
              </a:p>
              <a:p>
                <a:r>
                  <a:rPr lang="zh-CN" altLang="en-US" dirty="0"/>
                  <a:t>可以通过两层循环枚举子串的左右端点实现。</a:t>
                </a:r>
                <a:endParaRPr lang="en-US" altLang="zh-CN" dirty="0"/>
              </a:p>
              <a:p>
                <a:r>
                  <a:rPr lang="zh-CN" altLang="en-US" dirty="0"/>
                  <a:t>然后暴力匹配该子串在 </a:t>
                </a:r>
                <a:r>
                  <a:rPr lang="en-US" altLang="zh-CN" dirty="0"/>
                  <a:t>S </a:t>
                </a:r>
                <a:r>
                  <a:rPr lang="zh-CN" altLang="en-US" dirty="0"/>
                  <a:t>中出现次数。</a:t>
                </a:r>
                <a:endParaRPr lang="en-US" altLang="zh-CN" dirty="0"/>
              </a:p>
              <a:p>
                <a:r>
                  <a:rPr lang="zh-CN" altLang="en-US" dirty="0"/>
                  <a:t>可以通过枚举起点实现。</a:t>
                </a:r>
                <a:endParaRPr lang="en-US" altLang="zh-CN" dirty="0"/>
              </a:p>
              <a:p>
                <a:r>
                  <a:rPr lang="zh-CN" altLang="en-US" dirty="0"/>
                  <a:t>对子串出现次数取最大值。</a:t>
                </a:r>
                <a:endParaRPr lang="en-US" altLang="zh-CN" dirty="0"/>
              </a:p>
              <a:p>
                <a:r>
                  <a:rPr lang="zh-CN" altLang="en-US" dirty="0"/>
                  <a:t>时间复杂度 </a:t>
                </a:r>
                <a14:m>
                  <m:oMath xmlns:m="http://schemas.openxmlformats.org/officeDocument/2006/math">
                    <m:r>
                      <m:rPr>
                        <m:sty m:val="p"/>
                      </m:rPr>
                      <a:rPr lang="en-US" altLang="zh-CN">
                        <a:latin typeface="Cambria Math" panose="02040503050406030204" pitchFamily="18" charset="0"/>
                      </a:rPr>
                      <m:t>O</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4</m:t>
                            </m:r>
                          </m:sup>
                        </m:sSup>
                      </m:e>
                    </m:d>
                  </m:oMath>
                </a14:m>
                <a:r>
                  <a:rPr lang="zh-CN" altLang="en-US" dirty="0"/>
                  <a:t> ，常数 </a:t>
                </a:r>
                <a:r>
                  <a:rPr lang="en-US" altLang="zh-CN" dirty="0"/>
                  <a:t>¼</a:t>
                </a:r>
                <a:r>
                  <a:rPr lang="zh-CN" altLang="en-US" dirty="0"/>
                  <a:t>，可以通过。</a:t>
                </a:r>
                <a:endParaRPr lang="en-US" altLang="zh-CN" dirty="0"/>
              </a:p>
              <a:p>
                <a:r>
                  <a:rPr lang="zh-CN" altLang="en-US" dirty="0"/>
                  <a:t>使用 </a:t>
                </a:r>
                <a:r>
                  <a:rPr lang="en-US" altLang="zh-CN" dirty="0" err="1"/>
                  <a:t>kmp</a:t>
                </a:r>
                <a:r>
                  <a:rPr lang="en-US" altLang="zh-CN" dirty="0"/>
                  <a:t> </a:t>
                </a:r>
                <a:r>
                  <a:rPr lang="zh-CN" altLang="en-US" dirty="0"/>
                  <a:t>算法可以将复杂度降低到</a:t>
                </a:r>
                <a14:m>
                  <m:oMath xmlns:m="http://schemas.openxmlformats.org/officeDocument/2006/math">
                    <m:r>
                      <a:rPr lang="en-US" altLang="zh-CN" b="0" i="0" smtClean="0">
                        <a:latin typeface="Cambria Math" panose="02040503050406030204" pitchFamily="18" charset="0"/>
                      </a:rPr>
                      <m:t> </m:t>
                    </m:r>
                    <m:r>
                      <m:rPr>
                        <m:sty m:val="p"/>
                      </m:rPr>
                      <a:rPr lang="en-US" altLang="zh-CN" smtClean="0">
                        <a:latin typeface="Cambria Math" panose="02040503050406030204" pitchFamily="18" charset="0"/>
                      </a:rPr>
                      <m:t>O</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i="1">
                                <a:latin typeface="Cambria Math" panose="02040503050406030204" pitchFamily="18" charset="0"/>
                              </a:rPr>
                              <m:t>3</m:t>
                            </m:r>
                          </m:sup>
                        </m:sSup>
                      </m:e>
                    </m:d>
                    <m:r>
                      <a:rPr lang="zh-CN" altLang="en-US" i="1">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0F1F2B77-BE15-4BE3-A284-AF8650C58F63}"/>
                  </a:ext>
                </a:extLst>
              </p:cNvPr>
              <p:cNvSpPr>
                <a:spLocks noGrp="1" noRot="1" noChangeAspect="1" noMove="1" noResize="1" noEditPoints="1" noAdjustHandles="1" noChangeArrowheads="1" noChangeShapeType="1" noTextEdit="1"/>
              </p:cNvSpPr>
              <p:nvPr>
                <p:ph idx="1"/>
              </p:nvPr>
            </p:nvSpPr>
            <p:spPr>
              <a:xfrm>
                <a:off x="838200" y="1745673"/>
                <a:ext cx="10515600" cy="4431289"/>
              </a:xfrm>
              <a:blipFill>
                <a:blip r:embed="rId2"/>
                <a:stretch>
                  <a:fillRect l="-1043" t="-2476"/>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F7661061-C2A6-44CD-B802-F2DA0E20CBEF}"/>
              </a:ext>
            </a:extLst>
          </p:cNvPr>
          <p:cNvSpPr txBox="1"/>
          <p:nvPr/>
        </p:nvSpPr>
        <p:spPr>
          <a:xfrm>
            <a:off x="838200" y="1265504"/>
            <a:ext cx="6096000" cy="369332"/>
          </a:xfrm>
          <a:prstGeom prst="rect">
            <a:avLst/>
          </a:prstGeom>
          <a:noFill/>
        </p:spPr>
        <p:txBody>
          <a:bodyPr wrap="square">
            <a:spAutoFit/>
          </a:bodyPr>
          <a:lstStyle/>
          <a:p>
            <a:r>
              <a:rPr lang="zh-CN" altLang="en-US" dirty="0"/>
              <a:t>枚举 </a:t>
            </a:r>
            <a:r>
              <a:rPr lang="en-US" altLang="zh-CN" dirty="0"/>
              <a:t>/ 40pts</a:t>
            </a:r>
            <a:endParaRPr lang="zh-CN" altLang="en-US" dirty="0"/>
          </a:p>
        </p:txBody>
      </p:sp>
    </p:spTree>
    <p:extLst>
      <p:ext uri="{BB962C8B-B14F-4D97-AF65-F5344CB8AC3E}">
        <p14:creationId xmlns:p14="http://schemas.microsoft.com/office/powerpoint/2010/main" val="149084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E21A17-E248-441B-B483-F78F10FF7E41}"/>
              </a:ext>
            </a:extLst>
          </p:cNvPr>
          <p:cNvSpPr>
            <a:spLocks noGrp="1"/>
          </p:cNvSpPr>
          <p:nvPr>
            <p:ph type="title"/>
          </p:nvPr>
        </p:nvSpPr>
        <p:spPr/>
        <p:txBody>
          <a:bodyPr/>
          <a:lstStyle/>
          <a:p>
            <a:r>
              <a:rPr lang="zh-CN" altLang="en-US" dirty="0"/>
              <a:t>子任务二</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89BA8DE-561F-4E3E-A5A0-CE5AB2DA55B9}"/>
                  </a:ext>
                </a:extLst>
              </p:cNvPr>
              <p:cNvSpPr>
                <a:spLocks noGrp="1"/>
              </p:cNvSpPr>
              <p:nvPr>
                <p:ph idx="1"/>
              </p:nvPr>
            </p:nvSpPr>
            <p:spPr/>
            <p:txBody>
              <a:bodyPr/>
              <a:lstStyle/>
              <a:p>
                <a:r>
                  <a:rPr lang="en-US" altLang="zh-CN" dirty="0"/>
                  <a:t>|S|</a:t>
                </a:r>
                <a:r>
                  <a:rPr lang="zh-CN" altLang="en-US" dirty="0"/>
                  <a:t> ≤</a:t>
                </a:r>
                <a:r>
                  <a:rPr lang="en-US" altLang="zh-CN" dirty="0"/>
                  <a:t>1e5</a:t>
                </a:r>
              </a:p>
              <a:p>
                <a:r>
                  <a:rPr lang="zh-CN" altLang="en-US" strike="sngStrike" dirty="0"/>
                  <a:t>完全不会后缀数组的同学可以暂时掉线一会</a:t>
                </a:r>
                <a:endParaRPr lang="en-US" altLang="zh-CN" strike="sngStrike" dirty="0"/>
              </a:p>
              <a:p>
                <a:r>
                  <a:rPr lang="zh-CN" altLang="en-US" dirty="0"/>
                  <a:t>后缀排序求出 </a:t>
                </a:r>
                <a:r>
                  <a:rPr lang="en-US" altLang="zh-CN" dirty="0"/>
                  <a:t>height </a:t>
                </a:r>
                <a:r>
                  <a:rPr lang="zh-CN" altLang="en-US" dirty="0"/>
                  <a:t>数组。</a:t>
                </a:r>
                <a:endParaRPr lang="en-US" altLang="zh-CN" dirty="0"/>
              </a:p>
              <a:p>
                <a:r>
                  <a:rPr lang="zh-CN" altLang="en-US" dirty="0"/>
                  <a:t>然后根据求一个子串的出现次数的方法。</a:t>
                </a:r>
                <a:endParaRPr lang="en-US" altLang="zh-CN" dirty="0"/>
              </a:p>
              <a:p>
                <a:r>
                  <a:rPr lang="zh-CN" altLang="en-US" dirty="0"/>
                  <a:t>发现答案就是 </a:t>
                </a:r>
                <a:r>
                  <a:rPr lang="en-US" altLang="zh-CN" dirty="0"/>
                  <a:t>height </a:t>
                </a:r>
                <a:r>
                  <a:rPr lang="zh-CN" altLang="en-US" dirty="0"/>
                  <a:t>数组的最长非 </a:t>
                </a:r>
                <a:r>
                  <a:rPr lang="en-US" altLang="zh-CN" dirty="0"/>
                  <a:t>0 </a:t>
                </a:r>
                <a:r>
                  <a:rPr lang="zh-CN" altLang="en-US" dirty="0"/>
                  <a:t>子段的长度。</a:t>
                </a:r>
                <a:endParaRPr lang="en-US" altLang="zh-CN" dirty="0"/>
              </a:p>
              <a:p>
                <a:r>
                  <a:rPr lang="zh-CN" altLang="en-US" dirty="0"/>
                  <a:t>时间复杂度 </a:t>
                </a:r>
                <a14:m>
                  <m:oMath xmlns:m="http://schemas.openxmlformats.org/officeDocument/2006/math">
                    <m:r>
                      <m:rPr>
                        <m:sty m:val="p"/>
                      </m:rPr>
                      <a:rPr lang="en-US" altLang="zh-CN" smtClean="0">
                        <a:latin typeface="Cambria Math" panose="02040503050406030204" pitchFamily="18" charset="0"/>
                      </a:rPr>
                      <m:t>O</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𝑛𝑙𝑛𝑛</m:t>
                        </m:r>
                      </m:e>
                    </m:d>
                  </m:oMath>
                </a14:m>
                <a:r>
                  <a:rPr lang="zh-CN" altLang="en-US" dirty="0"/>
                  <a:t> 。</a:t>
                </a:r>
                <a:endParaRPr lang="en-US" altLang="zh-CN" dirty="0"/>
              </a:p>
              <a:p>
                <a:r>
                  <a:rPr lang="zh-CN" altLang="en-US" dirty="0"/>
                  <a:t>当然使用后缀自动机也可以通过这个子任务。</a:t>
                </a:r>
              </a:p>
            </p:txBody>
          </p:sp>
        </mc:Choice>
        <mc:Fallback xmlns="">
          <p:sp>
            <p:nvSpPr>
              <p:cNvPr id="3" name="内容占位符 2">
                <a:extLst>
                  <a:ext uri="{FF2B5EF4-FFF2-40B4-BE49-F238E27FC236}">
                    <a16:creationId xmlns:a16="http://schemas.microsoft.com/office/drawing/2014/main" id="{A89BA8DE-561F-4E3E-A5A0-CE5AB2DA55B9}"/>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5B78BA64-9816-4C68-B2B4-FC52D7517BB5}"/>
              </a:ext>
            </a:extLst>
          </p:cNvPr>
          <p:cNvSpPr txBox="1"/>
          <p:nvPr/>
        </p:nvSpPr>
        <p:spPr>
          <a:xfrm>
            <a:off x="838200" y="1265504"/>
            <a:ext cx="6096000" cy="369332"/>
          </a:xfrm>
          <a:prstGeom prst="rect">
            <a:avLst/>
          </a:prstGeom>
          <a:noFill/>
        </p:spPr>
        <p:txBody>
          <a:bodyPr wrap="square">
            <a:spAutoFit/>
          </a:bodyPr>
          <a:lstStyle/>
          <a:p>
            <a:r>
              <a:rPr lang="zh-CN" altLang="en-US" dirty="0"/>
              <a:t>后缀数组 </a:t>
            </a:r>
            <a:r>
              <a:rPr lang="en-US" altLang="zh-CN" dirty="0"/>
              <a:t>/ 80pts</a:t>
            </a:r>
            <a:endParaRPr lang="zh-CN" altLang="en-US" dirty="0"/>
          </a:p>
        </p:txBody>
      </p:sp>
    </p:spTree>
    <p:extLst>
      <p:ext uri="{BB962C8B-B14F-4D97-AF65-F5344CB8AC3E}">
        <p14:creationId xmlns:p14="http://schemas.microsoft.com/office/powerpoint/2010/main" val="91824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C1180E-098F-41FA-BF6C-89A749924236}"/>
              </a:ext>
            </a:extLst>
          </p:cNvPr>
          <p:cNvSpPr>
            <a:spLocks noGrp="1"/>
          </p:cNvSpPr>
          <p:nvPr>
            <p:ph type="title"/>
          </p:nvPr>
        </p:nvSpPr>
        <p:spPr/>
        <p:txBody>
          <a:bodyPr/>
          <a:lstStyle/>
          <a:p>
            <a:r>
              <a:rPr lang="zh-CN" altLang="en-US" dirty="0"/>
              <a:t>子任务三</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1378FB5-B5C2-4911-93D6-1DD51A5AE159}"/>
                  </a:ext>
                </a:extLst>
              </p:cNvPr>
              <p:cNvSpPr>
                <a:spLocks noGrp="1"/>
              </p:cNvSpPr>
              <p:nvPr>
                <p:ph idx="1"/>
              </p:nvPr>
            </p:nvSpPr>
            <p:spPr/>
            <p:txBody>
              <a:bodyPr/>
              <a:lstStyle/>
              <a:p>
                <a:r>
                  <a:rPr lang="zh-CN" altLang="en-US" dirty="0"/>
                  <a:t>无特殊限制</a:t>
                </a:r>
                <a:endParaRPr lang="en-US" altLang="zh-CN" dirty="0"/>
              </a:p>
              <a:p>
                <a:r>
                  <a:rPr lang="zh-CN" altLang="en-US" dirty="0"/>
                  <a:t>考虑一个字符串 </a:t>
                </a:r>
                <a:r>
                  <a:rPr lang="en-US" altLang="zh-CN" dirty="0"/>
                  <a:t>A </a:t>
                </a:r>
                <a:r>
                  <a:rPr lang="zh-CN" altLang="en-US" dirty="0"/>
                  <a:t>和它的一个子串 </a:t>
                </a:r>
                <a:r>
                  <a:rPr lang="en-US" altLang="zh-CN" dirty="0"/>
                  <a:t>B</a:t>
                </a:r>
                <a:r>
                  <a:rPr lang="zh-CN" altLang="en-US" dirty="0"/>
                  <a:t>。</a:t>
                </a:r>
                <a:endParaRPr lang="en-US" altLang="zh-CN" dirty="0"/>
              </a:p>
              <a:p>
                <a:r>
                  <a:rPr lang="en-US" altLang="zh-CN" dirty="0"/>
                  <a:t>A </a:t>
                </a:r>
                <a:r>
                  <a:rPr lang="zh-CN" altLang="en-US" dirty="0"/>
                  <a:t>在 </a:t>
                </a:r>
                <a:r>
                  <a:rPr lang="en-US" altLang="zh-CN" dirty="0"/>
                  <a:t>S </a:t>
                </a:r>
                <a:r>
                  <a:rPr lang="zh-CN" altLang="en-US" dirty="0"/>
                  <a:t>中每出现一次则 </a:t>
                </a:r>
                <a:r>
                  <a:rPr lang="en-US" altLang="zh-CN" dirty="0"/>
                  <a:t>B </a:t>
                </a:r>
                <a:r>
                  <a:rPr lang="zh-CN" altLang="en-US" dirty="0"/>
                  <a:t>也必然出现一次。</a:t>
                </a:r>
                <a:endParaRPr lang="en-US" altLang="zh-CN" dirty="0"/>
              </a:p>
              <a:p>
                <a:r>
                  <a:rPr lang="zh-CN" altLang="en-US" dirty="0"/>
                  <a:t>所以 </a:t>
                </a:r>
                <a:r>
                  <a:rPr lang="en-US" altLang="zh-CN" dirty="0"/>
                  <a:t>B </a:t>
                </a:r>
                <a:r>
                  <a:rPr lang="zh-CN" altLang="en-US" dirty="0"/>
                  <a:t>在 </a:t>
                </a:r>
                <a:r>
                  <a:rPr lang="en-US" altLang="zh-CN" dirty="0"/>
                  <a:t>S </a:t>
                </a:r>
                <a:r>
                  <a:rPr lang="zh-CN" altLang="en-US" dirty="0"/>
                  <a:t>中的出现次数严格不小于 </a:t>
                </a:r>
                <a:r>
                  <a:rPr lang="en-US" altLang="zh-CN" dirty="0"/>
                  <a:t>A </a:t>
                </a:r>
                <a:r>
                  <a:rPr lang="zh-CN" altLang="en-US" dirty="0"/>
                  <a:t>的出现次数。</a:t>
                </a:r>
                <a:endParaRPr lang="en-US" altLang="zh-CN" dirty="0"/>
              </a:p>
              <a:p>
                <a:r>
                  <a:rPr lang="zh-CN" altLang="en-US" dirty="0"/>
                  <a:t>然后这个不等关系一直延申下去就是单个字母的出现次数严格不小于更长的子串的出现次数。</a:t>
                </a:r>
                <a:endParaRPr lang="en-US" altLang="zh-CN" dirty="0"/>
              </a:p>
              <a:p>
                <a:r>
                  <a:rPr lang="zh-CN" altLang="en-US" dirty="0"/>
                  <a:t>所以 </a:t>
                </a:r>
                <a:r>
                  <a:rPr lang="en-US" altLang="zh-CN" dirty="0"/>
                  <a:t>S </a:t>
                </a:r>
                <a:r>
                  <a:rPr lang="zh-CN" altLang="en-US" dirty="0"/>
                  <a:t>所有字母的出现次数的最大值即是答案。</a:t>
                </a:r>
                <a:endParaRPr lang="en-US" altLang="zh-CN" dirty="0"/>
              </a:p>
              <a:p>
                <a:r>
                  <a:rPr lang="zh-CN" altLang="en-US" dirty="0"/>
                  <a:t>时间复杂度 </a:t>
                </a:r>
                <a14:m>
                  <m:oMath xmlns:m="http://schemas.openxmlformats.org/officeDocument/2006/math">
                    <m:r>
                      <m:rPr>
                        <m:sty m:val="p"/>
                      </m:rPr>
                      <a:rPr lang="en-US" altLang="zh-CN" smtClean="0">
                        <a:latin typeface="Cambria Math" panose="02040503050406030204" pitchFamily="18" charset="0"/>
                      </a:rPr>
                      <m:t>O</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oMath>
                </a14:m>
                <a:endParaRPr lang="zh-CN" altLang="en-US" dirty="0"/>
              </a:p>
            </p:txBody>
          </p:sp>
        </mc:Choice>
        <mc:Fallback xmlns="">
          <p:sp>
            <p:nvSpPr>
              <p:cNvPr id="3" name="内容占位符 2">
                <a:extLst>
                  <a:ext uri="{FF2B5EF4-FFF2-40B4-BE49-F238E27FC236}">
                    <a16:creationId xmlns:a16="http://schemas.microsoft.com/office/drawing/2014/main" id="{91378FB5-B5C2-4911-93D6-1DD51A5AE159}"/>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BD706CA7-A121-41AD-9931-8DD352C233BE}"/>
              </a:ext>
            </a:extLst>
          </p:cNvPr>
          <p:cNvSpPr txBox="1"/>
          <p:nvPr/>
        </p:nvSpPr>
        <p:spPr>
          <a:xfrm>
            <a:off x="838200" y="1265504"/>
            <a:ext cx="6096000" cy="369332"/>
          </a:xfrm>
          <a:prstGeom prst="rect">
            <a:avLst/>
          </a:prstGeom>
          <a:noFill/>
        </p:spPr>
        <p:txBody>
          <a:bodyPr wrap="square">
            <a:spAutoFit/>
          </a:bodyPr>
          <a:lstStyle/>
          <a:p>
            <a:r>
              <a:rPr lang="zh-CN" altLang="en-US" dirty="0"/>
              <a:t>贪心 </a:t>
            </a:r>
            <a:r>
              <a:rPr lang="en-US" altLang="zh-CN" dirty="0"/>
              <a:t>/ 100pts</a:t>
            </a:r>
            <a:endParaRPr lang="zh-CN" altLang="en-US" dirty="0"/>
          </a:p>
        </p:txBody>
      </p:sp>
    </p:spTree>
    <p:extLst>
      <p:ext uri="{BB962C8B-B14F-4D97-AF65-F5344CB8AC3E}">
        <p14:creationId xmlns:p14="http://schemas.microsoft.com/office/powerpoint/2010/main" val="181750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8EB7E7-8592-4EF2-8E22-CA7DBAFA0CE0}"/>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ACFC6C3D-BCF5-4987-BC5D-B2B45ACEB50A}"/>
              </a:ext>
            </a:extLst>
          </p:cNvPr>
          <p:cNvSpPr>
            <a:spLocks noGrp="1"/>
          </p:cNvSpPr>
          <p:nvPr>
            <p:ph idx="1"/>
          </p:nvPr>
        </p:nvSpPr>
        <p:spPr/>
        <p:txBody>
          <a:bodyPr/>
          <a:lstStyle/>
          <a:p>
            <a:r>
              <a:rPr lang="zh-CN" altLang="en-US" dirty="0"/>
              <a:t>本题主要考察了字符串的处理，朴素的贪心，循环与枚举等知识既达到了签到的目的又保证了一定的区分度。</a:t>
            </a:r>
            <a:endParaRPr lang="en-US" altLang="zh-CN" dirty="0"/>
          </a:p>
          <a:p>
            <a:r>
              <a:rPr lang="zh-CN" altLang="en-US" dirty="0">
                <a:solidFill>
                  <a:srgbClr val="00C0C0"/>
                </a:solidFill>
              </a:rPr>
              <a:t> </a:t>
            </a:r>
            <a:r>
              <a:rPr lang="zh-CN" altLang="en-US" dirty="0"/>
              <a:t>大概属于签到题中比较清新的一类。</a:t>
            </a:r>
          </a:p>
        </p:txBody>
      </p:sp>
    </p:spTree>
    <p:extLst>
      <p:ext uri="{BB962C8B-B14F-4D97-AF65-F5344CB8AC3E}">
        <p14:creationId xmlns:p14="http://schemas.microsoft.com/office/powerpoint/2010/main" val="3659211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196E1-ECFA-40B5-8178-FBB102E2E0B1}"/>
              </a:ext>
            </a:extLst>
          </p:cNvPr>
          <p:cNvSpPr>
            <a:spLocks noGrp="1"/>
          </p:cNvSpPr>
          <p:nvPr>
            <p:ph type="title"/>
          </p:nvPr>
        </p:nvSpPr>
        <p:spPr/>
        <p:txBody>
          <a:bodyPr/>
          <a:lstStyle/>
          <a:p>
            <a:r>
              <a:rPr lang="zh-CN" altLang="en-US" dirty="0"/>
              <a:t>雷雨 </a:t>
            </a:r>
            <a:r>
              <a:rPr lang="en-US" altLang="zh-CN" dirty="0"/>
              <a:t>~ Thunderstorm</a:t>
            </a:r>
            <a:endParaRPr lang="zh-CN" altLang="en-US" dirty="0"/>
          </a:p>
        </p:txBody>
      </p:sp>
      <p:sp>
        <p:nvSpPr>
          <p:cNvPr id="3" name="内容占位符 2">
            <a:extLst>
              <a:ext uri="{FF2B5EF4-FFF2-40B4-BE49-F238E27FC236}">
                <a16:creationId xmlns:a16="http://schemas.microsoft.com/office/drawing/2014/main" id="{126DDE73-1B14-42C4-874F-6FDFD41A32E8}"/>
              </a:ext>
            </a:extLst>
          </p:cNvPr>
          <p:cNvSpPr>
            <a:spLocks noGrp="1"/>
          </p:cNvSpPr>
          <p:nvPr>
            <p:ph idx="1"/>
          </p:nvPr>
        </p:nvSpPr>
        <p:spPr/>
        <p:txBody>
          <a:bodyPr/>
          <a:lstStyle/>
          <a:p>
            <a:r>
              <a:rPr lang="zh-CN" altLang="en-US" dirty="0"/>
              <a:t>求一个网格图上边缘一点到下边缘两点的路径并的权值和的最小值。</a:t>
            </a:r>
            <a:endParaRPr lang="en-US" altLang="zh-CN" dirty="0"/>
          </a:p>
          <a:p>
            <a:r>
              <a:rPr lang="en-US" altLang="zh-CN" dirty="0" err="1"/>
              <a:t>n,m</a:t>
            </a:r>
            <a:r>
              <a:rPr lang="zh-CN" altLang="en-US" dirty="0"/>
              <a:t>≤</a:t>
            </a:r>
            <a:r>
              <a:rPr lang="en-US" altLang="zh-CN" dirty="0"/>
              <a:t>1000</a:t>
            </a:r>
            <a:r>
              <a:rPr lang="zh-CN" altLang="en-US" dirty="0"/>
              <a:t>。</a:t>
            </a:r>
          </a:p>
        </p:txBody>
      </p:sp>
      <p:sp>
        <p:nvSpPr>
          <p:cNvPr id="5" name="文本框 4">
            <a:extLst>
              <a:ext uri="{FF2B5EF4-FFF2-40B4-BE49-F238E27FC236}">
                <a16:creationId xmlns:a16="http://schemas.microsoft.com/office/drawing/2014/main" id="{D70395B8-65B2-4390-B66E-E2A4AC00291E}"/>
              </a:ext>
            </a:extLst>
          </p:cNvPr>
          <p:cNvSpPr txBox="1"/>
          <p:nvPr/>
        </p:nvSpPr>
        <p:spPr>
          <a:xfrm>
            <a:off x="858981" y="365127"/>
            <a:ext cx="6096000" cy="369332"/>
          </a:xfrm>
          <a:prstGeom prst="rect">
            <a:avLst/>
          </a:prstGeom>
          <a:noFill/>
        </p:spPr>
        <p:txBody>
          <a:bodyPr wrap="square">
            <a:spAutoFit/>
          </a:bodyPr>
          <a:lstStyle/>
          <a:p>
            <a:r>
              <a:rPr lang="en-US" altLang="zh-CN" sz="1800" dirty="0"/>
              <a:t>Prob</a:t>
            </a:r>
            <a:r>
              <a:rPr lang="en-US" altLang="zh-CN" dirty="0"/>
              <a:t>lem</a:t>
            </a:r>
            <a:r>
              <a:rPr lang="zh-CN" altLang="en-US" dirty="0"/>
              <a:t> </a:t>
            </a:r>
            <a:r>
              <a:rPr lang="en-US" altLang="zh-CN" dirty="0"/>
              <a:t>B </a:t>
            </a:r>
            <a:endParaRPr lang="zh-CN" altLang="en-US" dirty="0"/>
          </a:p>
        </p:txBody>
      </p:sp>
    </p:spTree>
    <p:extLst>
      <p:ext uri="{BB962C8B-B14F-4D97-AF65-F5344CB8AC3E}">
        <p14:creationId xmlns:p14="http://schemas.microsoft.com/office/powerpoint/2010/main" val="15230052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413</TotalTime>
  <Words>1339</Words>
  <Application>Microsoft Office PowerPoint</Application>
  <PresentationFormat>宽屏</PresentationFormat>
  <Paragraphs>154</Paragraphs>
  <Slides>28</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28</vt:i4>
      </vt:variant>
    </vt:vector>
  </HeadingPairs>
  <TitlesOfParts>
    <vt:vector size="33" baseType="lpstr">
      <vt:lpstr>等线</vt:lpstr>
      <vt:lpstr>等线 Light</vt:lpstr>
      <vt:lpstr>Arial</vt:lpstr>
      <vt:lpstr>Cambria Math</vt:lpstr>
      <vt:lpstr>Office 主题​​</vt:lpstr>
      <vt:lpstr>Luogu ⑨月月赛 I &amp; Cnoi2020 Cirno 的邀请赛</vt:lpstr>
      <vt:lpstr>总结 &amp; 吐槽环节</vt:lpstr>
      <vt:lpstr>                             </vt:lpstr>
      <vt:lpstr>子弦 ~ Substring</vt:lpstr>
      <vt:lpstr>子任务一</vt:lpstr>
      <vt:lpstr>子任务二</vt:lpstr>
      <vt:lpstr>子任务三</vt:lpstr>
      <vt:lpstr>总结</vt:lpstr>
      <vt:lpstr>雷雨 ~ Thunderstorm</vt:lpstr>
      <vt:lpstr>子任务一</vt:lpstr>
      <vt:lpstr>子任务四</vt:lpstr>
      <vt:lpstr>子任务三</vt:lpstr>
      <vt:lpstr>子任务五</vt:lpstr>
      <vt:lpstr>子任务二</vt:lpstr>
      <vt:lpstr>总结</vt:lpstr>
      <vt:lpstr>梦原 ~ Dreamic Plain</vt:lpstr>
      <vt:lpstr>子任务二</vt:lpstr>
      <vt:lpstr>子任务一</vt:lpstr>
      <vt:lpstr>子任务三</vt:lpstr>
      <vt:lpstr>子任务四</vt:lpstr>
      <vt:lpstr>子任务五</vt:lpstr>
      <vt:lpstr>总结</vt:lpstr>
      <vt:lpstr>线形生物 ~ Linear Creature</vt:lpstr>
      <vt:lpstr>子任务一 / 二 / 三 </vt:lpstr>
      <vt:lpstr>子任务四</vt:lpstr>
      <vt:lpstr>子任务五</vt:lpstr>
      <vt:lpstr>总结</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Luogu ⑨月月赛 I &amp; Cnoi2020 Cirno 的邀请赛</dc:title>
  <dc:creator>zhou can</dc:creator>
  <cp:lastModifiedBy>zhou can</cp:lastModifiedBy>
  <cp:revision>36</cp:revision>
  <dcterms:created xsi:type="dcterms:W3CDTF">2020-09-08T02:04:01Z</dcterms:created>
  <dcterms:modified xsi:type="dcterms:W3CDTF">2020-09-19T13:03:59Z</dcterms:modified>
</cp:coreProperties>
</file>