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82" r:id="rId3"/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Ubuntu"/>
      <p:regular r:id="rId47"/>
      <p:bold r:id="rId48"/>
      <p:italic r:id="rId49"/>
      <p:boldItalic r:id="rId50"/>
    </p:embeddedFont>
    <p:embeddedFont>
      <p:font typeface="Ubuntu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Ubuntu-bold.fntdata"/><Relationship Id="rId47" Type="http://schemas.openxmlformats.org/officeDocument/2006/relationships/font" Target="fonts/Ubuntu-regular.fntdata"/><Relationship Id="rId49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UbuntuMono-regular.fntdata"/><Relationship Id="rId50" Type="http://schemas.openxmlformats.org/officeDocument/2006/relationships/font" Target="fonts/Ubuntu-boldItalic.fntdata"/><Relationship Id="rId53" Type="http://schemas.openxmlformats.org/officeDocument/2006/relationships/font" Target="fonts/UbuntuMono-italic.fntdata"/><Relationship Id="rId52" Type="http://schemas.openxmlformats.org/officeDocument/2006/relationships/font" Target="fonts/Ubuntu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Ubuntu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AutoNum type="arabicPeriod"/>
            </a:pPr>
            <a:r>
              <a:rPr lang="en" sz="18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ambari, heat, MongoDBManagementService</a:t>
            </a: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AutoNum type="arabicPeriod"/>
            </a:pPr>
            <a:r>
              <a:rPr lang="en" sz="18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DBA’s not talking to Big Data Analysts / Administrators</a:t>
            </a:r>
          </a:p>
          <a:p>
            <a:pPr indent="-342900" lvl="0" marL="45720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AutoNum type="arabicPeriod"/>
            </a:pPr>
            <a:r>
              <a:rPr lang="en" sz="18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Only solved the tech problems, not the people problems (if only)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Shape 3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Shape 4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Shape 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92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Ubuntu"/>
              <a:buChar char="-"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Devops Enterprise 2015 - John Willis, Joshua Corman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Reconfiguring network routes or interfaces while communicating with the target device via those same routes or interfaces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if you can completely re-deploy your entire infrastructure with a few commands, without human intervention, and resorting to tape for only user data restoration, its safe to assume your infrastructure is congruant.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0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Relationship Id="rId3" Type="http://schemas.openxmlformats.org/officeDocument/2006/relationships/image" Target="../media/image0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eck cover">
    <p:bg>
      <p:bgPr>
        <a:solidFill>
          <a:srgbClr val="2C00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Shape 56"/>
          <p:cNvSpPr/>
          <p:nvPr/>
        </p:nvSpPr>
        <p:spPr>
          <a:xfrm>
            <a:off x="0" y="4703193"/>
            <a:ext cx="9144000" cy="44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57" name="Shape 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5394" y="365475"/>
            <a:ext cx="1544546" cy="3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516" y="4859308"/>
            <a:ext cx="1000499" cy="1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deck cover 1">
    <p:bg>
      <p:bgPr>
        <a:solidFill>
          <a:srgbClr val="2C001E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Shape 62"/>
          <p:cNvSpPr/>
          <p:nvPr/>
        </p:nvSpPr>
        <p:spPr>
          <a:xfrm>
            <a:off x="0" y="4703193"/>
            <a:ext cx="9144000" cy="440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4600" y="721250"/>
            <a:ext cx="971447" cy="97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5516" y="4859308"/>
            <a:ext cx="1000499" cy="1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1 column 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772953"/>
              </a:buClr>
              <a:buFont typeface="Ubuntu"/>
              <a:buNone/>
              <a:defRPr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2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Single Line of Text 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99500" y="2204325"/>
            <a:ext cx="8144999" cy="734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wo Lines of Text 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499500" y="2014575"/>
            <a:ext cx="8144999" cy="734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499500" y="2661806"/>
            <a:ext cx="8144999" cy="467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_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with dots 1 1 1 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1">
    <p:bg>
      <p:bgPr>
        <a:solidFill>
          <a:srgbClr val="2C001E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810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810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ord slide Aubergine">
    <p:bg>
      <p:bgPr>
        <a:solidFill>
          <a:srgbClr val="2C001E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Word slide orange">
    <p:bg>
      <p:bgPr>
        <a:solidFill>
          <a:srgbClr val="DE471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199181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nd slide 1">
    <p:bg>
      <p:bgPr>
        <a:solidFill>
          <a:srgbClr val="2C001E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3066975" y="1839318"/>
            <a:ext cx="300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410525" y="298837"/>
            <a:ext cx="7697700" cy="32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81000" y="4367452"/>
            <a:ext cx="5287500" cy="604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</a:rPr>
              <a:t>canonical.com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DD4814"/>
                </a:solidFill>
                <a:latin typeface="Ubuntu"/>
                <a:ea typeface="Ubuntu"/>
                <a:cs typeface="Ubuntu"/>
                <a:sym typeface="Ubuntu"/>
              </a:rPr>
              <a:t>ubuntu.com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307181"/>
            <a:ext cx="1138672" cy="1500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type="ctrTitle"/>
          </p:nvPr>
        </p:nvSpPr>
        <p:spPr>
          <a:xfrm>
            <a:off x="3810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81000" y="3721709"/>
            <a:ext cx="77724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  <a:defRPr b="0" i="0" sz="2000" u="none" cap="none" strike="noStrike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91" name="Shape 91"/>
          <p:cNvSpPr txBox="1"/>
          <p:nvPr>
            <p:ph idx="2" type="subTitle"/>
          </p:nvPr>
        </p:nvSpPr>
        <p:spPr>
          <a:xfrm>
            <a:off x="381000" y="27638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None/>
              <a:defRPr b="0" i="0" u="none" cap="none" strike="noStrike">
                <a:solidFill>
                  <a:srgbClr val="DE471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4716"/>
              </a:buClr>
              <a:buSzPct val="100000"/>
              <a:buNone/>
              <a:defRPr b="0" i="0" sz="1800" u="none" cap="none" strike="noStrike">
                <a:solidFill>
                  <a:srgbClr val="DE471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Slide 1 Orange">
    <p:bg>
      <p:bgPr>
        <a:solidFill>
          <a:srgbClr val="DE471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ctrTitle"/>
          </p:nvPr>
        </p:nvSpPr>
        <p:spPr>
          <a:xfrm>
            <a:off x="381000" y="14690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Font typeface="Ubuntu"/>
              <a:buNone/>
              <a:defRPr i="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" type="subTitle"/>
          </p:nvPr>
        </p:nvSpPr>
        <p:spPr>
          <a:xfrm>
            <a:off x="381000" y="27257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  <a:defRPr b="0" i="0" u="none" cap="none" strike="noStrike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96" name="Shape 9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8598" y="3721706"/>
            <a:ext cx="1055062" cy="10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69975" y="1352550"/>
            <a:ext cx="38792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381000" y="1352550"/>
            <a:ext cx="3772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3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Shape 103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Key Poin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3283725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8" name="Shape 108"/>
          <p:cNvSpPr txBox="1"/>
          <p:nvPr>
            <p:ph idx="3" type="body"/>
          </p:nvPr>
        </p:nvSpPr>
        <p:spPr>
          <a:xfrm>
            <a:off x="5846450" y="2328112"/>
            <a:ext cx="2394299" cy="2597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09" name="Shape 109"/>
          <p:cNvSpPr txBox="1"/>
          <p:nvPr>
            <p:ph idx="4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10" name="Shape 110"/>
          <p:cNvGrpSpPr/>
          <p:nvPr/>
        </p:nvGrpSpPr>
        <p:grpSpPr>
          <a:xfrm>
            <a:off x="612700" y="1703000"/>
            <a:ext cx="600265" cy="600265"/>
            <a:chOff x="0" y="0"/>
            <a:chExt cx="876300" cy="876300"/>
          </a:xfrm>
        </p:grpSpPr>
        <p:sp>
          <p:nvSpPr>
            <p:cNvPr id="111" name="Shape 111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</a:p>
          </p:txBody>
        </p:sp>
      </p:grpSp>
      <p:grpSp>
        <p:nvGrpSpPr>
          <p:cNvPr id="113" name="Shape 113"/>
          <p:cNvGrpSpPr/>
          <p:nvPr/>
        </p:nvGrpSpPr>
        <p:grpSpPr>
          <a:xfrm>
            <a:off x="3460986" y="1703000"/>
            <a:ext cx="600265" cy="600265"/>
            <a:chOff x="0" y="0"/>
            <a:chExt cx="876300" cy="876300"/>
          </a:xfrm>
        </p:grpSpPr>
        <p:sp>
          <p:nvSpPr>
            <p:cNvPr id="114" name="Shape 114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4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</a:p>
          </p:txBody>
        </p:sp>
      </p:grpSp>
      <p:grpSp>
        <p:nvGrpSpPr>
          <p:cNvPr id="116" name="Shape 116"/>
          <p:cNvGrpSpPr/>
          <p:nvPr/>
        </p:nvGrpSpPr>
        <p:grpSpPr>
          <a:xfrm>
            <a:off x="6023365" y="1703000"/>
            <a:ext cx="600265" cy="600265"/>
            <a:chOff x="0" y="0"/>
            <a:chExt cx="876300" cy="876300"/>
          </a:xfrm>
        </p:grpSpPr>
        <p:sp>
          <p:nvSpPr>
            <p:cNvPr id="117" name="Shape 117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4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5 Key Points 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1113350" y="1622203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2" name="Shape 122"/>
          <p:cNvSpPr txBox="1"/>
          <p:nvPr>
            <p:ph idx="2" type="subTitle"/>
          </p:nvPr>
        </p:nvSpPr>
        <p:spPr>
          <a:xfrm>
            <a:off x="1113350" y="2300651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3" type="subTitle"/>
          </p:nvPr>
        </p:nvSpPr>
        <p:spPr>
          <a:xfrm>
            <a:off x="1113350" y="29883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4" name="Shape 124"/>
          <p:cNvSpPr txBox="1"/>
          <p:nvPr>
            <p:ph idx="4" type="subTitle"/>
          </p:nvPr>
        </p:nvSpPr>
        <p:spPr>
          <a:xfrm>
            <a:off x="1113350" y="36760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25" name="Shape 125"/>
          <p:cNvSpPr txBox="1"/>
          <p:nvPr>
            <p:ph idx="5" type="subTitle"/>
          </p:nvPr>
        </p:nvSpPr>
        <p:spPr>
          <a:xfrm>
            <a:off x="1113350" y="437300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26" name="Shape 126"/>
          <p:cNvGrpSpPr/>
          <p:nvPr/>
        </p:nvGrpSpPr>
        <p:grpSpPr>
          <a:xfrm>
            <a:off x="457200" y="1585200"/>
            <a:ext cx="465928" cy="465928"/>
            <a:chOff x="0" y="0"/>
            <a:chExt cx="876300" cy="876300"/>
          </a:xfrm>
        </p:grpSpPr>
        <p:sp>
          <p:nvSpPr>
            <p:cNvPr id="127" name="Shape 127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i="0" lang="en" sz="21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</a:p>
          </p:txBody>
        </p:sp>
      </p:grpSp>
      <p:grpSp>
        <p:nvGrpSpPr>
          <p:cNvPr id="129" name="Shape 129"/>
          <p:cNvGrpSpPr/>
          <p:nvPr/>
        </p:nvGrpSpPr>
        <p:grpSpPr>
          <a:xfrm>
            <a:off x="457200" y="2264562"/>
            <a:ext cx="465928" cy="465928"/>
            <a:chOff x="0" y="0"/>
            <a:chExt cx="876300" cy="876300"/>
          </a:xfrm>
        </p:grpSpPr>
        <p:sp>
          <p:nvSpPr>
            <p:cNvPr id="130" name="Shape 130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457200" y="2943924"/>
            <a:ext cx="465928" cy="465928"/>
            <a:chOff x="0" y="0"/>
            <a:chExt cx="876300" cy="876300"/>
          </a:xfrm>
        </p:grpSpPr>
        <p:sp>
          <p:nvSpPr>
            <p:cNvPr id="133" name="Shape 133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457200" y="3623286"/>
            <a:ext cx="465928" cy="465928"/>
            <a:chOff x="0" y="0"/>
            <a:chExt cx="876300" cy="876300"/>
          </a:xfrm>
        </p:grpSpPr>
        <p:sp>
          <p:nvSpPr>
            <p:cNvPr id="136" name="Shape 136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</a:p>
          </p:txBody>
        </p:sp>
      </p:grpSp>
      <p:grpSp>
        <p:nvGrpSpPr>
          <p:cNvPr id="138" name="Shape 138"/>
          <p:cNvGrpSpPr/>
          <p:nvPr/>
        </p:nvGrpSpPr>
        <p:grpSpPr>
          <a:xfrm>
            <a:off x="457200" y="4302648"/>
            <a:ext cx="465928" cy="465928"/>
            <a:chOff x="0" y="0"/>
            <a:chExt cx="876300" cy="876300"/>
          </a:xfrm>
        </p:grpSpPr>
        <p:sp>
          <p:nvSpPr>
            <p:cNvPr id="139" name="Shape 139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0" name="Shape 140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4 Key Points 1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1113350" y="1622203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4" name="Shape 144"/>
          <p:cNvSpPr txBox="1"/>
          <p:nvPr>
            <p:ph idx="2" type="subTitle"/>
          </p:nvPr>
        </p:nvSpPr>
        <p:spPr>
          <a:xfrm>
            <a:off x="1113350" y="2300651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5" name="Shape 145"/>
          <p:cNvSpPr txBox="1"/>
          <p:nvPr>
            <p:ph idx="3" type="subTitle"/>
          </p:nvPr>
        </p:nvSpPr>
        <p:spPr>
          <a:xfrm>
            <a:off x="1113350" y="29883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46" name="Shape 146"/>
          <p:cNvSpPr txBox="1"/>
          <p:nvPr>
            <p:ph idx="4" type="subTitle"/>
          </p:nvPr>
        </p:nvSpPr>
        <p:spPr>
          <a:xfrm>
            <a:off x="1113350" y="36760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/>
        </p:txBody>
      </p:sp>
      <p:grpSp>
        <p:nvGrpSpPr>
          <p:cNvPr id="147" name="Shape 147"/>
          <p:cNvGrpSpPr/>
          <p:nvPr/>
        </p:nvGrpSpPr>
        <p:grpSpPr>
          <a:xfrm>
            <a:off x="457200" y="1585200"/>
            <a:ext cx="465928" cy="465928"/>
            <a:chOff x="0" y="0"/>
            <a:chExt cx="876300" cy="876300"/>
          </a:xfrm>
        </p:grpSpPr>
        <p:sp>
          <p:nvSpPr>
            <p:cNvPr id="148" name="Shape 148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i="0" lang="en" sz="2100" u="none" cap="none" strike="noStrike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</a:p>
          </p:txBody>
        </p:sp>
      </p:grpSp>
      <p:grpSp>
        <p:nvGrpSpPr>
          <p:cNvPr id="150" name="Shape 150"/>
          <p:cNvGrpSpPr/>
          <p:nvPr/>
        </p:nvGrpSpPr>
        <p:grpSpPr>
          <a:xfrm>
            <a:off x="457200" y="2264562"/>
            <a:ext cx="465928" cy="465928"/>
            <a:chOff x="0" y="0"/>
            <a:chExt cx="876300" cy="876300"/>
          </a:xfrm>
        </p:grpSpPr>
        <p:sp>
          <p:nvSpPr>
            <p:cNvPr id="151" name="Shape 151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</a:p>
          </p:txBody>
        </p:sp>
      </p:grpSp>
      <p:grpSp>
        <p:nvGrpSpPr>
          <p:cNvPr id="153" name="Shape 153"/>
          <p:cNvGrpSpPr/>
          <p:nvPr/>
        </p:nvGrpSpPr>
        <p:grpSpPr>
          <a:xfrm>
            <a:off x="457200" y="2943924"/>
            <a:ext cx="465928" cy="465928"/>
            <a:chOff x="0" y="0"/>
            <a:chExt cx="876300" cy="876300"/>
          </a:xfrm>
        </p:grpSpPr>
        <p:sp>
          <p:nvSpPr>
            <p:cNvPr id="154" name="Shape 154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</a:p>
          </p:txBody>
        </p:sp>
      </p:grpSp>
      <p:grpSp>
        <p:nvGrpSpPr>
          <p:cNvPr id="156" name="Shape 156"/>
          <p:cNvGrpSpPr/>
          <p:nvPr/>
        </p:nvGrpSpPr>
        <p:grpSpPr>
          <a:xfrm>
            <a:off x="457200" y="3623286"/>
            <a:ext cx="465928" cy="465928"/>
            <a:chOff x="0" y="0"/>
            <a:chExt cx="876300" cy="876300"/>
          </a:xfrm>
        </p:grpSpPr>
        <p:sp>
          <p:nvSpPr>
            <p:cNvPr id="157" name="Shape 157"/>
            <p:cNvSpPr/>
            <p:nvPr/>
          </p:nvSpPr>
          <p:spPr>
            <a:xfrm flipH="1">
              <a:off x="0" y="0"/>
              <a:ext cx="876300" cy="876300"/>
            </a:xfrm>
            <a:prstGeom prst="ellipse">
              <a:avLst/>
            </a:prstGeom>
            <a:solidFill>
              <a:srgbClr val="DD4814"/>
            </a:solidFill>
            <a:ln>
              <a:noFill/>
            </a:ln>
          </p:spPr>
          <p:txBody>
            <a:bodyPr anchorCtr="0" anchor="t" bIns="0" lIns="0" rIns="0" tIns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257175" y="107950"/>
              <a:ext cx="373199" cy="62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buClr>
                  <a:srgbClr val="FFFFFF"/>
                </a:buClr>
                <a:buSzPct val="25000"/>
                <a:buFont typeface="Ubuntu"/>
                <a:buNone/>
              </a:pPr>
              <a:r>
                <a:rPr b="1" lang="en" sz="2100">
                  <a:solidFill>
                    <a:srgbClr val="FFFFFF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ictogram and Key Poi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1" name="Shape 161"/>
          <p:cNvCxnSpPr/>
          <p:nvPr/>
        </p:nvCxnSpPr>
        <p:spPr>
          <a:xfrm rot="10800000">
            <a:off x="4523825" y="-929400"/>
            <a:ext cx="0" cy="7002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2" name="Shape 162"/>
          <p:cNvSpPr txBox="1"/>
          <p:nvPr>
            <p:ph idx="1" type="subTitle"/>
          </p:nvPr>
        </p:nvSpPr>
        <p:spPr>
          <a:xfrm>
            <a:off x="912750" y="2733656"/>
            <a:ext cx="7112099" cy="2104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  <p:sp>
        <p:nvSpPr>
          <p:cNvPr id="163" name="Shape 163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 &amp; header &amp; cop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1450" y="1365843"/>
            <a:ext cx="3150860" cy="3144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>
            <p:ph type="title"/>
          </p:nvPr>
        </p:nvSpPr>
        <p:spPr>
          <a:xfrm>
            <a:off x="5382480" y="1599875"/>
            <a:ext cx="2728800" cy="2177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20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Shape 167"/>
          <p:cNvSpPr txBox="1"/>
          <p:nvPr>
            <p:ph idx="2" type="title"/>
          </p:nvPr>
        </p:nvSpPr>
        <p:spPr>
          <a:xfrm>
            <a:off x="5484175" y="3589350"/>
            <a:ext cx="2525399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14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3"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Font typeface="Ubuntu"/>
              <a:buNone/>
              <a:defRPr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81000" y="1352550"/>
            <a:ext cx="40872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spcAft>
                <a:spcPts val="1000"/>
              </a:spcAft>
              <a:defRPr/>
            </a:lvl1pPr>
            <a:lvl2pPr lvl="1" rtl="0">
              <a:spcBef>
                <a:spcPts val="0"/>
              </a:spcBef>
              <a:spcAft>
                <a:spcPts val="1000"/>
              </a:spcAft>
              <a:defRPr/>
            </a:lvl2pPr>
            <a:lvl3pPr lvl="2" rtl="0">
              <a:spcBef>
                <a:spcPts val="0"/>
              </a:spcBef>
              <a:spcAft>
                <a:spcPts val="1000"/>
              </a:spcAft>
              <a:defRPr/>
            </a:lvl3pPr>
            <a:lvl4pPr lvl="3" rtl="0">
              <a:spcBef>
                <a:spcPts val="0"/>
              </a:spcBef>
              <a:spcAft>
                <a:spcPts val="1000"/>
              </a:spcAft>
              <a:defRPr/>
            </a:lvl4pPr>
            <a:lvl5pPr lvl="4" rtl="0">
              <a:spcBef>
                <a:spcPts val="0"/>
              </a:spcBef>
              <a:spcAft>
                <a:spcPts val="1000"/>
              </a:spcAft>
              <a:defRPr/>
            </a:lvl5pPr>
            <a:lvl6pPr lvl="5" rtl="0">
              <a:spcBef>
                <a:spcPts val="0"/>
              </a:spcBef>
              <a:spcAft>
                <a:spcPts val="1000"/>
              </a:spcAft>
              <a:defRPr b="0"/>
            </a:lvl6pPr>
            <a:lvl7pPr lvl="6" rtl="0">
              <a:spcBef>
                <a:spcPts val="0"/>
              </a:spcBef>
              <a:spcAft>
                <a:spcPts val="1000"/>
              </a:spcAft>
              <a:defRPr/>
            </a:lvl7pPr>
            <a:lvl8pPr lvl="7" rtl="0">
              <a:spcBef>
                <a:spcPts val="0"/>
              </a:spcBef>
              <a:spcAft>
                <a:spcPts val="1000"/>
              </a:spcAft>
              <a:defRPr b="0"/>
            </a:lvl8pPr>
            <a:lvl9pPr lvl="8" rtl="0">
              <a:spcBef>
                <a:spcPts val="0"/>
              </a:spcBef>
              <a:spcAft>
                <a:spcPts val="1000"/>
              </a:spcAft>
              <a:defRPr/>
            </a:lvl9pPr>
          </a:lstStyle>
          <a:p/>
        </p:txBody>
      </p:sp>
      <p:sp>
        <p:nvSpPr>
          <p:cNvPr id="170" name="Shape 170"/>
          <p:cNvSpPr txBox="1"/>
          <p:nvPr>
            <p:ph idx="4" type="title"/>
          </p:nvPr>
        </p:nvSpPr>
        <p:spPr>
          <a:xfrm>
            <a:off x="381000" y="862570"/>
            <a:ext cx="8229600" cy="41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333333"/>
              </a:buClr>
              <a:buSzPct val="100000"/>
              <a:buFont typeface="Ubuntu"/>
              <a:buNone/>
              <a:defRPr sz="21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Shape 171"/>
          <p:cNvSpPr txBox="1"/>
          <p:nvPr/>
        </p:nvSpPr>
        <p:spPr>
          <a:xfrm>
            <a:off x="7340563" y="4752283"/>
            <a:ext cx="1518600" cy="332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700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rPr>
              <a:t>Confidential Canonical™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hape 1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10" y="361950"/>
            <a:ext cx="4399983" cy="4392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>
            <p:ph type="title"/>
          </p:nvPr>
        </p:nvSpPr>
        <p:spPr>
          <a:xfrm>
            <a:off x="2694001" y="662750"/>
            <a:ext cx="3755999" cy="30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2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2" type="title"/>
          </p:nvPr>
        </p:nvSpPr>
        <p:spPr>
          <a:xfrm>
            <a:off x="2860501" y="3496175"/>
            <a:ext cx="3423000" cy="125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SzPct val="100000"/>
              <a:buFont typeface="Ubuntu"/>
              <a:buNone/>
              <a:defRPr b="0" sz="1600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b="1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F logo">
    <p:bg>
      <p:bgPr>
        <a:solidFill>
          <a:srgbClr val="DE471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425" y="1580868"/>
            <a:ext cx="2389160" cy="198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">
    <p:bg>
      <p:bgPr>
        <a:solidFill>
          <a:srgbClr val="2C001E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34182" y="2380877"/>
            <a:ext cx="2875638" cy="38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 1">
    <p:bg>
      <p:bgPr>
        <a:solidFill>
          <a:srgbClr val="2C001E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2233537" y="3479899"/>
            <a:ext cx="4808700" cy="121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We are the company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39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behind Ubuntu.</a:t>
            </a:r>
          </a:p>
        </p:txBody>
      </p:sp>
      <p:pic>
        <p:nvPicPr>
          <p:cNvPr id="182" name="Shape 1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3762" y="392725"/>
            <a:ext cx="3348249" cy="28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nonical logo 1 1">
    <p:bg>
      <p:bgPr>
        <a:solidFill>
          <a:srgbClr val="2C001E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Shape 1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0125" y="1460301"/>
            <a:ext cx="7072311" cy="3471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4040674" y="819150"/>
            <a:ext cx="13785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EMPLOYEES</a:t>
            </a:r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3218" y="2737246"/>
            <a:ext cx="232171" cy="23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164" y="2460426"/>
            <a:ext cx="312538" cy="31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4342060" y="2165746"/>
            <a:ext cx="8136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London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111996" y="2889051"/>
            <a:ext cx="484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Boston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9742" y="2969418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882431" y="2969418"/>
            <a:ext cx="5949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Shanghai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0843" y="3067645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7026547" y="3076575"/>
            <a:ext cx="417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Taipei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986000" y="153900"/>
            <a:ext cx="1442099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600+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456176" y="819150"/>
            <a:ext cx="1378500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COUNTRIES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6546576" y="158353"/>
            <a:ext cx="1053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30+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455539" y="819150"/>
            <a:ext cx="1442099" cy="31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2953"/>
              </a:buClr>
              <a:buSzPct val="25000"/>
              <a:buFont typeface="Ubuntu"/>
              <a:buNone/>
            </a:pPr>
            <a:r>
              <a:rPr b="0" i="0" lang="en" sz="17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FOUNDATION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489025" y="158353"/>
            <a:ext cx="1378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1" i="0" lang="en" sz="45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2004</a:t>
            </a:r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0" y="2719387"/>
            <a:ext cx="232171" cy="23217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Shape 200"/>
          <p:cNvSpPr txBox="1"/>
          <p:nvPr/>
        </p:nvSpPr>
        <p:spPr>
          <a:xfrm>
            <a:off x="6054328" y="2710457"/>
            <a:ext cx="469799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Ubuntu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Beijing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784579" y="5909071"/>
            <a:ext cx="262199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125" lIns="64275" rIns="64275" tIns="32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buClr>
                <a:srgbClr val="772953"/>
              </a:buClr>
              <a:buSzPct val="100000"/>
              <a:buFont typeface="Ubuntu"/>
              <a:buNone/>
              <a:defRPr i="0" sz="3000" u="none" cap="none" strike="noStrike"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1350095"/>
            <a:ext cx="8229600" cy="352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8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l">
              <a:lnSpc>
                <a:spcPct val="115000"/>
              </a:lnSpc>
              <a:spcBef>
                <a:spcPts val="48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6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l">
              <a:lnSpc>
                <a:spcPct val="115000"/>
              </a:lnSpc>
              <a:spcBef>
                <a:spcPts val="480"/>
              </a:spcBef>
              <a:spcAft>
                <a:spcPts val="1000"/>
              </a:spcAft>
              <a:buClr>
                <a:srgbClr val="333333"/>
              </a:buClr>
              <a:buFont typeface="Ubuntu"/>
              <a:buChar char="●"/>
              <a:defRPr i="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2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333333"/>
              </a:buClr>
              <a:buSzPct val="100000"/>
              <a:buFont typeface="Ubuntu"/>
              <a:buChar char="●"/>
              <a:defRPr i="0" sz="1000" u="none" cap="none" strike="noStrike">
                <a:solidFill>
                  <a:srgbClr val="333333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b="1" i="0" sz="1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i="0" sz="12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b="1" i="0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l">
              <a:lnSpc>
                <a:spcPct val="115000"/>
              </a:lnSpc>
              <a:spcBef>
                <a:spcPts val="360"/>
              </a:spcBef>
              <a:spcAft>
                <a:spcPts val="1000"/>
              </a:spcAft>
              <a:buClr>
                <a:srgbClr val="FFFFFF"/>
              </a:buClr>
              <a:buSzPct val="100000"/>
              <a:buFont typeface="Ubuntu"/>
              <a:buChar char="●"/>
              <a:defRPr i="0" sz="10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ftp://ftp.sei.cmu.edu/pub/case-env/config_mgt/papers/PastPresentFuture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hyperlink" Target="mailto:charles.butler@ubuntu.com" TargetMode="External"/><Relationship Id="rId5" Type="http://schemas.openxmlformats.org/officeDocument/2006/relationships/hyperlink" Target="http://blog.dasroot.ne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github.com/juju-solutions/layer-docker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github.com/juju-solutions/charms.dock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github.com/juju-solutions/charms.dock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github.com/juju-solutions/charms.docker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brebanov/ansible-lxd" TargetMode="External"/><Relationship Id="rId4" Type="http://schemas.openxmlformats.org/officeDocument/2006/relationships/hyperlink" Target="http://docs.ansible.com/ansible/lxc_container_module.html" TargetMode="External"/><Relationship Id="rId5" Type="http://schemas.openxmlformats.org/officeDocument/2006/relationships/hyperlink" Target="http://docs.ansible.com/ansible/docker_module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supermarket.chef.io/cookbooks/container" TargetMode="External"/><Relationship Id="rId4" Type="http://schemas.openxmlformats.org/officeDocument/2006/relationships/hyperlink" Target="https://supermarket.chef.io/cookbooks/dock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tripledes/sjimenez-lxc" TargetMode="External"/><Relationship Id="rId4" Type="http://schemas.openxmlformats.org/officeDocument/2006/relationships/hyperlink" Target="https://forge.puppetlabs.com/garethr/dock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28.png"/><Relationship Id="rId9" Type="http://schemas.openxmlformats.org/officeDocument/2006/relationships/image" Target="../media/image27.png"/><Relationship Id="rId5" Type="http://schemas.openxmlformats.org/officeDocument/2006/relationships/image" Target="../media/image09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saltstack.com/en/latest/topics/cloud/lxc.html" TargetMode="External"/><Relationship Id="rId4" Type="http://schemas.openxmlformats.org/officeDocument/2006/relationships/hyperlink" Target="https://docs.saltstack.com/en/latest/ref/states/all/salt.states.dockerng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hyperlink" Target="http://usenix.org/legacy/publications/library/proceedings/lisa02/tech/full_papers/traugott/traugott_html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ctrTitle"/>
          </p:nvPr>
        </p:nvSpPr>
        <p:spPr>
          <a:xfrm>
            <a:off x="381000" y="9546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Config Management and Containers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207" name="Shape 207"/>
          <p:cNvSpPr txBox="1"/>
          <p:nvPr>
            <p:ph idx="1" type="subTitle"/>
          </p:nvPr>
        </p:nvSpPr>
        <p:spPr>
          <a:xfrm>
            <a:off x="381000" y="22114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Charles Butler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Fosdem 2016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Emergent issues w/ Config Management</a:t>
            </a:r>
          </a:p>
        </p:txBody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457200" y="2328112"/>
            <a:ext cx="2394299" cy="259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Domain specific configuration managers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4" name="Shape 274"/>
          <p:cNvSpPr txBox="1"/>
          <p:nvPr>
            <p:ph idx="2" type="body"/>
          </p:nvPr>
        </p:nvSpPr>
        <p:spPr>
          <a:xfrm>
            <a:off x="3283725" y="2328112"/>
            <a:ext cx="2394299" cy="259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Context Sensitive Knowledge barriers.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3" type="body"/>
          </p:nvPr>
        </p:nvSpPr>
        <p:spPr>
          <a:xfrm>
            <a:off x="5846450" y="2328112"/>
            <a:ext cx="2394299" cy="2597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10% technological—the rest is improved management, process, and user training. [1]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	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248875" y="4853150"/>
            <a:ext cx="5973000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[1] cited: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ftp://ftp.sei.cmu.edu/pub/case-env/config_mgt/papers/PastPresentFuture.pdf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Enter Containers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33325" y="3090250"/>
            <a:ext cx="9144000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The New Stack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/>
          <p:nvPr>
            <p:ph type="title"/>
          </p:nvPr>
        </p:nvSpPr>
        <p:spPr>
          <a:xfrm>
            <a:off x="499500" y="2014575"/>
            <a:ext cx="8144999" cy="7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Containers offer a way to virtualize an operating system.</a:t>
            </a:r>
          </a:p>
        </p:txBody>
      </p:sp>
      <p:sp>
        <p:nvSpPr>
          <p:cNvPr id="288" name="Shape 288"/>
          <p:cNvSpPr txBox="1"/>
          <p:nvPr>
            <p:ph idx="1" type="subTitle"/>
          </p:nvPr>
        </p:nvSpPr>
        <p:spPr>
          <a:xfrm>
            <a:off x="499500" y="2661806"/>
            <a:ext cx="8144999" cy="4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virtualization isolates processes, providing limited visibility and resource utilization to each, such that the processes appear to be running on separate machines.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81000" y="205976"/>
            <a:ext cx="8229600" cy="598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Flavors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69975" y="1352550"/>
            <a:ext cx="387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processes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runs /sbin/init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 amenities like cron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SSH’able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Can be treated as immutable or mutable. But designed to be mutable</a:t>
            </a:r>
          </a:p>
        </p:txBody>
      </p:sp>
      <p:sp>
        <p:nvSpPr>
          <p:cNvPr id="295" name="Shape 295"/>
          <p:cNvSpPr txBox="1"/>
          <p:nvPr>
            <p:ph idx="2" type="body"/>
          </p:nvPr>
        </p:nvSpPr>
        <p:spPr>
          <a:xfrm>
            <a:off x="381000" y="1352550"/>
            <a:ext cx="377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Single Process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init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amenities like cron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SSH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typically run/handled as immutable objects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381000" y="1462175"/>
            <a:ext cx="274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800"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rPr>
              <a:t>Application Containers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4650275" y="1462175"/>
            <a:ext cx="2748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772953"/>
                </a:solidFill>
                <a:latin typeface="Ubuntu"/>
                <a:ea typeface="Ubuntu"/>
                <a:cs typeface="Ubuntu"/>
                <a:sym typeface="Ubuntu"/>
              </a:rPr>
              <a:t>System Containers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Shape 3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25" y="612899"/>
            <a:ext cx="8200149" cy="41283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Shape 303"/>
          <p:cNvSpPr txBox="1"/>
          <p:nvPr/>
        </p:nvSpPr>
        <p:spPr>
          <a:xfrm>
            <a:off x="438850" y="4821500"/>
            <a:ext cx="7610999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chemeClr val="dk2"/>
                </a:solidFill>
              </a:rPr>
              <a:t>image credit: https://www.howtoforge.com/tutorial/how-to-use-docker-introduction/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Benefits of “the new stack”</a:t>
            </a:r>
          </a:p>
        </p:txBody>
      </p:sp>
      <p:sp>
        <p:nvSpPr>
          <p:cNvPr id="309" name="Shape 309"/>
          <p:cNvSpPr txBox="1"/>
          <p:nvPr>
            <p:ph idx="1" type="subTitle"/>
          </p:nvPr>
        </p:nvSpPr>
        <p:spPr>
          <a:xfrm>
            <a:off x="1113350" y="1622203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Resource Constraints</a:t>
            </a:r>
          </a:p>
        </p:txBody>
      </p:sp>
      <p:sp>
        <p:nvSpPr>
          <p:cNvPr id="310" name="Shape 310"/>
          <p:cNvSpPr txBox="1"/>
          <p:nvPr>
            <p:ph idx="2" type="subTitle"/>
          </p:nvPr>
        </p:nvSpPr>
        <p:spPr>
          <a:xfrm>
            <a:off x="1113350" y="2300651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Density</a:t>
            </a:r>
          </a:p>
        </p:txBody>
      </p:sp>
      <p:sp>
        <p:nvSpPr>
          <p:cNvPr id="311" name="Shape 311"/>
          <p:cNvSpPr txBox="1"/>
          <p:nvPr>
            <p:ph idx="3" type="subTitle"/>
          </p:nvPr>
        </p:nvSpPr>
        <p:spPr>
          <a:xfrm>
            <a:off x="1113350" y="29883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Super Fast (often sub second)</a:t>
            </a:r>
          </a:p>
        </p:txBody>
      </p:sp>
      <p:sp>
        <p:nvSpPr>
          <p:cNvPr id="312" name="Shape 312"/>
          <p:cNvSpPr txBox="1"/>
          <p:nvPr>
            <p:ph idx="4" type="subTitle"/>
          </p:nvPr>
        </p:nvSpPr>
        <p:spPr>
          <a:xfrm>
            <a:off x="1113350" y="36760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 VM Overhead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Config Management &amp; Containers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/>
              <a:t>A critical look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x="499500" y="2204325"/>
            <a:ext cx="8144999" cy="73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Everything</a:t>
            </a:r>
          </a:p>
        </p:txBody>
      </p:sp>
      <p:pic>
        <p:nvPicPr>
          <p:cNvPr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301690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 containers and non-containers </a:t>
            </a:r>
          </a:p>
        </p:txBody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61B1F"/>
                </a:solidFill>
              </a:rPr>
              <a:t>manage not only the containers, but the environments around the containers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161B1F"/>
                </a:solidFill>
              </a:rPr>
              <a:t>  This is especially important, as containerized applications are nearly always talking to components</a:t>
            </a:r>
          </a:p>
          <a:p>
            <a:pPr indent="-228600" lvl="0" marL="457200" rtl="0">
              <a:spcBef>
                <a:spcPts val="0"/>
              </a:spcBef>
              <a:buClr>
                <a:srgbClr val="161B1F"/>
              </a:buClr>
            </a:pPr>
            <a:r>
              <a:rPr lang="en">
                <a:solidFill>
                  <a:srgbClr val="161B1F"/>
                </a:solidFill>
              </a:rPr>
              <a:t>storage</a:t>
            </a:r>
          </a:p>
          <a:p>
            <a:pPr indent="-228600" lvl="0" marL="457200" rtl="0">
              <a:spcBef>
                <a:spcPts val="0"/>
              </a:spcBef>
              <a:buClr>
                <a:srgbClr val="161B1F"/>
              </a:buClr>
            </a:pPr>
            <a:r>
              <a:rPr lang="en">
                <a:solidFill>
                  <a:srgbClr val="161B1F"/>
                </a:solidFill>
              </a:rPr>
              <a:t>database </a:t>
            </a:r>
          </a:p>
          <a:p>
            <a:pPr indent="-228600" lvl="0" marL="457200" rtl="0">
              <a:spcBef>
                <a:spcPts val="0"/>
              </a:spcBef>
              <a:buClr>
                <a:srgbClr val="161B1F"/>
              </a:buClr>
            </a:pPr>
            <a:r>
              <a:rPr lang="en">
                <a:solidFill>
                  <a:srgbClr val="161B1F"/>
                </a:solidFill>
              </a:rPr>
              <a:t>networking 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161B1F"/>
                </a:solidFill>
              </a:rPr>
              <a:t>that are not in containers, and in some (rare) cases: unable to be placed in a container. 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Chuck’s Adventure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25" y="1063375"/>
            <a:ext cx="44196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268837"/>
            <a:ext cx="32385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888750" y="1417100"/>
            <a:ext cx="5008800" cy="262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@lazypower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charles.butler@ubuntu.com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http://blog.dasroot.net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" sz="2400"/>
              <a:t>http://github.com/chuckbutler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Chuck’s Adventure</a:t>
            </a:r>
          </a:p>
        </p:txBody>
      </p:sp>
      <p:pic>
        <p:nvPicPr>
          <p:cNvPr id="341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00" y="975200"/>
            <a:ext cx="5849524" cy="37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99500" y="2014575"/>
            <a:ext cx="8144999" cy="7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Delivery Patterns</a:t>
            </a:r>
          </a:p>
        </p:txBody>
      </p:sp>
      <p:sp>
        <p:nvSpPr>
          <p:cNvPr id="347" name="Shape 347"/>
          <p:cNvSpPr txBox="1"/>
          <p:nvPr>
            <p:ph idx="1" type="subTitle"/>
          </p:nvPr>
        </p:nvSpPr>
        <p:spPr>
          <a:xfrm>
            <a:off x="499500" y="2661806"/>
            <a:ext cx="8144999" cy="4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 containers vs uncontained delivery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Shape 3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920"/>
            <a:ext cx="9144000" cy="50056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6035325" y="4137625"/>
            <a:ext cx="5973000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Before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Kubernetes Charm as a Case Study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69975" y="1352550"/>
            <a:ext cx="38792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2283 total LOC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No Build Env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8 Min Delivery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~ 1 min upgrade cycle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Same model suggested by google</a:t>
            </a:r>
          </a:p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381000" y="1352550"/>
            <a:ext cx="377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   5317 total LOC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Required a Build Env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15 Min Delivery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8 min upgrade cycle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Different model than suggested by google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2343600" y="4490200"/>
            <a:ext cx="4531799" cy="45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3,034 LOC reduction in cost of ownership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648625" y="1063375"/>
            <a:ext cx="2139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uncontained Delivery</a:t>
            </a:r>
          </a:p>
        </p:txBody>
      </p:sp>
      <p:sp>
        <p:nvSpPr>
          <p:cNvPr id="363" name="Shape 363"/>
          <p:cNvSpPr txBox="1"/>
          <p:nvPr/>
        </p:nvSpPr>
        <p:spPr>
          <a:xfrm>
            <a:off x="4736100" y="1063375"/>
            <a:ext cx="21393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latin typeface="Ubuntu"/>
                <a:ea typeface="Ubuntu"/>
                <a:cs typeface="Ubuntu"/>
                <a:sym typeface="Ubuntu"/>
              </a:rPr>
              <a:t>containerized Delivery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Shape 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081"/>
            <a:ext cx="9144000" cy="4799337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4625000" y="4386500"/>
            <a:ext cx="5973000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latin typeface="Ubuntu"/>
                <a:ea typeface="Ubuntu"/>
                <a:cs typeface="Ubuntu"/>
                <a:sym typeface="Ubuntu"/>
              </a:rPr>
              <a:t>After (mid flight)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Shape 3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87" y="423000"/>
            <a:ext cx="3479225" cy="429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Take a closer look @ the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Kubernetes Example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layer-docker</a:t>
            </a:r>
          </a:p>
        </p:txBody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Delivers the latest -Stable engine from Docker’s PPA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Provides a consistent interface to work with charming application containers.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meaningful synthetic states - 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@when(‘docker.ready’)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Includes charms.docker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http://github.com/juju-solutions/layer-docker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charms.docker</a:t>
            </a:r>
          </a:p>
        </p:txBody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Configure and interact with a Docker Daemon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Manage DOCKEROPTS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opts = DockerOpts()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opts.add(‘allow-insecure-registry’, True)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opts.to_string()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280000" y="4645750"/>
            <a:ext cx="597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http://github.com/juju-solutions/charms.docker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charms.docker</a:t>
            </a:r>
          </a:p>
        </p:txBody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Interact with a docker-engine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from charms.docker import Docker</a:t>
            </a:r>
            <a:b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 = Docker()</a:t>
            </a:r>
            <a:b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pid = d.up('lazypower/idlerpg:latest', </a:t>
            </a:r>
            <a:b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dirs={"files/idlerpg":"/files/idlerpg"}, </a:t>
            </a:r>
            <a:b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           ports=["8000:8000"])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9" name="Shape 399"/>
          <p:cNvSpPr txBox="1"/>
          <p:nvPr/>
        </p:nvSpPr>
        <p:spPr>
          <a:xfrm>
            <a:off x="280000" y="4645750"/>
            <a:ext cx="597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http://github.com/juju-solutions/charms.docker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charms.docker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Manage docker-compose templates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600"/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from charms.docker.compose import Compose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compose = Compose(‘files/tikiwiki’)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compose.up(‘mysql’)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compose.kill()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compose.rm()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280000" y="4645750"/>
            <a:ext cx="597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http://github.com/juju-solutions/charms.docker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Containers as Payloads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Containers as Payloads</a:t>
            </a:r>
          </a:p>
        </p:txBody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System Containers can be delivered in a similar fashion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Pack in a quick-configuration script to carry your CM configuration values into the environment</a:t>
            </a:r>
          </a:p>
          <a:p>
            <a:pPr indent="-228600" lvl="1" marL="914400" rtl="0">
              <a:spcBef>
                <a:spcPts val="0"/>
              </a:spcBef>
              <a:buFont typeface="Ubuntu Mono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lxd run /opt/configure_my_service foo=bar baz=bam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228600" lvl="0" marL="457200" rtl="0">
              <a:spcBef>
                <a:spcPts val="0"/>
              </a:spcBef>
              <a:buFont typeface="Ubuntu Mono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Generate the pre-configured containers with CM tooling</a:t>
            </a:r>
          </a:p>
          <a:p>
            <a:pPr indent="-228600" lvl="1" marL="914400" rtl="0">
              <a:spcBef>
                <a:spcPts val="0"/>
              </a:spcBef>
              <a:buFont typeface="Ubuntu Mono"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Juju, Chef, Puppet, Ansible, Saltstack, Foreman, CFEngine, or whatever strikes your fancy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LXD ships with everything you need</a:t>
            </a:r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LXD can act as a hosting image server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Warehouse base images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 container snapshots for migration / distribution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Trusted Registry by default, they’re all your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499500" y="2204325"/>
            <a:ext cx="8144999" cy="73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is charms.lxd then?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Simply stated: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LXC/LXD is natively supported in Juju. These “primitives” are exposed as a native “machine” to create units for an Application.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ctrTitle"/>
          </p:nvPr>
        </p:nvSpPr>
        <p:spPr>
          <a:xfrm>
            <a:off x="685800" y="1991810"/>
            <a:ext cx="7772400" cy="115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These principles work in every CM toolkit</a:t>
            </a:r>
          </a:p>
        </p:txBody>
      </p:sp>
      <p:pic>
        <p:nvPicPr>
          <p:cNvPr id="439" name="Shape 4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3037650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Ansible Modules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https://github.com/kbrebanov/ansible-lxd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http://docs.ansible.com/ansible/lxc_container_module.html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Deliver and manage System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http://docs.ansible.com/ansible/docker_module.html</a:t>
            </a:r>
          </a:p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Deliver and manage Application Containers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Chef Cookbooks</a:t>
            </a:r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https://supermarket.chef.io/cookbooks/container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Deliver and manage System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https://supermarket.chef.io/cookbooks/docker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Deliver and manage Application Containers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Puppet Modules</a:t>
            </a:r>
          </a:p>
        </p:txBody>
      </p:sp>
      <p:sp>
        <p:nvSpPr>
          <p:cNvPr id="457" name="Shape 457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https://github.com/tripledes/sjimenez-lxc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Deliver and manage System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https://forge.puppetlabs.com/garethr/docker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Deliver and manage Application Containers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622700"/>
            <a:ext cx="3253024" cy="17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Shape 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1425" y="87549"/>
            <a:ext cx="1481849" cy="1365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675" y="1150225"/>
            <a:ext cx="1643050" cy="16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98850" y="3213225"/>
            <a:ext cx="1712862" cy="1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8150" y="3134050"/>
            <a:ext cx="1277850" cy="1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8">
            <a:alphaModFix/>
          </a:blip>
          <a:srcRect b="12414" l="8148" r="7234" t="10809"/>
          <a:stretch/>
        </p:blipFill>
        <p:spPr>
          <a:xfrm>
            <a:off x="3470475" y="3531750"/>
            <a:ext cx="1905351" cy="14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91425" y="1058775"/>
            <a:ext cx="1643051" cy="164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Salt Stack	</a:t>
            </a:r>
          </a:p>
        </p:txBody>
      </p:sp>
      <p:sp>
        <p:nvSpPr>
          <p:cNvPr id="463" name="Shape 463"/>
          <p:cNvSpPr txBox="1"/>
          <p:nvPr>
            <p:ph idx="1" type="body"/>
          </p:nvPr>
        </p:nvSpPr>
        <p:spPr>
          <a:xfrm>
            <a:off x="381000" y="1352550"/>
            <a:ext cx="80043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https://docs.saltstack.com/en/latest/topics/cloud/lxc.html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Create / Manage System Containers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https://docs.saltstack.com/en/latest/ref/states/all/salt.states.dockerng.html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Create / Manage Application Containers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499500" y="2014575"/>
            <a:ext cx="8144999" cy="73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Thanks for your time</a:t>
            </a:r>
          </a:p>
        </p:txBody>
      </p:sp>
      <p:sp>
        <p:nvSpPr>
          <p:cNvPr id="469" name="Shape 469"/>
          <p:cNvSpPr txBox="1"/>
          <p:nvPr>
            <p:ph idx="1" type="subTitle"/>
          </p:nvPr>
        </p:nvSpPr>
        <p:spPr>
          <a:xfrm>
            <a:off x="499500" y="2661806"/>
            <a:ext cx="8144999" cy="467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Come see us @ CFGMGMTCAMP 2016 in Gent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http://summit.juju.solutions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99500" y="2204325"/>
            <a:ext cx="8144999" cy="73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Genesis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2694001" y="662750"/>
            <a:ext cx="3755999" cy="300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“Operational pain can neither be created nor destroyed - only moved to someone else”</a:t>
            </a:r>
          </a:p>
        </p:txBody>
      </p:sp>
      <p:sp>
        <p:nvSpPr>
          <p:cNvPr id="239" name="Shape 239"/>
          <p:cNvSpPr txBox="1"/>
          <p:nvPr>
            <p:ph idx="2" type="title"/>
          </p:nvPr>
        </p:nvSpPr>
        <p:spPr>
          <a:xfrm>
            <a:off x="2860500" y="3496175"/>
            <a:ext cx="3423000" cy="577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Nick Galbreath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694001" y="662750"/>
            <a:ext cx="3755999" cy="300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Well… You can create it… :)</a:t>
            </a:r>
          </a:p>
        </p:txBody>
      </p:sp>
      <p:sp>
        <p:nvSpPr>
          <p:cNvPr id="245" name="Shape 245"/>
          <p:cNvSpPr txBox="1"/>
          <p:nvPr>
            <p:ph idx="2" type="title"/>
          </p:nvPr>
        </p:nvSpPr>
        <p:spPr>
          <a:xfrm>
            <a:off x="2860501" y="3496175"/>
            <a:ext cx="3423000" cy="125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har char="-"/>
            </a:pPr>
            <a:r>
              <a:rPr lang="en"/>
              <a:t>Joshua Corman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750" y="747462"/>
            <a:ext cx="19240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1412" y="2219925"/>
            <a:ext cx="19907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737" y="3668037"/>
            <a:ext cx="18383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850350" y="1051487"/>
            <a:ext cx="2955299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Divergence</a:t>
            </a:r>
          </a:p>
        </p:txBody>
      </p:sp>
      <p:sp>
        <p:nvSpPr>
          <p:cNvPr id="254" name="Shape 254"/>
          <p:cNvSpPr txBox="1"/>
          <p:nvPr/>
        </p:nvSpPr>
        <p:spPr>
          <a:xfrm>
            <a:off x="850350" y="2523937"/>
            <a:ext cx="2955299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Convergence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850350" y="3793300"/>
            <a:ext cx="2955299" cy="6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Congruence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72600" y="4798375"/>
            <a:ext cx="9021899" cy="2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cited: </a:t>
            </a:r>
            <a:r>
              <a:rPr lang="en" sz="1000" u="sng">
                <a:solidFill>
                  <a:srgbClr val="999999"/>
                </a:solidFill>
                <a:hlinkClick r:id="rId6"/>
              </a:rPr>
              <a:t>http://usenix.org/legacy/publications/library/proceedings/lisa02/tech/full_papers/traugott/traugott_html/index.html</a:t>
            </a:r>
          </a:p>
        </p:txBody>
      </p:sp>
      <p:sp>
        <p:nvSpPr>
          <p:cNvPr id="257" name="Shape 257"/>
          <p:cNvSpPr txBox="1"/>
          <p:nvPr>
            <p:ph type="title"/>
          </p:nvPr>
        </p:nvSpPr>
        <p:spPr>
          <a:xfrm>
            <a:off x="318800" y="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Management Patterns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81000" y="205978"/>
            <a:ext cx="8229600" cy="857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Config Management Solved Problems</a:t>
            </a:r>
          </a:p>
        </p:txBody>
      </p:sp>
      <p:sp>
        <p:nvSpPr>
          <p:cNvPr id="263" name="Shape 263"/>
          <p:cNvSpPr txBox="1"/>
          <p:nvPr>
            <p:ph idx="1" type="subTitle"/>
          </p:nvPr>
        </p:nvSpPr>
        <p:spPr>
          <a:xfrm>
            <a:off x="1113350" y="1622203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Stopped divergent delivery patterns from a pre-virtualized world</a:t>
            </a:r>
          </a:p>
        </p:txBody>
      </p:sp>
      <p:sp>
        <p:nvSpPr>
          <p:cNvPr id="264" name="Shape 264"/>
          <p:cNvSpPr txBox="1"/>
          <p:nvPr>
            <p:ph idx="2" type="subTitle"/>
          </p:nvPr>
        </p:nvSpPr>
        <p:spPr>
          <a:xfrm>
            <a:off x="1113350" y="2300651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Best Attempt to eliminate snowflakes</a:t>
            </a:r>
          </a:p>
        </p:txBody>
      </p:sp>
      <p:sp>
        <p:nvSpPr>
          <p:cNvPr id="265" name="Shape 265"/>
          <p:cNvSpPr txBox="1"/>
          <p:nvPr>
            <p:ph idx="3" type="subTitle"/>
          </p:nvPr>
        </p:nvSpPr>
        <p:spPr>
          <a:xfrm>
            <a:off x="1113350" y="29883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Frameworks to describe machine state</a:t>
            </a:r>
          </a:p>
        </p:txBody>
      </p:sp>
      <p:sp>
        <p:nvSpPr>
          <p:cNvPr id="266" name="Shape 266"/>
          <p:cNvSpPr txBox="1"/>
          <p:nvPr>
            <p:ph idx="4" type="subTitle"/>
          </p:nvPr>
        </p:nvSpPr>
        <p:spPr>
          <a:xfrm>
            <a:off x="1113350" y="367605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Support upstream packaging (or from source deployments)</a:t>
            </a:r>
          </a:p>
        </p:txBody>
      </p:sp>
      <p:sp>
        <p:nvSpPr>
          <p:cNvPr id="267" name="Shape 267"/>
          <p:cNvSpPr txBox="1"/>
          <p:nvPr>
            <p:ph idx="5" type="subTitle"/>
          </p:nvPr>
        </p:nvSpPr>
        <p:spPr>
          <a:xfrm>
            <a:off x="1113350" y="4373000"/>
            <a:ext cx="7071599" cy="462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resource abstraction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0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