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22" Type="http://schemas.openxmlformats.org/officeDocument/2006/relationships/font" Target="fonts/UbuntuMono-bold.fntdata"/><Relationship Id="rId10" Type="http://schemas.openxmlformats.org/officeDocument/2006/relationships/slide" Target="slides/slide5.xml"/><Relationship Id="rId21" Type="http://schemas.openxmlformats.org/officeDocument/2006/relationships/font" Target="fonts/UbuntuMono-regular.fntdata"/><Relationship Id="rId13" Type="http://schemas.openxmlformats.org/officeDocument/2006/relationships/slide" Target="slides/slide8.xml"/><Relationship Id="rId24" Type="http://schemas.openxmlformats.org/officeDocument/2006/relationships/font" Target="fonts/UbuntuMono-boldItalic.fntdata"/><Relationship Id="rId12" Type="http://schemas.openxmlformats.org/officeDocument/2006/relationships/slide" Target="slides/slide7.xml"/><Relationship Id="rId23" Type="http://schemas.openxmlformats.org/officeDocument/2006/relationships/font" Target="fonts/Ubuntu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7.png"/><Relationship Id="rId3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Relationship Id="rId3" Type="http://schemas.openxmlformats.org/officeDocument/2006/relationships/image" Target="../media/image0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eck cover">
    <p:bg>
      <p:bgPr>
        <a:solidFill>
          <a:srgbClr val="2C00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1000" y="95469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1000" y="221140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0" y="4703193"/>
            <a:ext cx="9144000" cy="44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5394" y="365475"/>
            <a:ext cx="1544546" cy="3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516" y="4859308"/>
            <a:ext cx="1000499" cy="1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ck cover 1">
    <p:bg>
      <p:bgPr>
        <a:solidFill>
          <a:srgbClr val="2C001E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81000" y="95469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81000" y="221140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0" y="4703193"/>
            <a:ext cx="9144000" cy="44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4600" y="721250"/>
            <a:ext cx="971447" cy="9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516" y="4859308"/>
            <a:ext cx="1000499" cy="1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1 column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772953"/>
              </a:buClr>
              <a:buFont typeface="Ubuntu"/>
              <a:buNone/>
              <a:defRPr>
                <a:solidFill>
                  <a:srgbClr val="77295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spcBef>
                <a:spcPts val="0"/>
              </a:spcBef>
              <a:spcAft>
                <a:spcPts val="1000"/>
              </a:spcAft>
              <a:defRPr b="0"/>
            </a:lvl6pPr>
            <a:lvl7pPr lvl="6" rtl="0"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spcBef>
                <a:spcPts val="0"/>
              </a:spcBef>
              <a:spcAft>
                <a:spcPts val="1000"/>
              </a:spcAft>
              <a:defRPr b="0"/>
            </a:lvl8pPr>
            <a:lvl9pPr lvl="8" rtl="0"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Single Line of Text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9500" y="2204325"/>
            <a:ext cx="8144999" cy="73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Lines of Text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99500" y="2014575"/>
            <a:ext cx="8144999" cy="73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99500" y="2661806"/>
            <a:ext cx="8144999" cy="467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ONLY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dots 1 1 1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1">
    <p:bg>
      <p:bgPr>
        <a:solidFill>
          <a:srgbClr val="2C001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810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381000" y="2763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ord slide Aubergine">
    <p:bg>
      <p:bgPr>
        <a:solidFill>
          <a:srgbClr val="2C001E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199181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ord slide orange">
    <p:bg>
      <p:bgPr>
        <a:solidFill>
          <a:srgbClr val="DE471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 slide 1">
    <p:bg>
      <p:bgPr>
        <a:solidFill>
          <a:srgbClr val="2C001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066975" y="1839318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10525" y="298837"/>
            <a:ext cx="7697700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81000" y="4367452"/>
            <a:ext cx="5287500" cy="604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D4814"/>
                </a:solidFill>
                <a:latin typeface="Ubuntu"/>
                <a:ea typeface="Ubuntu"/>
                <a:cs typeface="Ubuntu"/>
                <a:sym typeface="Ubuntu"/>
              </a:rPr>
              <a:t>canonical.com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D4814"/>
                </a:solidFill>
                <a:latin typeface="Ubuntu"/>
                <a:ea typeface="Ubuntu"/>
                <a:cs typeface="Ubuntu"/>
                <a:sym typeface="Ubuntu"/>
              </a:rPr>
              <a:t>ubuntu.com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307181"/>
            <a:ext cx="1138672" cy="1500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ctrTitle"/>
          </p:nvPr>
        </p:nvSpPr>
        <p:spPr>
          <a:xfrm>
            <a:off x="3810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81000" y="3721709"/>
            <a:ext cx="7772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0" i="0" sz="2000" u="none" cap="none" strike="noStrike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2" type="subTitle"/>
          </p:nvPr>
        </p:nvSpPr>
        <p:spPr>
          <a:xfrm>
            <a:off x="381000" y="2763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 Orange">
    <p:bg>
      <p:bgPr>
        <a:solidFill>
          <a:srgbClr val="DE471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81000" y="14690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81000" y="27257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b="0" i="0" u="none" cap="none" strike="noStrike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8598" y="3721706"/>
            <a:ext cx="1055062" cy="10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69975" y="1352550"/>
            <a:ext cx="38792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381000" y="1352550"/>
            <a:ext cx="3772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spcBef>
                <a:spcPts val="0"/>
              </a:spcBef>
              <a:spcAft>
                <a:spcPts val="1000"/>
              </a:spcAft>
              <a:defRPr b="0"/>
            </a:lvl6pPr>
            <a:lvl7pPr lvl="6" rtl="0"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spcBef>
                <a:spcPts val="0"/>
              </a:spcBef>
              <a:spcAft>
                <a:spcPts val="1000"/>
              </a:spcAft>
              <a:defRPr b="0"/>
            </a:lvl8pPr>
            <a:lvl9pPr lvl="8" rtl="0"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3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Key Poin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2328112"/>
            <a:ext cx="2394299" cy="25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3283725" y="2328112"/>
            <a:ext cx="2394299" cy="25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5846450" y="2328112"/>
            <a:ext cx="2394299" cy="25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4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2" name="Shape 112"/>
          <p:cNvGrpSpPr/>
          <p:nvPr/>
        </p:nvGrpSpPr>
        <p:grpSpPr>
          <a:xfrm>
            <a:off x="612700" y="1703000"/>
            <a:ext cx="600265" cy="600265"/>
            <a:chOff x="0" y="0"/>
            <a:chExt cx="876300" cy="876300"/>
          </a:xfrm>
        </p:grpSpPr>
        <p:sp>
          <p:nvSpPr>
            <p:cNvPr id="113" name="Shape 113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3460986" y="1703000"/>
            <a:ext cx="600265" cy="600265"/>
            <a:chOff x="0" y="0"/>
            <a:chExt cx="876300" cy="876300"/>
          </a:xfrm>
        </p:grpSpPr>
        <p:sp>
          <p:nvSpPr>
            <p:cNvPr id="116" name="Shape 116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4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023365" y="1703000"/>
            <a:ext cx="600265" cy="600265"/>
            <a:chOff x="0" y="0"/>
            <a:chExt cx="876300" cy="876300"/>
          </a:xfrm>
        </p:grpSpPr>
        <p:sp>
          <p:nvSpPr>
            <p:cNvPr id="119" name="Shape 119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4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</a:p>
          </p:txBody>
        </p:sp>
      </p:grpSp>
      <p:sp>
        <p:nvSpPr>
          <p:cNvPr id="121" name="Shape 121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 Key Points 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113350" y="1622203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2" type="subTitle"/>
          </p:nvPr>
        </p:nvSpPr>
        <p:spPr>
          <a:xfrm>
            <a:off x="1113350" y="2300651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1113350" y="29883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4" type="subTitle"/>
          </p:nvPr>
        </p:nvSpPr>
        <p:spPr>
          <a:xfrm>
            <a:off x="1113350" y="36760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5" type="subTitle"/>
          </p:nvPr>
        </p:nvSpPr>
        <p:spPr>
          <a:xfrm>
            <a:off x="1113350" y="437300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29" name="Shape 129"/>
          <p:cNvGrpSpPr/>
          <p:nvPr/>
        </p:nvGrpSpPr>
        <p:grpSpPr>
          <a:xfrm>
            <a:off x="457200" y="1585200"/>
            <a:ext cx="465928" cy="465928"/>
            <a:chOff x="0" y="0"/>
            <a:chExt cx="876300" cy="876300"/>
          </a:xfrm>
        </p:grpSpPr>
        <p:sp>
          <p:nvSpPr>
            <p:cNvPr id="130" name="Shape 130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i="0" lang="en" sz="21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457200" y="2264562"/>
            <a:ext cx="465928" cy="465928"/>
            <a:chOff x="0" y="0"/>
            <a:chExt cx="876300" cy="876300"/>
          </a:xfrm>
        </p:grpSpPr>
        <p:sp>
          <p:nvSpPr>
            <p:cNvPr id="133" name="Shape 133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457200" y="2943924"/>
            <a:ext cx="465928" cy="465928"/>
            <a:chOff x="0" y="0"/>
            <a:chExt cx="876300" cy="876300"/>
          </a:xfrm>
        </p:grpSpPr>
        <p:sp>
          <p:nvSpPr>
            <p:cNvPr id="136" name="Shape 136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457200" y="3623286"/>
            <a:ext cx="465928" cy="465928"/>
            <a:chOff x="0" y="0"/>
            <a:chExt cx="876300" cy="876300"/>
          </a:xfrm>
        </p:grpSpPr>
        <p:sp>
          <p:nvSpPr>
            <p:cNvPr id="139" name="Shape 139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457200" y="4302648"/>
            <a:ext cx="465928" cy="465928"/>
            <a:chOff x="0" y="0"/>
            <a:chExt cx="876300" cy="876300"/>
          </a:xfrm>
        </p:grpSpPr>
        <p:sp>
          <p:nvSpPr>
            <p:cNvPr id="142" name="Shape 142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5</a:t>
              </a:r>
            </a:p>
          </p:txBody>
        </p:sp>
      </p:grpSp>
      <p:sp>
        <p:nvSpPr>
          <p:cNvPr id="144" name="Shape 144"/>
          <p:cNvSpPr txBox="1"/>
          <p:nvPr>
            <p:ph idx="6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ogram and Key Poi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8" name="Shape 148"/>
          <p:cNvCxnSpPr/>
          <p:nvPr/>
        </p:nvCxnSpPr>
        <p:spPr>
          <a:xfrm rot="10800000">
            <a:off x="4523825" y="-929400"/>
            <a:ext cx="0" cy="700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 txBox="1"/>
          <p:nvPr>
            <p:ph idx="1" type="subTitle"/>
          </p:nvPr>
        </p:nvSpPr>
        <p:spPr>
          <a:xfrm>
            <a:off x="912750" y="2733656"/>
            <a:ext cx="7112099" cy="210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 &amp; header &amp; cop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1450" y="1365843"/>
            <a:ext cx="3150860" cy="314486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5382480" y="1599875"/>
            <a:ext cx="2728800" cy="217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2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title"/>
          </p:nvPr>
        </p:nvSpPr>
        <p:spPr>
          <a:xfrm>
            <a:off x="5484175" y="3589350"/>
            <a:ext cx="2525399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1000" y="1352550"/>
            <a:ext cx="40872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spcBef>
                <a:spcPts val="0"/>
              </a:spcBef>
              <a:spcAft>
                <a:spcPts val="1000"/>
              </a:spcAft>
              <a:defRPr b="0"/>
            </a:lvl6pPr>
            <a:lvl7pPr lvl="6" rtl="0"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spcBef>
                <a:spcPts val="0"/>
              </a:spcBef>
              <a:spcAft>
                <a:spcPts val="1000"/>
              </a:spcAft>
              <a:defRPr b="0"/>
            </a:lvl8pPr>
            <a:lvl9pPr lvl="8" rtl="0"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4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10" y="361950"/>
            <a:ext cx="4399983" cy="43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2694001" y="662750"/>
            <a:ext cx="3755999" cy="30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2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2" type="title"/>
          </p:nvPr>
        </p:nvSpPr>
        <p:spPr>
          <a:xfrm>
            <a:off x="2860501" y="3496175"/>
            <a:ext cx="3423000" cy="125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F logo">
    <p:bg>
      <p:bgPr>
        <a:solidFill>
          <a:srgbClr val="DE4716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7425" y="1580868"/>
            <a:ext cx="2389160" cy="198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nonical logo">
    <p:bg>
      <p:bgPr>
        <a:solidFill>
          <a:srgbClr val="2C001E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4182" y="2380877"/>
            <a:ext cx="2875638" cy="38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nonical logo 1">
    <p:bg>
      <p:bgPr>
        <a:solidFill>
          <a:srgbClr val="2C001E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233537" y="3479899"/>
            <a:ext cx="4808700" cy="12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39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We are the company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39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behind Ubuntu.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3762" y="392725"/>
            <a:ext cx="3348249" cy="28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nonical logo 1 1">
    <p:bg>
      <p:bgPr>
        <a:solidFill>
          <a:srgbClr val="2C001E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125" y="1460301"/>
            <a:ext cx="7072311" cy="3471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4040674" y="819150"/>
            <a:ext cx="13785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2953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EMPLOYEES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18" y="2737246"/>
            <a:ext cx="232171" cy="2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164" y="2460426"/>
            <a:ext cx="312538" cy="31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342060" y="2165746"/>
            <a:ext cx="8136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London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111996" y="2889051"/>
            <a:ext cx="484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Boston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742" y="2969418"/>
            <a:ext cx="232171" cy="23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882431" y="2969418"/>
            <a:ext cx="594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Shanghai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843" y="3067645"/>
            <a:ext cx="232171" cy="23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026547" y="3076575"/>
            <a:ext cx="417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Taipei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986000" y="153900"/>
            <a:ext cx="1442099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600+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456176" y="819150"/>
            <a:ext cx="13785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2953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COUNTRIES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546576" y="158353"/>
            <a:ext cx="1053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30+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455539" y="819150"/>
            <a:ext cx="14420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2953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FOUNDATION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489025" y="158353"/>
            <a:ext cx="1378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2004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2719387"/>
            <a:ext cx="232171" cy="23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054328" y="2710457"/>
            <a:ext cx="469799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Beijing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784579" y="5909071"/>
            <a:ext cx="262199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772953"/>
              </a:buClr>
              <a:buSzPct val="100000"/>
              <a:buFont typeface="Ubuntu"/>
              <a:buNone/>
              <a:defRPr i="0" sz="3000" u="none" cap="none" strike="noStrike">
                <a:solidFill>
                  <a:srgbClr val="77295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1350095"/>
            <a:ext cx="8229600" cy="352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8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lnSpc>
                <a:spcPct val="115000"/>
              </a:lnSpc>
              <a:spcBef>
                <a:spcPts val="48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6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l">
              <a:lnSpc>
                <a:spcPct val="115000"/>
              </a:lnSpc>
              <a:spcBef>
                <a:spcPts val="480"/>
              </a:spcBef>
              <a:spcAft>
                <a:spcPts val="1000"/>
              </a:spcAft>
              <a:buClr>
                <a:srgbClr val="333333"/>
              </a:buClr>
              <a:buFont typeface="Ubuntu"/>
              <a:buChar char="●"/>
              <a:defRPr i="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2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0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b="1" i="0" sz="1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i="0" sz="1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b="1" i="0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i="0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381000" y="954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Charming with Docker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381000" y="22114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Charles Butler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Oct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81000" y="233003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Prepare to be excited  (cont.)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81000" y="1352550"/>
            <a:ext cx="8004300" cy="28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@when(‘docker.available’)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@when_not(‘ghs.running’)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def run_app():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cmd = ‘docker run -d -p 80:8000 lazypower/github-high-scores’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check_call(split(cmd))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reactive.set_state(‘ghs.running’)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reactive/high-scores.py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Onboarding ISV engineers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Charm Design Sessions are now focused 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events to raise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when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and how to subscribe to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common/shared interface layers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and base layers.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81000" y="1822850"/>
            <a:ext cx="8018099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772953"/>
                </a:solidFill>
                <a:latin typeface="Ubuntu"/>
                <a:ea typeface="Ubuntu"/>
                <a:cs typeface="Ubuntu"/>
                <a:sym typeface="Ubuntu"/>
              </a:rPr>
              <a:t>Q: What does `juju deploy docker` really do?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503550" y="2766125"/>
            <a:ext cx="5234699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A: Installs docker on a host…  yep.  That’s pretty much it.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8850" y="1108194"/>
            <a:ext cx="9143999" cy="350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40" y="4000"/>
            <a:ext cx="84805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25" y="1063375"/>
            <a:ext cx="44196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25" y="728200"/>
            <a:ext cx="57150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3333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Reactive Pattern Emerges</a:t>
            </a:r>
          </a:p>
        </p:txBody>
      </p:sp>
      <p:sp>
        <p:nvSpPr>
          <p:cNvPr id="233" name="Shape 233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56" y="0"/>
            <a:ext cx="56028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81000" y="233003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Prepare to be excited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81000" y="1352550"/>
            <a:ext cx="8004300" cy="28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includes: [‘layer:docker’, ‘interface:http’]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layers.yaml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ster 0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