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6" r:id="rId4"/>
    <p:sldId id="266" r:id="rId5"/>
    <p:sldId id="267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7" r:id="rId14"/>
    <p:sldId id="296" r:id="rId15"/>
    <p:sldId id="322" r:id="rId16"/>
    <p:sldId id="294" r:id="rId17"/>
    <p:sldId id="310" r:id="rId18"/>
    <p:sldId id="298" r:id="rId19"/>
    <p:sldId id="326" r:id="rId20"/>
    <p:sldId id="328" r:id="rId21"/>
    <p:sldId id="329" r:id="rId22"/>
    <p:sldId id="325" r:id="rId23"/>
    <p:sldId id="312" r:id="rId24"/>
    <p:sldId id="313" r:id="rId25"/>
    <p:sldId id="314" r:id="rId26"/>
    <p:sldId id="315" r:id="rId27"/>
    <p:sldId id="316" r:id="rId28"/>
    <p:sldId id="317" r:id="rId29"/>
    <p:sldId id="327" r:id="rId30"/>
    <p:sldId id="324" r:id="rId31"/>
    <p:sldId id="330" r:id="rId32"/>
    <p:sldId id="318" r:id="rId33"/>
    <p:sldId id="319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6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e.bakunova" initials="e" lastIdx="1" clrIdx="1">
    <p:extLst>
      <p:ext uri="{19B8F6BF-5375-455C-9EA6-DF929625EA0E}">
        <p15:presenceInfo xmlns:p15="http://schemas.microsoft.com/office/powerpoint/2012/main" userId="e.bakunova" providerId="None"/>
      </p:ext>
    </p:extLst>
  </p:cmAuthor>
  <p:cmAuthor id="3" name="Duda Grai" initials="DG" lastIdx="2" clrIdx="2">
    <p:extLst>
      <p:ext uri="{19B8F6BF-5375-455C-9EA6-DF929625EA0E}">
        <p15:presenceInfo xmlns:p15="http://schemas.microsoft.com/office/powerpoint/2012/main" userId="6179d3eae5f233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E96"/>
    <a:srgbClr val="66CCFF"/>
    <a:srgbClr val="3E6C99"/>
    <a:srgbClr val="1F3A6F"/>
    <a:srgbClr val="FF99FF"/>
    <a:srgbClr val="9999FF"/>
    <a:srgbClr val="86A3DE"/>
    <a:srgbClr val="CC3399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99" autoAdjust="0"/>
    <p:restoredTop sz="88221" autoAdjust="0"/>
  </p:normalViewPr>
  <p:slideViewPr>
    <p:cSldViewPr snapToGrid="0">
      <p:cViewPr varScale="1">
        <p:scale>
          <a:sx n="83" d="100"/>
          <a:sy n="83" d="100"/>
        </p:scale>
        <p:origin x="11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29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045E7-8425-4271-BD76-3118150EAA90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7842D-5C4B-4746-97C2-8F41EED3C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98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5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82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2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564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758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50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220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56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91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9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0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62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981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24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153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78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830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55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73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956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4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7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12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4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409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81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05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05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1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63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3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3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05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32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8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6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805-7BD3-45F2-AB5B-9ABEC75B976B}" type="datetime1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10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1906-D5E8-4BB1-B957-D478C907CA43}" type="datetime1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4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FD65-72B7-4F41-874A-67499956B6F3}" type="datetime1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6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E94B-3874-427D-A0B7-797C949A1737}" type="datetime1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2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BD24-75A7-4237-914D-5FB04607C9C6}" type="datetime1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8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EAD8-159D-4105-AAB1-38B450C4A456}" type="datetime1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8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0E79-B956-4A46-BE04-D51B364AB4EE}" type="datetime1">
              <a:rPr lang="ru-RU" smtClean="0"/>
              <a:t>22.10.2023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55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8531-12FA-4E5A-8FD4-B09F37DEBEAC}" type="datetime1">
              <a:rPr lang="ru-RU" smtClean="0"/>
              <a:t>22.10.2023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5E9B-74A2-4CBD-A377-A8400AECFE7E}" type="datetime1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635-6833-4552-9162-8B83704A0369}" type="datetime1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47FA-9D54-49B6-8A42-4C1400230F0D}" type="datetime1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ges-bank.no/pages/93112/Norges_Bank_Working_Paper_2013_06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один скругленный угол 10">
            <a:extLst>
              <a:ext uri="{FF2B5EF4-FFF2-40B4-BE49-F238E27FC236}">
                <a16:creationId xmlns:a16="http://schemas.microsoft.com/office/drawing/2014/main" id="{C4F0A78D-8BF2-49C9-9EA7-2AED83B6DE9C}"/>
              </a:ext>
            </a:extLst>
          </p:cNvPr>
          <p:cNvSpPr/>
          <p:nvPr/>
        </p:nvSpPr>
        <p:spPr>
          <a:xfrm rot="10800000" flipV="1">
            <a:off x="1625823" y="0"/>
            <a:ext cx="10550789" cy="6858000"/>
          </a:xfrm>
          <a:prstGeom prst="round1Rect">
            <a:avLst>
              <a:gd name="adj" fmla="val 7115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058078" y="2503358"/>
            <a:ext cx="9686278" cy="2287666"/>
          </a:xfrm>
        </p:spPr>
        <p:txBody>
          <a:bodyPr anchor="ctr">
            <a:noAutofit/>
          </a:bodyPr>
          <a:lstStyle/>
          <a:p>
            <a:r>
              <a:rPr lang="ru-RU" sz="3600" b="1" dirty="0">
                <a:solidFill>
                  <a:srgbClr val="FFCC99"/>
                </a:solidFill>
              </a:rPr>
              <a:t>Об использовании эконометрических моделей </a:t>
            </a:r>
            <a:br>
              <a:rPr lang="ru-RU" sz="3600" b="1" dirty="0">
                <a:solidFill>
                  <a:srgbClr val="FFCC99"/>
                </a:solidFill>
              </a:rPr>
            </a:br>
            <a:r>
              <a:rPr lang="ru-RU" sz="3600" b="1" dirty="0">
                <a:solidFill>
                  <a:srgbClr val="FFCC99"/>
                </a:solidFill>
              </a:rPr>
              <a:t>по данным разной частоты для краткосрочного прогнозирования инфляции в белорусской экономике</a:t>
            </a:r>
          </a:p>
        </p:txBody>
      </p:sp>
      <p:sp>
        <p:nvSpPr>
          <p:cNvPr id="16" name="Подзаголовок 4">
            <a:extLst>
              <a:ext uri="{FF2B5EF4-FFF2-40B4-BE49-F238E27FC236}">
                <a16:creationId xmlns:a16="http://schemas.microsoft.com/office/drawing/2014/main" id="{6FD80760-0B16-4276-8E06-9854AB11D6A6}"/>
              </a:ext>
            </a:extLst>
          </p:cNvPr>
          <p:cNvSpPr txBox="1">
            <a:spLocks/>
          </p:cNvSpPr>
          <p:nvPr/>
        </p:nvSpPr>
        <p:spPr>
          <a:xfrm>
            <a:off x="2450977" y="440540"/>
            <a:ext cx="9144000" cy="108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cap="all" dirty="0">
                <a:solidFill>
                  <a:srgbClr val="66CCFF"/>
                </a:solidFill>
              </a:rPr>
              <a:t>Белорусский государственный университет</a:t>
            </a:r>
          </a:p>
          <a:p>
            <a:r>
              <a:rPr lang="ru-RU" dirty="0">
                <a:solidFill>
                  <a:srgbClr val="66CCFF"/>
                </a:solidFill>
              </a:rPr>
              <a:t>Факультет прикладной математики и информатики</a:t>
            </a:r>
            <a:endParaRPr lang="en-US" dirty="0">
              <a:solidFill>
                <a:srgbClr val="66CCFF"/>
              </a:solidFill>
            </a:endParaRPr>
          </a:p>
          <a:p>
            <a:r>
              <a:rPr lang="ru-RU" dirty="0">
                <a:solidFill>
                  <a:srgbClr val="66CCFF"/>
                </a:solidFill>
              </a:rPr>
              <a:t>Кафедра математического моделирования и анализа данных</a:t>
            </a:r>
            <a:endParaRPr lang="en-US" dirty="0">
              <a:solidFill>
                <a:srgbClr val="66CC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34074E-B18F-47F2-A4C1-E217293F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8" y="532615"/>
            <a:ext cx="901800" cy="1078075"/>
          </a:xfrm>
          <a:prstGeom prst="rect">
            <a:avLst/>
          </a:prstGeom>
        </p:spPr>
      </p:pic>
      <p:sp>
        <p:nvSpPr>
          <p:cNvPr id="14" name="Подзаголовок 4">
            <a:extLst>
              <a:ext uri="{FF2B5EF4-FFF2-40B4-BE49-F238E27FC236}">
                <a16:creationId xmlns:a16="http://schemas.microsoft.com/office/drawing/2014/main" id="{24FAEAD4-8CEF-4C7F-B90A-4C305D73F2FA}"/>
              </a:ext>
            </a:extLst>
          </p:cNvPr>
          <p:cNvSpPr txBox="1">
            <a:spLocks/>
          </p:cNvSpPr>
          <p:nvPr/>
        </p:nvSpPr>
        <p:spPr>
          <a:xfrm>
            <a:off x="2603377" y="2029533"/>
            <a:ext cx="9144000" cy="32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rgbClr val="66CCFF"/>
              </a:solidFill>
            </a:endParaRPr>
          </a:p>
        </p:txBody>
      </p:sp>
      <p:sp>
        <p:nvSpPr>
          <p:cNvPr id="15" name="Подзаголовок 4">
            <a:extLst>
              <a:ext uri="{FF2B5EF4-FFF2-40B4-BE49-F238E27FC236}">
                <a16:creationId xmlns:a16="http://schemas.microsoft.com/office/drawing/2014/main" id="{2D559DD5-7589-4A0F-B0DA-E139DB16C782}"/>
              </a:ext>
            </a:extLst>
          </p:cNvPr>
          <p:cNvSpPr txBox="1">
            <a:spLocks/>
          </p:cNvSpPr>
          <p:nvPr/>
        </p:nvSpPr>
        <p:spPr>
          <a:xfrm>
            <a:off x="2329218" y="1749071"/>
            <a:ext cx="9144000" cy="564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>
                <a:solidFill>
                  <a:srgbClr val="FFCC99"/>
                </a:solidFill>
              </a:rPr>
              <a:t>Малюгин В.И.</a:t>
            </a:r>
            <a:endParaRPr lang="ru-RU" dirty="0">
              <a:solidFill>
                <a:srgbClr val="FFCC99"/>
              </a:solidFill>
            </a:endParaRPr>
          </a:p>
        </p:txBody>
      </p:sp>
      <p:sp>
        <p:nvSpPr>
          <p:cNvPr id="17" name="Подзаголовок 4">
            <a:extLst>
              <a:ext uri="{FF2B5EF4-FFF2-40B4-BE49-F238E27FC236}">
                <a16:creationId xmlns:a16="http://schemas.microsoft.com/office/drawing/2014/main" id="{693D7B7E-F42C-4586-A9B5-D9DD705D2955}"/>
              </a:ext>
            </a:extLst>
          </p:cNvPr>
          <p:cNvSpPr txBox="1">
            <a:spLocks/>
          </p:cNvSpPr>
          <p:nvPr/>
        </p:nvSpPr>
        <p:spPr>
          <a:xfrm>
            <a:off x="2359788" y="6123811"/>
            <a:ext cx="9144000" cy="564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rgbClr val="66CCFF"/>
                </a:solidFill>
              </a:rPr>
              <a:t>Минск, НИЭИ, 19-20 октября 2023 г.</a:t>
            </a:r>
            <a:endParaRPr lang="en-US" sz="2000" dirty="0">
              <a:solidFill>
                <a:srgbClr val="66CCFF"/>
              </a:solidFill>
            </a:endParaRPr>
          </a:p>
          <a:p>
            <a:endParaRPr lang="ru-RU" sz="2000" dirty="0">
              <a:solidFill>
                <a:srgbClr val="66CCFF"/>
              </a:solidFill>
            </a:endParaRPr>
          </a:p>
        </p:txBody>
      </p:sp>
      <p:sp>
        <p:nvSpPr>
          <p:cNvPr id="9" name="Подзаголовок 4">
            <a:extLst>
              <a:ext uri="{FF2B5EF4-FFF2-40B4-BE49-F238E27FC236}">
                <a16:creationId xmlns:a16="http://schemas.microsoft.com/office/drawing/2014/main" id="{B7F292CA-891C-45F6-93FA-F02F2F3B28E8}"/>
              </a:ext>
            </a:extLst>
          </p:cNvPr>
          <p:cNvSpPr txBox="1">
            <a:spLocks/>
          </p:cNvSpPr>
          <p:nvPr/>
        </p:nvSpPr>
        <p:spPr>
          <a:xfrm>
            <a:off x="2359788" y="4761417"/>
            <a:ext cx="9144000" cy="108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66CCFF"/>
                </a:solidFill>
              </a:rPr>
              <a:t>XXIV Международная научная конференция </a:t>
            </a:r>
            <a:endParaRPr lang="en-US" sz="1800" dirty="0">
              <a:solidFill>
                <a:srgbClr val="66CCFF"/>
              </a:solidFill>
            </a:endParaRPr>
          </a:p>
          <a:p>
            <a:r>
              <a:rPr lang="ru-RU" sz="1800" dirty="0">
                <a:solidFill>
                  <a:srgbClr val="66CCFF"/>
                </a:solidFill>
              </a:rPr>
              <a:t>«ПРОБЛЕМЫ ПРОГНОЗИРОВАНИЯ И ГОСУДАРСТВЕННОГО РЕГУЛИРОВАНИЯ </a:t>
            </a:r>
            <a:br>
              <a:rPr lang="en-US" sz="1800" dirty="0">
                <a:solidFill>
                  <a:srgbClr val="66CCFF"/>
                </a:solidFill>
              </a:rPr>
            </a:br>
            <a:r>
              <a:rPr lang="ru-RU" sz="1800" dirty="0">
                <a:solidFill>
                  <a:srgbClr val="66CCFF"/>
                </a:solidFill>
              </a:rPr>
              <a:t>СОЦИАЛЬНО-ЭКОНОМИЧЕСКОГО РАЗВИТИЯ» </a:t>
            </a:r>
            <a:endParaRPr lang="en-US" sz="1800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5888B3-8E4A-4A8C-8D85-6CE1F14B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3B3825-EA33-4E44-A79C-C86E054E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D77767-0E4D-473E-847A-A82F100C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6526867-0004-4825-A85D-FEF3181DC35F}"/>
              </a:ext>
            </a:extLst>
          </p:cNvPr>
          <p:cNvSpPr txBox="1">
            <a:spLocks/>
          </p:cNvSpPr>
          <p:nvPr/>
        </p:nvSpPr>
        <p:spPr>
          <a:xfrm>
            <a:off x="1117226" y="409748"/>
            <a:ext cx="9957548" cy="930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600" b="1" dirty="0">
                <a:solidFill>
                  <a:srgbClr val="2A4E96"/>
                </a:solidFill>
                <a:latin typeface="+mn-lt"/>
              </a:rPr>
              <a:t>3. Экономическое обоснование моделей </a:t>
            </a:r>
          </a:p>
          <a:p>
            <a:pPr>
              <a:lnSpc>
                <a:spcPct val="80000"/>
              </a:lnSpc>
            </a:pPr>
            <a:r>
              <a:rPr lang="ru-RU" sz="3600" b="1" dirty="0">
                <a:solidFill>
                  <a:srgbClr val="2A4E96"/>
                </a:solidFill>
                <a:latin typeface="+mn-lt"/>
              </a:rPr>
              <a:t>и описание условий моделирования</a:t>
            </a:r>
          </a:p>
        </p:txBody>
      </p:sp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7BEE97FF-39BD-4950-8EE9-BFD2FAB67C29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06FAF2-84AB-472F-8314-62E8810319A1}"/>
              </a:ext>
            </a:extLst>
          </p:cNvPr>
          <p:cNvSpPr/>
          <p:nvPr/>
        </p:nvSpPr>
        <p:spPr>
          <a:xfrm>
            <a:off x="838200" y="1695064"/>
            <a:ext cx="104125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докладе представляются результаты исследования возможности применения моделей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MIDAS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краткосрочного прогнозирования индекса потребительских цен (ИПЦ) с использованием ежедневных обменных курсов белорусского рубля по отношению к валютам основных торговых партеров в рассматриваемый период времени. </a:t>
            </a:r>
          </a:p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Предлагаемые модели основываются на теоретическом предположении о существовании для белорусской экономики так называемого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«эффекта переноса обменного курса на инфляцию»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(exchange rate pass-through effect to inflation),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имеющего место в рамках гипотезы «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паритета покупательской способности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</a:p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Проблеме тестирования «эффекта переноса обменного курса на инфляцию» для белорусской экономики придается большое значение и уделяется большое внимание в исследованиях белорусских авторов (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Демиденко, </a:t>
            </a:r>
            <a:r>
              <a:rPr lang="ru-RU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Цукарев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2007, Мирончик, </a:t>
            </a:r>
            <a:r>
              <a:rPr lang="ru-RU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Профатилов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2015, Картун, </a:t>
            </a:r>
            <a:r>
              <a:rPr lang="ru-RU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Харитончик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2016, </a:t>
            </a:r>
            <a:r>
              <a:rPr lang="ru-RU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Харитончик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2019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974789-1004-417C-8FC4-A4F432C2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732B24-CCC9-4D88-BA46-C5EEBD77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166A6-76E2-41DF-9300-ED03E396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14CEB-7B28-4650-8C4E-563975A74D1A}"/>
              </a:ext>
            </a:extLst>
          </p:cNvPr>
          <p:cNvSpPr/>
          <p:nvPr/>
        </p:nvSpPr>
        <p:spPr>
          <a:xfrm>
            <a:off x="941294" y="845970"/>
            <a:ext cx="104125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задачей исследования было установление тесной статистической взаимосвязи между ИПЦ в месячном и квартальном выражении и ежедневными обменными курсами белорусского рубля. В пользу существования «эффекта переноса» в определенные временные интервалы может свидетельствовать высокая точность прогнозов месячных и квартальных моделей MIDAS по данным более высокой частоты.</a:t>
            </a:r>
          </a:p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методическом плане решалась также задача сравнительного анализа точности прогнозов рассматриваемых индексов цен на основе моделей MIDAS по данным смешанной частоты и лучших в классе альтернативных моделей ARX и ARDL по данным одинаковой частоты. </a:t>
            </a: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докладе приводятся результаты построения и сравнительного анализа точности краткосрочных прогнозов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индекса потребительских цен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(ИПЦ) для месячных и квартальных моделей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MIDAS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основе ежедневных обменных курсов белорусского рубля по отношению к валютам трех основных торговых партнеров в рассматриваемый период времени: России, ЕС и США, где последний партнер аппроксимирует весь остальной мир.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4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9B1716-B392-440C-BB21-7B11CB83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8A161C-1285-45FF-8FA8-55F910EE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A3BA28-32C1-4312-A76C-AB5F40A7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CE8A7E-6806-488D-994B-466F78AF404A}"/>
              </a:ext>
            </a:extLst>
          </p:cNvPr>
          <p:cNvSpPr/>
          <p:nvPr/>
        </p:nvSpPr>
        <p:spPr>
          <a:xfrm>
            <a:off x="1008529" y="544877"/>
            <a:ext cx="10345271" cy="6286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числу указанных моделей относятся:</a:t>
            </a:r>
          </a:p>
          <a:p>
            <a:pPr marL="342900" lvl="0" indent="3600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en-US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ARDL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(иди </a:t>
            </a:r>
            <a:r>
              <a:rPr lang="en-US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 данным одинаковой месячной либо квартальной частоты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3600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en-US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MIDAS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смешанным данным: месячным 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либо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квартальным и дневным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месячных и квартальных моделях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ARDL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экзогенных переменных использовались агрегированные значения ежедневных обменных курсов на соответствующих интервалах наблюдения индексов цен, а в моделях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MIDAS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ежедневные    значения обменных курсов.</a:t>
            </a: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r>
              <a:rPr lang="ru-RU" sz="2000" b="1" dirty="0">
                <a:solidFill>
                  <a:srgbClr val="1F3A6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Сезонная корректировка и стационарность временных рядов</a:t>
            </a:r>
          </a:p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обеспечения стационарности в рамках задачи краткосрочного прогнозирования для всех временных рядов использовались представления в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виде цепных индексов в процентах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369888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сезонно-скорректированных временных рядов ИПЦ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«месяц к месяцу» CPI_ММ  или «квартал к кварталу» CPI_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QQ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369888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обменных курсов валют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«день ко дню»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v-SE" sz="20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rur_byn_dd</a:t>
            </a:r>
            <a:r>
              <a:rPr lang="ru-RU" sz="20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sv-SE" sz="20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usd_byn_dd</a:t>
            </a:r>
            <a:r>
              <a:rPr lang="ru-RU" sz="20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9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78BA91-74F4-4DE3-9325-5F5012C6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A3BE9D-9C30-4B0F-9A30-073C9B88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46E607-001F-454E-AB91-B95A283E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2A6B597-4BE5-454A-B9AE-BABF792B7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82474"/>
              </p:ext>
            </p:extLst>
          </p:nvPr>
        </p:nvGraphicFramePr>
        <p:xfrm>
          <a:off x="488950" y="1874509"/>
          <a:ext cx="5394325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Views" r:id="rId4" imgW="5394845" imgH="3383314" progId="EViews.Workfile.2">
                  <p:embed/>
                </p:oleObj>
              </mc:Choice>
              <mc:Fallback>
                <p:oleObj name="EViews" r:id="rId4" imgW="5394845" imgH="3383314" progId="EViews.Workfile.2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52A6B597-4BE5-454A-B9AE-BABF792B7E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50" y="1874509"/>
                        <a:ext cx="5394325" cy="3382963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29010A0-3339-476C-ACD8-0A55AB5A5711}"/>
              </a:ext>
            </a:extLst>
          </p:cNvPr>
          <p:cNvSpPr txBox="1">
            <a:spLocks/>
          </p:cNvSpPr>
          <p:nvPr/>
        </p:nvSpPr>
        <p:spPr>
          <a:xfrm>
            <a:off x="848765" y="932911"/>
            <a:ext cx="10510345" cy="3921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2A4E96"/>
                </a:solidFill>
                <a:latin typeface="+mn-lt"/>
              </a:rPr>
              <a:t>Темпы роста сезонно-скорректированных временных рядов </a:t>
            </a:r>
            <a:r>
              <a:rPr lang="en-US" sz="2400" b="1" dirty="0">
                <a:solidFill>
                  <a:srgbClr val="2A4E96"/>
                </a:solidFill>
                <a:latin typeface="+mn-lt"/>
              </a:rPr>
              <a:t>CPI_Q </a:t>
            </a:r>
            <a:r>
              <a:rPr lang="ru-RU" sz="2400" b="1" dirty="0">
                <a:solidFill>
                  <a:srgbClr val="2A4E96"/>
                </a:solidFill>
                <a:latin typeface="+mn-lt"/>
              </a:rPr>
              <a:t>и </a:t>
            </a:r>
            <a:r>
              <a:rPr lang="en-US" sz="2400" b="1" dirty="0">
                <a:solidFill>
                  <a:srgbClr val="2A4E96"/>
                </a:solidFill>
                <a:latin typeface="+mn-lt"/>
              </a:rPr>
              <a:t>CPI_M</a:t>
            </a:r>
            <a:r>
              <a:rPr lang="ru-RU" sz="2400" b="1" dirty="0">
                <a:solidFill>
                  <a:srgbClr val="2A4E96"/>
                </a:solidFill>
                <a:latin typeface="+mn-lt"/>
              </a:rPr>
              <a:t> 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6B3D8A6-C613-43F0-85B6-B80963DD2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46456"/>
              </p:ext>
            </p:extLst>
          </p:nvPr>
        </p:nvGraphicFramePr>
        <p:xfrm>
          <a:off x="6103938" y="1874508"/>
          <a:ext cx="5470525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Views" r:id="rId6" imgW="5470911" imgH="3383314" progId="EViews.Workfile.2">
                  <p:embed/>
                </p:oleObj>
              </mc:Choice>
              <mc:Fallback>
                <p:oleObj name="EViews" r:id="rId6" imgW="5470911" imgH="3383314" progId="EViews.Workfile.2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66B3D8A6-C613-43F0-85B6-B80963DD2B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03938" y="1874508"/>
                        <a:ext cx="5470525" cy="3382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E6C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50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0687-9D8E-4CCE-A584-07166CB2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6A0449-6CF5-4D64-BE41-61D2545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130A90-F5C4-4A7E-AF4A-A5CED998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14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813BD0A-F1C7-40D5-A57B-8DF847FDA230}"/>
              </a:ext>
            </a:extLst>
          </p:cNvPr>
          <p:cNvGrpSpPr/>
          <p:nvPr/>
        </p:nvGrpSpPr>
        <p:grpSpPr>
          <a:xfrm>
            <a:off x="404695" y="1715436"/>
            <a:ext cx="11395804" cy="4305082"/>
            <a:chOff x="659523" y="1124036"/>
            <a:chExt cx="10872954" cy="3482001"/>
          </a:xfrm>
        </p:grpSpPr>
        <p:graphicFrame>
          <p:nvGraphicFramePr>
            <p:cNvPr id="7" name="Объект 6">
              <a:extLst>
                <a:ext uri="{FF2B5EF4-FFF2-40B4-BE49-F238E27FC236}">
                  <a16:creationId xmlns:a16="http://schemas.microsoft.com/office/drawing/2014/main" id="{E198E5FD-1BD4-4161-93FD-0F90C0EA63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6767659"/>
                </p:ext>
              </p:extLst>
            </p:nvPr>
          </p:nvGraphicFramePr>
          <p:xfrm>
            <a:off x="659523" y="1124036"/>
            <a:ext cx="5591504" cy="3476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" name="EViews" r:id="rId4" imgW="5440546" imgH="3383314" progId="EViews.Workfile.2">
                    <p:embed/>
                  </p:oleObj>
                </mc:Choice>
                <mc:Fallback>
                  <p:oleObj name="EViews" r:id="rId4" imgW="5440546" imgH="3383314" progId="EViews.Workfile.2">
                    <p:embed/>
                    <p:pic>
                      <p:nvPicPr>
                        <p:cNvPr id="7" name="Объект 6">
                          <a:extLst>
                            <a:ext uri="{FF2B5EF4-FFF2-40B4-BE49-F238E27FC236}">
                              <a16:creationId xmlns:a16="http://schemas.microsoft.com/office/drawing/2014/main" id="{E198E5FD-1BD4-4161-93FD-0F90C0EA63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9523" y="1124036"/>
                          <a:ext cx="5591504" cy="3476947"/>
                        </a:xfrm>
                        <a:prstGeom prst="rect">
                          <a:avLst/>
                        </a:prstGeom>
                        <a:ln>
                          <a:solidFill>
                            <a:srgbClr val="C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ъект 8">
              <a:extLst>
                <a:ext uri="{FF2B5EF4-FFF2-40B4-BE49-F238E27FC236}">
                  <a16:creationId xmlns:a16="http://schemas.microsoft.com/office/drawing/2014/main" id="{98FD8C2F-CBA6-480A-B746-CF2EE3F136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4791638"/>
                </p:ext>
              </p:extLst>
            </p:nvPr>
          </p:nvGraphicFramePr>
          <p:xfrm>
            <a:off x="6383331" y="1141767"/>
            <a:ext cx="5149146" cy="3464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" name="EViews" r:id="rId6" imgW="5448214" imgH="3665078" progId="EViews.Workfile.2">
                    <p:embed/>
                  </p:oleObj>
                </mc:Choice>
                <mc:Fallback>
                  <p:oleObj name="EViews" r:id="rId6" imgW="5448214" imgH="3665078" progId="EViews.Workfile.2">
                    <p:embed/>
                    <p:pic>
                      <p:nvPicPr>
                        <p:cNvPr id="9" name="Объект 8">
                          <a:extLst>
                            <a:ext uri="{FF2B5EF4-FFF2-40B4-BE49-F238E27FC236}">
                              <a16:creationId xmlns:a16="http://schemas.microsoft.com/office/drawing/2014/main" id="{98FD8C2F-CBA6-480A-B746-CF2EE3F136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383331" y="1141767"/>
                          <a:ext cx="5149146" cy="346427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11C578C-BF4E-43ED-86D8-128B76814096}"/>
              </a:ext>
            </a:extLst>
          </p:cNvPr>
          <p:cNvSpPr txBox="1">
            <a:spLocks/>
          </p:cNvSpPr>
          <p:nvPr/>
        </p:nvSpPr>
        <p:spPr>
          <a:xfrm>
            <a:off x="672718" y="560085"/>
            <a:ext cx="10859759" cy="8195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3E6C99"/>
                </a:solidFill>
                <a:latin typeface="+mn-lt"/>
              </a:rPr>
              <a:t>Динамика обменных курсов белорусского рубля </a:t>
            </a:r>
          </a:p>
          <a:p>
            <a:pPr algn="ctr"/>
            <a:r>
              <a:rPr lang="ru-RU" sz="2400" b="1" dirty="0">
                <a:solidFill>
                  <a:srgbClr val="3E6C99"/>
                </a:solidFill>
                <a:latin typeface="+mn-lt"/>
              </a:rPr>
              <a:t>на периоде оценивания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06229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CBD06-CE93-4ECD-9401-9515E7E6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9C1779-F98B-45C4-987D-8A0628B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B465FC-450E-4E89-A98E-84857F76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9100ACC-8D07-4627-AD8E-5D83E24D1B0C}"/>
              </a:ext>
            </a:extLst>
          </p:cNvPr>
          <p:cNvSpPr txBox="1">
            <a:spLocks/>
          </p:cNvSpPr>
          <p:nvPr/>
        </p:nvSpPr>
        <p:spPr>
          <a:xfrm>
            <a:off x="2765533" y="584887"/>
            <a:ext cx="7123387" cy="8416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2A4E96"/>
                </a:solidFill>
                <a:latin typeface="+mn-lt"/>
              </a:rPr>
              <a:t>Корреляционные зависимости между </a:t>
            </a:r>
          </a:p>
          <a:p>
            <a:pPr algn="ctr"/>
            <a:r>
              <a:rPr lang="ru-RU" sz="2400" b="1" dirty="0">
                <a:solidFill>
                  <a:srgbClr val="2A4E96"/>
                </a:solidFill>
                <a:latin typeface="+mn-lt"/>
              </a:rPr>
              <a:t>темпами роста обменных курсов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83C4A2-1E7F-4028-AB49-6D1F234B802D}"/>
              </a:ext>
            </a:extLst>
          </p:cNvPr>
          <p:cNvSpPr/>
          <p:nvPr/>
        </p:nvSpPr>
        <p:spPr>
          <a:xfrm>
            <a:off x="1437289" y="1690824"/>
            <a:ext cx="91676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50950" algn="ctr"/>
            <a:r>
              <a:rPr lang="ru-RU" sz="2000" b="1" dirty="0">
                <a:solidFill>
                  <a:srgbClr val="1F3A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корреляции темпов роста обменных курсов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1/01/2015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/2023			</a:t>
            </a:r>
          </a:p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Число наблюдений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solidFill>
                  <a:srgbClr val="000000"/>
                </a:solidFill>
              </a:rPr>
              <a:t>				</a:t>
            </a:r>
            <a:endParaRPr lang="ru-RU" sz="2000" dirty="0">
              <a:solidFill>
                <a:srgbClr val="000000"/>
              </a:solidFill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				</a:t>
            </a:r>
          </a:p>
          <a:p>
            <a:pPr marR="200" algn="ctr"/>
            <a:r>
              <a:rPr lang="sv-SE" sz="2000" b="1" dirty="0">
                <a:solidFill>
                  <a:srgbClr val="000000"/>
                </a:solidFill>
              </a:rPr>
              <a:t>	</a:t>
            </a:r>
            <a:r>
              <a:rPr lang="ru-RU" sz="2000" dirty="0">
                <a:solidFill>
                  <a:srgbClr val="000000"/>
                </a:solidFill>
              </a:rPr>
              <a:t>                          </a:t>
            </a:r>
            <a:r>
              <a:rPr lang="sv-SE" sz="2000" dirty="0">
                <a:solidFill>
                  <a:srgbClr val="000000"/>
                </a:solidFill>
              </a:rPr>
              <a:t>RUR_BYN_DD       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sv-SE" sz="2000" dirty="0">
                <a:solidFill>
                  <a:srgbClr val="000000"/>
                </a:solidFill>
              </a:rPr>
              <a:t>USD_BYN_DD </a:t>
            </a:r>
            <a:r>
              <a:rPr lang="ru-RU" sz="2000" dirty="0">
                <a:solidFill>
                  <a:srgbClr val="000000"/>
                </a:solidFill>
              </a:rPr>
              <a:t>   </a:t>
            </a:r>
            <a:r>
              <a:rPr lang="sv-SE" sz="2000" dirty="0">
                <a:solidFill>
                  <a:srgbClr val="000000"/>
                </a:solidFill>
              </a:rPr>
              <a:t>EUR_BYN_</a:t>
            </a:r>
            <a:r>
              <a:rPr lang="sv-SE" sz="2000" dirty="0"/>
              <a:t>DD</a:t>
            </a:r>
            <a:r>
              <a:rPr lang="ru-RU" sz="2000" dirty="0"/>
              <a:t> </a:t>
            </a:r>
            <a:endParaRPr lang="en-US" sz="2000" dirty="0"/>
          </a:p>
          <a:p>
            <a:pPr marR="200" algn="ctr"/>
            <a:r>
              <a:rPr lang="ru-RU" sz="2000" dirty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00"/>
                </a:solidFill>
              </a:rPr>
              <a:t>RUR_BYN_DD 	</a:t>
            </a:r>
            <a:r>
              <a:rPr lang="ru-RU" sz="2000" dirty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00"/>
                </a:solidFill>
              </a:rPr>
              <a:t>1.000000				</a:t>
            </a:r>
          </a:p>
          <a:p>
            <a:pPr marR="200" algn="ctr"/>
            <a:r>
              <a:rPr lang="en-US" sz="2000" dirty="0">
                <a:solidFill>
                  <a:srgbClr val="000000"/>
                </a:solidFill>
              </a:rPr>
              <a:t>    U</a:t>
            </a:r>
            <a:r>
              <a:rPr lang="sv-SE" sz="2000" dirty="0">
                <a:solidFill>
                  <a:srgbClr val="000000"/>
                </a:solidFill>
              </a:rPr>
              <a:t>SD_BYN_DD</a:t>
            </a:r>
            <a:r>
              <a:rPr lang="ru-RU" sz="2000" dirty="0">
                <a:solidFill>
                  <a:srgbClr val="000000"/>
                </a:solidFill>
              </a:rPr>
              <a:t>      </a:t>
            </a:r>
            <a:r>
              <a:rPr lang="sv-SE" sz="2000" dirty="0">
                <a:solidFill>
                  <a:srgbClr val="000000"/>
                </a:solidFill>
              </a:rPr>
              <a:t>-0.436323	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ru-RU" sz="2000" dirty="0">
                <a:solidFill>
                  <a:srgbClr val="000000"/>
                </a:solidFill>
              </a:rPr>
              <a:t>   </a:t>
            </a:r>
            <a:r>
              <a:rPr lang="sv-SE" sz="2000" dirty="0">
                <a:solidFill>
                  <a:srgbClr val="000000"/>
                </a:solidFill>
              </a:rPr>
              <a:t>1.000000		</a:t>
            </a:r>
          </a:p>
          <a:p>
            <a:pPr marR="200" algn="ctr"/>
            <a:r>
              <a:rPr lang="sv-SE" sz="2000" dirty="0">
                <a:solidFill>
                  <a:srgbClr val="000000"/>
                </a:solidFill>
              </a:rPr>
              <a:t>                  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sv-SE" sz="2000" dirty="0">
                <a:solidFill>
                  <a:srgbClr val="000000"/>
                </a:solidFill>
              </a:rPr>
              <a:t>EUR_BYN_DD 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sv-SE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sv-SE" sz="2000" dirty="0">
                <a:solidFill>
                  <a:srgbClr val="000000"/>
                </a:solidFill>
              </a:rPr>
              <a:t>-0.413743	    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sv-SE" sz="2000" dirty="0">
                <a:solidFill>
                  <a:srgbClr val="000000"/>
                </a:solidFill>
              </a:rPr>
              <a:t>  0.785913	</a:t>
            </a:r>
            <a:r>
              <a:rPr lang="ru-RU" sz="2000" dirty="0">
                <a:solidFill>
                  <a:srgbClr val="000000"/>
                </a:solidFill>
              </a:rPr>
              <a:t>     </a:t>
            </a:r>
            <a:r>
              <a:rPr lang="sv-SE" sz="2000" dirty="0">
                <a:solidFill>
                  <a:srgbClr val="000000"/>
                </a:solidFill>
              </a:rPr>
              <a:t>1.000000	</a:t>
            </a:r>
            <a:r>
              <a:rPr lang="ru-RU" sz="2000" dirty="0">
                <a:solidFill>
                  <a:srgbClr val="000000"/>
                </a:solidFill>
              </a:rPr>
              <a:t>	</a:t>
            </a:r>
          </a:p>
          <a:p>
            <a:pPr indent="357188" algn="just"/>
            <a:br>
              <a:rPr lang="ru-RU" sz="2000" dirty="0"/>
            </a:br>
            <a:r>
              <a:rPr lang="ru-RU" sz="2000" dirty="0"/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положительная корреляция между </a:t>
            </a: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USD_BYN_DD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EUR_BYN_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 в моделях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MIDAS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эффекты мультиколлинеарности факторов, что дает основание использовать только одну из них -  </a:t>
            </a: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USD_BYN_DD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6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95DB65-0878-43A8-85C6-D824A35B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989EE3-86BC-4B44-8637-9D5A86DC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54097-9952-4902-B0D2-9203040E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16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4EFA13E-1DC8-4B33-8A9B-256117A6E97B}"/>
              </a:ext>
            </a:extLst>
          </p:cNvPr>
          <p:cNvSpPr/>
          <p:nvPr/>
        </p:nvSpPr>
        <p:spPr>
          <a:xfrm>
            <a:off x="936812" y="1537971"/>
            <a:ext cx="104169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>
                <a:solidFill>
                  <a:srgbClr val="3E6C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Максимальный период оценивания моделей: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1 января 2015 г. – 30 сентября 2023 г. </a:t>
            </a:r>
            <a:endParaRPr lang="ru-RU" sz="2000" dirty="0"/>
          </a:p>
          <a:p>
            <a:pPr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2000" i="1" dirty="0">
                <a:solidFill>
                  <a:srgbClr val="3E6C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Рекомендуемая глубина вневыборочных прогнозов </a:t>
            </a: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квартал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квартальных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1-3 месяца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месячных моделей.</a:t>
            </a:r>
            <a:endParaRPr lang="ru-RU" sz="2000" b="1" i="1" dirty="0">
              <a:solidFill>
                <a:srgbClr val="2A4E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ru-RU" sz="2000" b="1" dirty="0">
              <a:solidFill>
                <a:srgbClr val="2A4E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i="1" dirty="0">
                <a:solidFill>
                  <a:srgbClr val="3E6C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точности прогнозов</a:t>
            </a:r>
            <a:r>
              <a:rPr lang="ru-RU" sz="2000" dirty="0">
                <a:solidFill>
                  <a:srgbClr val="3E6C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Ретроспективные прогнозы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всем периоде оценивания модели.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Вневыборочные прогнозы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квартал для квартальных,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месяца для месячных моделей.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A5CCC02-56E2-4BCC-B256-9322BB055267}"/>
              </a:ext>
            </a:extLst>
          </p:cNvPr>
          <p:cNvSpPr txBox="1">
            <a:spLocks/>
          </p:cNvSpPr>
          <p:nvPr/>
        </p:nvSpPr>
        <p:spPr>
          <a:xfrm>
            <a:off x="2723492" y="770830"/>
            <a:ext cx="7123387" cy="3921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3E6C99"/>
                </a:solidFill>
                <a:latin typeface="+mn-lt"/>
              </a:rPr>
              <a:t>Период оценивания моделей и глубина прогнозов</a:t>
            </a:r>
          </a:p>
        </p:txBody>
      </p:sp>
    </p:spTree>
    <p:extLst>
      <p:ext uri="{BB962C8B-B14F-4D97-AF65-F5344CB8AC3E}">
        <p14:creationId xmlns:p14="http://schemas.microsoft.com/office/powerpoint/2010/main" val="158708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CD9A90-999D-4AE0-97B2-6745D5EF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A8DE40-37C4-47DE-8903-0F97B001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AB0D97-82D1-4CF2-B0F2-879618CC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17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436FFF7-5256-4D2B-8AA6-BE8A38176AA0}"/>
              </a:ext>
            </a:extLst>
          </p:cNvPr>
          <p:cNvSpPr/>
          <p:nvPr/>
        </p:nvSpPr>
        <p:spPr>
          <a:xfrm>
            <a:off x="907675" y="1361088"/>
            <a:ext cx="103766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 учетом имеющихся структурных изменений на всем интервале наблюдения тестирование стационарности всех временных и рядов проводилось. с помощью теста единичного корня </a:t>
            </a:r>
            <a:r>
              <a:rPr lang="en-US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BPUR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Break point unit root test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), допускающего наличие структурных изменений в нестационарных временных рядах с детерминированными и стохастическими трендами. </a:t>
            </a:r>
          </a:p>
          <a:p>
            <a:pPr indent="360000" algn="just">
              <a:spcBef>
                <a:spcPts val="600"/>
              </a:spcBef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Структурные изменения в периоде оценивания модели учитывались с помощью фиктивных переменных для месячных и квартальных моделей.</a:t>
            </a:r>
          </a:p>
          <a:p>
            <a:pPr indent="360000" algn="just">
              <a:spcBef>
                <a:spcPts val="600"/>
              </a:spcBef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Все представляемые модели удовлетворяют тестам статистической значимости оценок параметров моделей и анализа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остатков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Харин Ю.С., Малюгин В.И., Харин А.Ю., 2003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выбора лучшей модели на множестве моделей с заданной спецификацией используются процедуры оптимизации по управляемым параметрам, реализуемые с помощью методов машинного обучения.</a:t>
            </a:r>
          </a:p>
          <a:p>
            <a:pPr indent="360000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420E292-420C-4895-91C8-9735C8958191}"/>
              </a:ext>
            </a:extLst>
          </p:cNvPr>
          <p:cNvSpPr txBox="1">
            <a:spLocks/>
          </p:cNvSpPr>
          <p:nvPr/>
        </p:nvSpPr>
        <p:spPr>
          <a:xfrm>
            <a:off x="2303397" y="448190"/>
            <a:ext cx="7123387" cy="8416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2A4E96"/>
                </a:solidFill>
                <a:latin typeface="+mn-lt"/>
              </a:rPr>
              <a:t>Структурные изменения и тестирование стационарности временных рядов</a:t>
            </a:r>
          </a:p>
        </p:txBody>
      </p:sp>
    </p:spTree>
    <p:extLst>
      <p:ext uri="{BB962C8B-B14F-4D97-AF65-F5344CB8AC3E}">
        <p14:creationId xmlns:p14="http://schemas.microsoft.com/office/powerpoint/2010/main" val="271801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97E58D-AB9A-4038-A21C-6D3F2977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9AB853-F7C1-4509-9880-CD5BA9F8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0E35DE-DCF2-4BAA-A7A3-74CAE913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412FE5F-D45B-434E-A0B4-FF603F1BE283}"/>
              </a:ext>
            </a:extLst>
          </p:cNvPr>
          <p:cNvSpPr txBox="1">
            <a:spLocks/>
          </p:cNvSpPr>
          <p:nvPr/>
        </p:nvSpPr>
        <p:spPr>
          <a:xfrm>
            <a:off x="1103586" y="384997"/>
            <a:ext cx="10526265" cy="11792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rgbClr val="2A4E96"/>
                </a:solidFill>
                <a:latin typeface="+mn-lt"/>
              </a:rPr>
              <a:t>4. Оценка точности прогнозов с использованием моделей </a:t>
            </a:r>
            <a:r>
              <a:rPr lang="en-US" sz="3600" b="1" dirty="0">
                <a:solidFill>
                  <a:srgbClr val="2A4E96"/>
                </a:solidFill>
                <a:latin typeface="+mn-lt"/>
              </a:rPr>
              <a:t>MIDAS</a:t>
            </a:r>
            <a:r>
              <a:rPr lang="ru-RU" sz="3600" b="1" dirty="0">
                <a:solidFill>
                  <a:srgbClr val="2A4E96"/>
                </a:solidFill>
                <a:latin typeface="+mn-lt"/>
              </a:rPr>
              <a:t> и </a:t>
            </a:r>
            <a:r>
              <a:rPr lang="en-US" sz="3600" b="1" dirty="0">
                <a:solidFill>
                  <a:srgbClr val="2A4E96"/>
                </a:solidFill>
                <a:latin typeface="+mn-lt"/>
              </a:rPr>
              <a:t>ARDL/ARX</a:t>
            </a:r>
            <a:endParaRPr lang="ru-RU" sz="3600" b="1" dirty="0">
              <a:solidFill>
                <a:srgbClr val="2A4E96"/>
              </a:solidFill>
              <a:latin typeface="+mn-lt"/>
            </a:endParaRPr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B48B7C11-7ECD-499F-BC47-81D38A6E441C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BAF7047-A9DB-4443-9382-AB62647DF89A}"/>
              </a:ext>
            </a:extLst>
          </p:cNvPr>
          <p:cNvSpPr/>
          <p:nvPr/>
        </p:nvSpPr>
        <p:spPr>
          <a:xfrm>
            <a:off x="2098532" y="2604151"/>
            <a:ext cx="8841172" cy="3700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2A4E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Квартальн</a:t>
            </a:r>
            <a:r>
              <a:rPr lang="ru-RU" sz="20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ые</a:t>
            </a:r>
            <a:r>
              <a:rPr lang="ru-RU" sz="2000" b="1" dirty="0">
                <a:solidFill>
                  <a:srgbClr val="2A4E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модели темпов роста инфляции </a:t>
            </a:r>
            <a:r>
              <a:rPr lang="en-US" sz="2000" b="1" dirty="0">
                <a:solidFill>
                  <a:srgbClr val="2A4E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CPI_QQ</a:t>
            </a:r>
            <a:endParaRPr lang="en-US" sz="2000" dirty="0">
              <a:solidFill>
                <a:srgbClr val="2A4E9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</a:t>
            </a:r>
            <a:r>
              <a:rPr lang="en-US" sz="2000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 ежедневным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изменениям обменных курсов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RUR_DD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USD_DD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MIDAS_Q_D_M</a:t>
            </a:r>
            <a:r>
              <a:rPr lang="en-US" sz="2000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по ежедневным изменениям обменных курсов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RUR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USD_DD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и месячным изменениям инфляции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CPI_MM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Месячная модель темпов роста инфляции </a:t>
            </a:r>
            <a:r>
              <a:rPr lang="en-US" sz="20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CPI_MM: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MIDAS_M_D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по ежедневным изменениям обменных курсов  RUR_DD и USD_DD;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MIDAS_M_W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по еженедельным изменениям обменных курсов  </a:t>
            </a:r>
            <a:r>
              <a:rPr lang="nn-NO" sz="2000" dirty="0">
                <a:ea typeface="Calibri" panose="020F0502020204030204" pitchFamily="34" charset="0"/>
                <a:cs typeface="Times New Roman" panose="02020603050405020304" pitchFamily="18" charset="0"/>
              </a:rPr>
              <a:t>RUR_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WW</a:t>
            </a:r>
            <a:r>
              <a:rPr lang="nn-NO" sz="2000" dirty="0">
                <a:ea typeface="Calibri" panose="020F0502020204030204" pitchFamily="34" charset="0"/>
                <a:cs typeface="Times New Roman" panose="02020603050405020304" pitchFamily="18" charset="0"/>
              </a:rPr>
              <a:t> и USD_WW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6C31083-EDE1-4593-9FBC-70052D15672A}"/>
              </a:ext>
            </a:extLst>
          </p:cNvPr>
          <p:cNvSpPr/>
          <p:nvPr/>
        </p:nvSpPr>
        <p:spPr>
          <a:xfrm>
            <a:off x="1784394" y="1823172"/>
            <a:ext cx="9845457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Рассматриваемые варианты модели </a:t>
            </a:r>
            <a:r>
              <a:rPr lang="en-US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 </a:t>
            </a: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 смешанным данным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7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72AD86-95C7-445A-8EC1-B65BF3E2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0C6779-1C91-458A-8A06-73DE1BD8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E34FBE-AF6E-4261-B749-25F6DEC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236A14-2E74-4913-971C-3AB3C76C7404}"/>
              </a:ext>
            </a:extLst>
          </p:cNvPr>
          <p:cNvSpPr/>
          <p:nvPr/>
        </p:nvSpPr>
        <p:spPr>
          <a:xfrm>
            <a:off x="680228" y="1153028"/>
            <a:ext cx="10831544" cy="505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2A4E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Квартальн</a:t>
            </a:r>
            <a:r>
              <a:rPr lang="ru-RU" sz="2000" b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ая</a:t>
            </a:r>
            <a:r>
              <a:rPr lang="ru-RU" sz="2000" b="1" dirty="0">
                <a:solidFill>
                  <a:srgbClr val="2A4E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темпов роста инфляции </a:t>
            </a:r>
            <a:r>
              <a:rPr lang="en-US" sz="2000" b="1" dirty="0">
                <a:solidFill>
                  <a:srgbClr val="2A4E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CPI_QQ: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лучшей оказалась модель модели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фиктивной переменной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DUM2023q1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первого квартала 2023 года;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агрегированные квартальные темпы роста обменных курсов  RUR_DD и USD_DD оказались статистически не значимыми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ru-RU" sz="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CPI_QQ = 0.281223629357*CPI_QQ(-1) + 0.137838215058*CPI_QQ(-2) –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0.306526579691*CPI_QQ(-3)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6.17215089413*DUM2022Q1 + 90.2778548152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(4)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Месячная модель темпов роста инфляции </a:t>
            </a:r>
            <a:r>
              <a:rPr lang="en-US" sz="2000" b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CPI_MM: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Оптимальная месячная модель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только экзогенную переменную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имеет вид:</a:t>
            </a:r>
          </a:p>
          <a:p>
            <a:pPr algn="ctr"/>
            <a:r>
              <a:rPr lang="ru-RU" sz="2000" i="1" dirty="0"/>
              <a:t>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CPI_MM = 0.5414*CPI_MM(-1) + 0.1930*CPI_MM(-2) + 0.1326*USD_BYN_MM 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0.02825*USD_BYN_MM(-1) + 16.1416.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(5) 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F0A25C-447E-4DDA-825C-649013AC6C00}"/>
              </a:ext>
            </a:extLst>
          </p:cNvPr>
          <p:cNvSpPr/>
          <p:nvPr/>
        </p:nvSpPr>
        <p:spPr>
          <a:xfrm>
            <a:off x="1082041" y="537694"/>
            <a:ext cx="1062248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Альтернативные модели </a:t>
            </a:r>
            <a:r>
              <a:rPr lang="en-US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ARDL </a:t>
            </a: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ARX </a:t>
            </a: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 агрегированным обменным курсам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4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662" y="1001022"/>
            <a:ext cx="10910632" cy="5286587"/>
          </a:xfrm>
        </p:spPr>
        <p:txBody>
          <a:bodyPr>
            <a:noAutofit/>
          </a:bodyPr>
          <a:lstStyle/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C00000"/>
                </a:solidFill>
              </a:rPr>
              <a:t>Актуальность проблемы</a:t>
            </a:r>
            <a:endParaRPr lang="ru-RU" sz="2400" dirty="0">
              <a:solidFill>
                <a:srgbClr val="C00000"/>
              </a:solidFill>
            </a:endParaRP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известно, значительная часть используемых в макроэкономических предиктивных моделях показателей формируются статистическими органами в квартальном представлении. В то же время, многие потенциально полезные предикторы являются доступными из различных источников с более высокой частотой, например, ежемесячно, ежедневно или еще чаще на финансовых рынках. В силу доминирования квартальных данных в макроэкономических исследованиях большое распространение получили квартальные модели и основанные на них системы моделей среднесрочного прогнозирования.  В случае данных смешанной частоты имеется несколько вариантов построения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традиционных эконометрических моделей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2A4E96"/>
                </a:solidFill>
              </a:rPr>
              <a:t>Традиционно используемый вариант решения проблемы: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агрегирование высокочастотных экзогенных переменных (предикторов) к интервалу наблюдения низкочастотной эндогенной переменной и использование моделей по данным одинаковой частоты. Для целей краткосрочного прогнозирования это могут быть модели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авторегрессии и авторегрессии-скользящего среднего с экзогенными переменными 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(ARX, ARMAX)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Green, 2007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авторегрессии с распределенными лагами по экзогенным переменным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distributed lag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Judge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Griffith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Hill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1986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стационарных представлений используемых экономических временных рядов. </a:t>
            </a:r>
          </a:p>
        </p:txBody>
      </p:sp>
      <p:sp>
        <p:nvSpPr>
          <p:cNvPr id="8" name="Прямоугольник: один скругленный угол 7">
            <a:extLst>
              <a:ext uri="{FF2B5EF4-FFF2-40B4-BE49-F238E27FC236}">
                <a16:creationId xmlns:a16="http://schemas.microsoft.com/office/drawing/2014/main" id="{A7DE7493-D771-48FD-83B0-1BFC9AFE439B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B70CC4F-6DB5-4E02-A9DE-8A37FDDA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94" y="209260"/>
            <a:ext cx="10515600" cy="72302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2A4E96"/>
                </a:solidFill>
                <a:latin typeface="+mn-lt"/>
              </a:rPr>
              <a:t>1. Актуальность проблемы и цели исследования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DE4BEF9-8DDC-4239-92CF-D75BE60F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BE4112-96B7-4660-A79D-30F80890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541CB-2DC4-4A0B-8DF3-06E07879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B3-30CF-4DC8-9009-8578FFBE3E17}" type="datetime1">
              <a:rPr lang="ru-RU" smtClean="0"/>
              <a:t>22.10.2023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7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903396-5364-40DB-AB84-396F1070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669218-D5D4-4E8C-A7C7-501B757B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C5B6E2-5CB6-46A7-9B4C-D4DC5733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DDCD67-E668-459E-8AEF-13A8CB74A615}"/>
              </a:ext>
            </a:extLst>
          </p:cNvPr>
          <p:cNvSpPr/>
          <p:nvPr/>
        </p:nvSpPr>
        <p:spPr>
          <a:xfrm>
            <a:off x="1386840" y="1120144"/>
            <a:ext cx="10104120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1. </a:t>
            </a:r>
            <a:r>
              <a:rPr lang="ru-RU" sz="2000" b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точности краткосрочных прогнозов на основе месячных моделей</a:t>
            </a:r>
            <a:endParaRPr lang="ru-RU" sz="2000" dirty="0">
              <a:solidFill>
                <a:srgbClr val="2A4E9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3234163-E0A3-4132-9209-8DA4C7E0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10205"/>
              </p:ext>
            </p:extLst>
          </p:nvPr>
        </p:nvGraphicFramePr>
        <p:xfrm>
          <a:off x="2209800" y="1608258"/>
          <a:ext cx="8229598" cy="4748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171">
                  <a:extLst>
                    <a:ext uri="{9D8B030D-6E8A-4147-A177-3AD203B41FA5}">
                      <a16:colId xmlns:a16="http://schemas.microsoft.com/office/drawing/2014/main" val="4086602950"/>
                    </a:ext>
                  </a:extLst>
                </a:gridCol>
                <a:gridCol w="1248884">
                  <a:extLst>
                    <a:ext uri="{9D8B030D-6E8A-4147-A177-3AD203B41FA5}">
                      <a16:colId xmlns:a16="http://schemas.microsoft.com/office/drawing/2014/main" val="213751155"/>
                    </a:ext>
                  </a:extLst>
                </a:gridCol>
                <a:gridCol w="1248003">
                  <a:extLst>
                    <a:ext uri="{9D8B030D-6E8A-4147-A177-3AD203B41FA5}">
                      <a16:colId xmlns:a16="http://schemas.microsoft.com/office/drawing/2014/main" val="3089089658"/>
                    </a:ext>
                  </a:extLst>
                </a:gridCol>
                <a:gridCol w="1123819">
                  <a:extLst>
                    <a:ext uri="{9D8B030D-6E8A-4147-A177-3AD203B41FA5}">
                      <a16:colId xmlns:a16="http://schemas.microsoft.com/office/drawing/2014/main" val="3288839057"/>
                    </a:ext>
                  </a:extLst>
                </a:gridCol>
                <a:gridCol w="1123819">
                  <a:extLst>
                    <a:ext uri="{9D8B030D-6E8A-4147-A177-3AD203B41FA5}">
                      <a16:colId xmlns:a16="http://schemas.microsoft.com/office/drawing/2014/main" val="1137200175"/>
                    </a:ext>
                  </a:extLst>
                </a:gridCol>
                <a:gridCol w="1366902">
                  <a:extLst>
                    <a:ext uri="{9D8B030D-6E8A-4147-A177-3AD203B41FA5}">
                      <a16:colId xmlns:a16="http://schemas.microsoft.com/office/drawing/2014/main" val="4275334171"/>
                    </a:ext>
                  </a:extLst>
                </a:gridCol>
              </a:tblGrid>
              <a:tr h="128104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Временные интервалы оценивания модели и прогнозирования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70520"/>
                  </a:ext>
                </a:extLst>
              </a:tr>
              <a:tr h="643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Период оценивания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m1-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m1-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</a:t>
                      </a:r>
                      <a:r>
                        <a:rPr lang="en-US" sz="1800" dirty="0">
                          <a:effectLst/>
                        </a:rPr>
                        <a:t>2m12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2015</a:t>
                      </a:r>
                      <a:r>
                        <a:rPr lang="en-US" sz="1800">
                          <a:effectLst/>
                        </a:rPr>
                        <a:t>m1-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2023</a:t>
                      </a:r>
                      <a:r>
                        <a:rPr lang="en-US" sz="1800">
                          <a:effectLst/>
                        </a:rPr>
                        <a:t>m3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m1-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2015</a:t>
                      </a:r>
                      <a:r>
                        <a:rPr lang="en-US" sz="1800">
                          <a:effectLst/>
                        </a:rPr>
                        <a:t>m1-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2023</a:t>
                      </a:r>
                      <a:r>
                        <a:rPr lang="en-US" sz="1800">
                          <a:effectLst/>
                        </a:rPr>
                        <a:t>m7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398404"/>
                  </a:ext>
                </a:extLst>
              </a:tr>
              <a:tr h="643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Прогнозный период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m1-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</a:t>
                      </a:r>
                      <a:r>
                        <a:rPr lang="en-US" sz="1800" dirty="0">
                          <a:effectLst/>
                        </a:rPr>
                        <a:t>3m01-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</a:t>
                      </a: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m4</a:t>
                      </a:r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r>
                        <a:rPr lang="ru-RU" sz="1800">
                          <a:effectLst/>
                        </a:rPr>
                        <a:t>023</a:t>
                      </a:r>
                      <a:r>
                        <a:rPr lang="en-US" sz="1800">
                          <a:effectLst/>
                        </a:rPr>
                        <a:t>m7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r>
                        <a:rPr lang="ru-RU" sz="1800">
                          <a:effectLst/>
                        </a:rPr>
                        <a:t>023</a:t>
                      </a:r>
                      <a:r>
                        <a:rPr lang="en-US" sz="1800">
                          <a:effectLst/>
                        </a:rPr>
                        <a:t>m7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r>
                        <a:rPr lang="ru-RU" sz="1800">
                          <a:effectLst/>
                        </a:rPr>
                        <a:t>023</a:t>
                      </a:r>
                      <a:r>
                        <a:rPr lang="en-US" sz="1800">
                          <a:effectLst/>
                        </a:rPr>
                        <a:t>m8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r>
                        <a:rPr lang="ru-RU" sz="1800">
                          <a:effectLst/>
                        </a:rPr>
                        <a:t>023</a:t>
                      </a:r>
                      <a:r>
                        <a:rPr lang="en-US" sz="1800">
                          <a:effectLst/>
                        </a:rPr>
                        <a:t>m8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959882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Характеристики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Модели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44102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Модель </a:t>
                      </a:r>
                      <a:r>
                        <a:rPr lang="en-US" sz="1800" b="1" dirty="0">
                          <a:solidFill>
                            <a:srgbClr val="2A4E96"/>
                          </a:solidFill>
                          <a:effectLst/>
                        </a:rPr>
                        <a:t>MIDAS</a:t>
                      </a: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 по ежедневным обменным курсам</a:t>
                      </a:r>
                      <a:endParaRPr lang="ru-RU" sz="1800" b="1" dirty="0">
                        <a:solidFill>
                          <a:srgbClr val="2A4E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92220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RMSE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0.4497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0.1629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0.09890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1073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105808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MAPE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0.3358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0.1421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0.09825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4896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RSS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9077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17.2261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17.2788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17.3533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3098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01916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AIQ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1751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1.2988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1.2657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1.2350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2093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05466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effectLst/>
                        </a:rPr>
                        <a:t> 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Модель ARDL по агрегированным обменным курсам</a:t>
                      </a:r>
                      <a:endParaRPr lang="ru-RU" sz="1800" b="1" dirty="0">
                        <a:solidFill>
                          <a:srgbClr val="2A4E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43901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RMSE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5763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0.5723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3471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0.1798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1.0139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88385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MAPE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4346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0.4269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0.1785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28939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RSS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8711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19.6331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19.8405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5912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58688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AIQ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3308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1.3641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1.3404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5133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830275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6FAC8F8-9416-41BE-8FEE-067282E1B7FE}"/>
              </a:ext>
            </a:extLst>
          </p:cNvPr>
          <p:cNvSpPr/>
          <p:nvPr/>
        </p:nvSpPr>
        <p:spPr>
          <a:xfrm>
            <a:off x="1858863" y="501650"/>
            <a:ext cx="9845457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Анализ точности прогнозов по  ежедневным обменным курсам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3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724D93-2370-4B82-8B68-790D2B1F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6D46D0-6E81-4A7B-A33A-57A866EE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74FB6D-6477-426F-A8A6-9E977D2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9FC09A-0375-47D6-BFAF-FEFE8E938719}"/>
              </a:ext>
            </a:extLst>
          </p:cNvPr>
          <p:cNvSpPr/>
          <p:nvPr/>
        </p:nvSpPr>
        <p:spPr>
          <a:xfrm>
            <a:off x="706056" y="533067"/>
            <a:ext cx="9988951" cy="83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2. </a:t>
            </a:r>
            <a:endParaRPr lang="ru-RU" sz="2000" dirty="0">
              <a:solidFill>
                <a:srgbClr val="2A4E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точности краткосрочных прогнозов на основе квартальных моделей</a:t>
            </a:r>
            <a:endParaRPr lang="ru-RU" sz="2000" dirty="0">
              <a:solidFill>
                <a:srgbClr val="2A4E9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F5610B6-077E-4B8B-8991-922B462EA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61250"/>
              </p:ext>
            </p:extLst>
          </p:nvPr>
        </p:nvGraphicFramePr>
        <p:xfrm>
          <a:off x="1307939" y="1608019"/>
          <a:ext cx="9248171" cy="4748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0489">
                  <a:extLst>
                    <a:ext uri="{9D8B030D-6E8A-4147-A177-3AD203B41FA5}">
                      <a16:colId xmlns:a16="http://schemas.microsoft.com/office/drawing/2014/main" val="388220696"/>
                    </a:ext>
                  </a:extLst>
                </a:gridCol>
                <a:gridCol w="2210412">
                  <a:extLst>
                    <a:ext uri="{9D8B030D-6E8A-4147-A177-3AD203B41FA5}">
                      <a16:colId xmlns:a16="http://schemas.microsoft.com/office/drawing/2014/main" val="1592600456"/>
                    </a:ext>
                  </a:extLst>
                </a:gridCol>
                <a:gridCol w="2653326">
                  <a:extLst>
                    <a:ext uri="{9D8B030D-6E8A-4147-A177-3AD203B41FA5}">
                      <a16:colId xmlns:a16="http://schemas.microsoft.com/office/drawing/2014/main" val="3102779602"/>
                    </a:ext>
                  </a:extLst>
                </a:gridCol>
                <a:gridCol w="1883944">
                  <a:extLst>
                    <a:ext uri="{9D8B030D-6E8A-4147-A177-3AD203B41FA5}">
                      <a16:colId xmlns:a16="http://schemas.microsoft.com/office/drawing/2014/main" val="2370333549"/>
                    </a:ext>
                  </a:extLst>
                </a:gridCol>
              </a:tblGrid>
              <a:tr h="138933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Временные интервалы оценивания модели и прогнозирования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87228"/>
                  </a:ext>
                </a:extLst>
              </a:tr>
              <a:tr h="64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Период оценивания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q1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q</a:t>
                      </a: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q1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2022</a:t>
                      </a:r>
                      <a:r>
                        <a:rPr lang="en-US" sz="1800" dirty="0">
                          <a:effectLst/>
                        </a:rPr>
                        <a:t>q4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2015</a:t>
                      </a:r>
                      <a:r>
                        <a:rPr lang="en-US" sz="1800">
                          <a:effectLst/>
                        </a:rPr>
                        <a:t>q1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2023</a:t>
                      </a:r>
                      <a:r>
                        <a:rPr lang="en-US" sz="1800">
                          <a:effectLst/>
                        </a:rPr>
                        <a:t>q1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994459"/>
                  </a:ext>
                </a:extLst>
              </a:tr>
              <a:tr h="64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Прогнозный период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q1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q</a:t>
                      </a: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</a:t>
                      </a:r>
                      <a:r>
                        <a:rPr lang="en-US" sz="1800" dirty="0">
                          <a:effectLst/>
                        </a:rPr>
                        <a:t>2q</a:t>
                      </a:r>
                      <a:r>
                        <a:rPr lang="ru-RU" sz="1800" dirty="0">
                          <a:effectLst/>
                        </a:rPr>
                        <a:t>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q1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q</a:t>
                      </a:r>
                      <a:r>
                        <a:rPr lang="ru-RU" sz="1800" dirty="0"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q2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681569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Характеристики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Модели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91823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Модель </a:t>
                      </a:r>
                      <a:r>
                        <a:rPr lang="en-US" sz="1800" b="1" dirty="0">
                          <a:solidFill>
                            <a:srgbClr val="2A4E96"/>
                          </a:solidFill>
                          <a:effectLst/>
                        </a:rPr>
                        <a:t>MIDAS</a:t>
                      </a: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 по ежедневным обменным курсам</a:t>
                      </a:r>
                      <a:endParaRPr lang="ru-RU" sz="1800" b="1" dirty="0">
                        <a:solidFill>
                          <a:srgbClr val="2A4E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93981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RMSE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7411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356871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MAPE 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7311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991185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RSS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8.4756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8.4756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25614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AIQ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9385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982964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effectLst/>
                        </a:rPr>
                        <a:t> 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Модель AR(3) без обменных курсов</a:t>
                      </a:r>
                      <a:endParaRPr lang="ru-RU" sz="1800" b="1" dirty="0">
                        <a:solidFill>
                          <a:srgbClr val="2A4E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1043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RMSE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833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5083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995382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MAPE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350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4881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0.5183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806942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RSS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7738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9311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119344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AIQ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8071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8076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0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87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9E33AB-92FB-4C60-BCFC-D747C441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8C553F-B098-4417-AA63-B4A8B4EF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A0866D-65EC-4115-BDD4-468664F7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22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52ABFF6-935B-49D4-8F31-9E2B1B2B34A5}"/>
              </a:ext>
            </a:extLst>
          </p:cNvPr>
          <p:cNvGrpSpPr/>
          <p:nvPr/>
        </p:nvGrpSpPr>
        <p:grpSpPr>
          <a:xfrm>
            <a:off x="492240" y="1617034"/>
            <a:ext cx="11451959" cy="3623931"/>
            <a:chOff x="471920" y="1818481"/>
            <a:chExt cx="11451959" cy="3623931"/>
          </a:xfrm>
        </p:grpSpPr>
        <p:graphicFrame>
          <p:nvGraphicFramePr>
            <p:cNvPr id="5" name="Объект 4">
              <a:extLst>
                <a:ext uri="{FF2B5EF4-FFF2-40B4-BE49-F238E27FC236}">
                  <a16:creationId xmlns:a16="http://schemas.microsoft.com/office/drawing/2014/main" id="{06BD0228-9A81-4B1E-B59C-E6E384E9C5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7689556"/>
                </p:ext>
              </p:extLst>
            </p:nvPr>
          </p:nvGraphicFramePr>
          <p:xfrm>
            <a:off x="6096000" y="1818481"/>
            <a:ext cx="5827879" cy="3623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4" name="EViews" r:id="rId4" imgW="5440546" imgH="3383314" progId="EViews.Workfile.2">
                    <p:embed/>
                  </p:oleObj>
                </mc:Choice>
                <mc:Fallback>
                  <p:oleObj name="EViews" r:id="rId4" imgW="5440546" imgH="3383314" progId="EViews.Workfile.2">
                    <p:embed/>
                    <p:pic>
                      <p:nvPicPr>
                        <p:cNvPr id="6" name="Объект 5">
                          <a:extLst>
                            <a:ext uri="{FF2B5EF4-FFF2-40B4-BE49-F238E27FC236}">
                              <a16:creationId xmlns:a16="http://schemas.microsoft.com/office/drawing/2014/main" id="{38152FF6-949C-4563-A5FC-86E0485580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96000" y="1818481"/>
                          <a:ext cx="5827879" cy="3623931"/>
                        </a:xfrm>
                        <a:prstGeom prst="rect">
                          <a:avLst/>
                        </a:prstGeom>
                        <a:ln>
                          <a:solidFill>
                            <a:srgbClr val="C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>
              <a:extLst>
                <a:ext uri="{FF2B5EF4-FFF2-40B4-BE49-F238E27FC236}">
                  <a16:creationId xmlns:a16="http://schemas.microsoft.com/office/drawing/2014/main" id="{9CFF4057-CA48-41DF-A665-2281307111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3402075"/>
                </p:ext>
              </p:extLst>
            </p:nvPr>
          </p:nvGraphicFramePr>
          <p:xfrm>
            <a:off x="471920" y="1818481"/>
            <a:ext cx="5408613" cy="322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5" name="EViews" r:id="rId6" imgW="5478745" imgH="3261565" progId="EViews.Workfile.2">
                    <p:embed/>
                  </p:oleObj>
                </mc:Choice>
                <mc:Fallback>
                  <p:oleObj name="EViews" r:id="rId6" imgW="5478745" imgH="3261565" progId="EViews.Workfile.2">
                    <p:embed/>
                    <p:pic>
                      <p:nvPicPr>
                        <p:cNvPr id="8" name="Объект 7">
                          <a:extLst>
                            <a:ext uri="{FF2B5EF4-FFF2-40B4-BE49-F238E27FC236}">
                              <a16:creationId xmlns:a16="http://schemas.microsoft.com/office/drawing/2014/main" id="{E2F184C5-7794-41FF-BF52-0953E1CA3A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71920" y="1818481"/>
                          <a:ext cx="5408613" cy="3221038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90A134-8E60-48B5-8B21-E1E6CB81F722}"/>
              </a:ext>
            </a:extLst>
          </p:cNvPr>
          <p:cNvSpPr/>
          <p:nvPr/>
        </p:nvSpPr>
        <p:spPr>
          <a:xfrm>
            <a:off x="2020947" y="584591"/>
            <a:ext cx="8841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Пример построения квартальной модели темпов роста С</a:t>
            </a:r>
            <a:r>
              <a:rPr lang="en-US" sz="24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PI_QQ</a:t>
            </a:r>
            <a:r>
              <a:rPr lang="ru-RU" sz="24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по ежедневным обменным курсам 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C3FF22-308A-4AF3-A47C-A78FCF31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DD8107-FBBC-47EB-ADFF-ED34257E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3F71-BACC-49B7-9C05-CABB16B9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089AD6B-3783-445E-BBF6-D1856B4440BC}"/>
              </a:ext>
            </a:extLst>
          </p:cNvPr>
          <p:cNvSpPr txBox="1">
            <a:spLocks/>
          </p:cNvSpPr>
          <p:nvPr/>
        </p:nvSpPr>
        <p:spPr>
          <a:xfrm>
            <a:off x="2324099" y="308374"/>
            <a:ext cx="7912977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2A4E96"/>
                </a:solidFill>
                <a:latin typeface="+mn-lt"/>
              </a:rPr>
              <a:t>Результаты оценивания квартальной модели </a:t>
            </a:r>
            <a:r>
              <a:rPr lang="en-US" sz="2200" b="1" dirty="0">
                <a:solidFill>
                  <a:srgbClr val="2A4E96"/>
                </a:solidFill>
                <a:latin typeface="+mn-lt"/>
              </a:rPr>
              <a:t>MIDAS</a:t>
            </a:r>
            <a:endParaRPr lang="ru-RU" sz="2200" b="1" dirty="0">
              <a:solidFill>
                <a:srgbClr val="2A4E96"/>
              </a:solidFill>
              <a:latin typeface="+mn-lt"/>
            </a:endParaRP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Период оценивания модели 201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5q1-2022q4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3BC63A-3F8B-4BB5-89AB-0BB9CB6E78F2}"/>
              </a:ext>
            </a:extLst>
          </p:cNvPr>
          <p:cNvPicPr/>
          <p:nvPr/>
        </p:nvPicPr>
        <p:blipFill rotWithShape="1">
          <a:blip r:embed="rId3"/>
          <a:srcRect l="23793" t="17000" r="37606" b="15391"/>
          <a:stretch/>
        </p:blipFill>
        <p:spPr bwMode="auto">
          <a:xfrm>
            <a:off x="714704" y="1105525"/>
            <a:ext cx="5538951" cy="5519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4C712F-7E7A-4F05-B8E8-F4D039B4D774}"/>
              </a:ext>
            </a:extLst>
          </p:cNvPr>
          <p:cNvPicPr/>
          <p:nvPr/>
        </p:nvPicPr>
        <p:blipFill rotWithShape="1">
          <a:blip r:embed="rId4"/>
          <a:srcRect l="24264" t="16171" r="38422" b="6913"/>
          <a:stretch/>
        </p:blipFill>
        <p:spPr bwMode="auto">
          <a:xfrm>
            <a:off x="7094483" y="1217929"/>
            <a:ext cx="4523159" cy="5472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368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24A94E-8135-4AD1-9960-BB61AD0D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222BAF-D3B1-4996-AEB2-6333B21C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C5BDEF-4416-45DC-8CCE-C689385E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BB069B-E94D-4055-AFF1-414CAA8B6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468" y="641130"/>
            <a:ext cx="154503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45AC08F-2234-4933-B82F-0597DB56E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92214"/>
              </p:ext>
            </p:extLst>
          </p:nvPr>
        </p:nvGraphicFramePr>
        <p:xfrm>
          <a:off x="3146722" y="1421199"/>
          <a:ext cx="6726621" cy="469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Views" r:id="rId4" imgW="5433237" imgH="3962574" progId="EViews.Workfile.2">
                  <p:embed/>
                </p:oleObj>
              </mc:Choice>
              <mc:Fallback>
                <p:oleObj name="EViews" r:id="rId4" imgW="5433237" imgH="3962574" progId="EViews.Workfile.2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245AC08F-2234-4933-B82F-0597DB56E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722" y="1421199"/>
                        <a:ext cx="6726621" cy="4691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4BC7130-50FE-4BE4-9FD0-834FC2F6F309}"/>
              </a:ext>
            </a:extLst>
          </p:cNvPr>
          <p:cNvSpPr txBox="1">
            <a:spLocks/>
          </p:cNvSpPr>
          <p:nvPr/>
        </p:nvSpPr>
        <p:spPr>
          <a:xfrm>
            <a:off x="2858813" y="402605"/>
            <a:ext cx="7123387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3E6C99"/>
                </a:solidFill>
                <a:latin typeface="+mn-lt"/>
              </a:rPr>
              <a:t>Выбор лучшей модели</a:t>
            </a: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Период оценивания модели 201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5q1-2022q4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88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D95D12-24B5-4933-A557-6F13F33B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2D5FFF-5702-4F67-927B-DC6B6072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0D0CB7-EA4F-41D1-97A8-E377DF17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BB321B-9F57-46B6-A0FA-93A23894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502" y="975788"/>
            <a:ext cx="15859221" cy="4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6F05AF9-5D31-49A6-9968-87DF16F51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83304"/>
              </p:ext>
            </p:extLst>
          </p:nvPr>
        </p:nvGraphicFramePr>
        <p:xfrm>
          <a:off x="2417535" y="1298797"/>
          <a:ext cx="7899400" cy="513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Views" r:id="rId4" imgW="5867471" imgH="3817596" progId="EViews.Workfile.2">
                  <p:embed/>
                </p:oleObj>
              </mc:Choice>
              <mc:Fallback>
                <p:oleObj name="EViews" r:id="rId4" imgW="5867471" imgH="3817596" progId="EViews.Workfile.2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E6F05AF9-5D31-49A6-9968-87DF16F51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535" y="1298797"/>
                        <a:ext cx="7899400" cy="5132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3E6C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59D948D-B582-4514-8A8D-DE4FD82BB55B}"/>
              </a:ext>
            </a:extLst>
          </p:cNvPr>
          <p:cNvSpPr txBox="1">
            <a:spLocks/>
          </p:cNvSpPr>
          <p:nvPr/>
        </p:nvSpPr>
        <p:spPr>
          <a:xfrm>
            <a:off x="2805541" y="495146"/>
            <a:ext cx="7123387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3E6C99"/>
                </a:solidFill>
                <a:latin typeface="+mn-lt"/>
              </a:rPr>
              <a:t>Сравнительный анализ наблюдаемой и прогнозной динамики темпов роста ИПЦ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5761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F2C6BC-04E7-4E64-8E71-99AFA22E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DBF7C-D8D6-479F-AB49-E0BF7077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B4A633-1DE6-40B0-A158-BBE522A0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D5A479-BA3C-4FE4-8A7D-3DED9EC43C6B}"/>
              </a:ext>
            </a:extLst>
          </p:cNvPr>
          <p:cNvPicPr/>
          <p:nvPr/>
        </p:nvPicPr>
        <p:blipFill rotWithShape="1">
          <a:blip r:embed="rId3"/>
          <a:srcRect l="47599" t="33171" r="26099" b="33640"/>
          <a:stretch/>
        </p:blipFill>
        <p:spPr bwMode="auto">
          <a:xfrm>
            <a:off x="360506" y="1707130"/>
            <a:ext cx="5498465" cy="3668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1707EB-924D-4F07-82B9-0FB993154CE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1" y="1976747"/>
            <a:ext cx="6175374" cy="31741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472182A-3392-4812-8830-F0D930F62E7F}"/>
              </a:ext>
            </a:extLst>
          </p:cNvPr>
          <p:cNvSpPr txBox="1">
            <a:spLocks/>
          </p:cNvSpPr>
          <p:nvPr/>
        </p:nvSpPr>
        <p:spPr>
          <a:xfrm>
            <a:off x="2297277" y="488091"/>
            <a:ext cx="7123387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3E6C99"/>
                </a:solidFill>
                <a:latin typeface="+mn-lt"/>
              </a:rPr>
              <a:t>Анализ стационарности, некоррелированности и нормального распределения остатков модели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1288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9CB877-EC4F-4098-97EE-7F1AC5C7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A41DFC-CED6-4510-AABE-5E5FBB40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BD4B6-2CC6-400C-BCFE-93970735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59DEEC6-7246-4561-B886-45BE948ED0E6}"/>
              </a:ext>
            </a:extLst>
          </p:cNvPr>
          <p:cNvSpPr txBox="1">
            <a:spLocks/>
          </p:cNvSpPr>
          <p:nvPr/>
        </p:nvSpPr>
        <p:spPr>
          <a:xfrm>
            <a:off x="2508030" y="534348"/>
            <a:ext cx="7123387" cy="9265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2A4E96"/>
                </a:solidFill>
                <a:latin typeface="+mn-lt"/>
              </a:rPr>
              <a:t>Оценивание точности ретроспективных прогнозов</a:t>
            </a:r>
            <a:endParaRPr lang="en-US" sz="2200" b="1" dirty="0">
              <a:solidFill>
                <a:srgbClr val="2A4E96"/>
              </a:solidFill>
              <a:latin typeface="+mn-lt"/>
            </a:endParaRPr>
          </a:p>
          <a:p>
            <a:pPr algn="ctr"/>
            <a:endParaRPr lang="ru-RU" sz="900" b="1" dirty="0">
              <a:solidFill>
                <a:srgbClr val="3E6C99"/>
              </a:solidFill>
              <a:latin typeface="+mn-lt"/>
            </a:endParaRP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Прогнозный период равен периоду оценивания: </a:t>
            </a: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2015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q2-2022q4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87E89C8-DEC0-4B7C-9E2A-855F22797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074952"/>
              </p:ext>
            </p:extLst>
          </p:nvPr>
        </p:nvGraphicFramePr>
        <p:xfrm>
          <a:off x="1014423" y="1757231"/>
          <a:ext cx="10334297" cy="430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Views" r:id="rId4" imgW="6111169" imgH="2545206" progId="EViews.Workfile.2">
                  <p:embed/>
                </p:oleObj>
              </mc:Choice>
              <mc:Fallback>
                <p:oleObj name="EViews" r:id="rId4" imgW="6111169" imgH="2545206" progId="EViews.Workfile.2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387E89C8-DEC0-4B7C-9E2A-855F22797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4423" y="1757231"/>
                        <a:ext cx="10334297" cy="4302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334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71821C-89BD-4B6F-AD36-1F9AD801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6401C5-6A43-4B2E-83C4-B3253CBC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D8F918-3F5F-4866-B394-D4F2084A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28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6EE21A-F0BE-481E-88E0-CD2217C50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" y="20179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F447B26-1258-4DDE-8834-AE7E75BC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359" y="21612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7C080C8-AAA7-487C-92A5-E5DE9CCC3477}"/>
              </a:ext>
            </a:extLst>
          </p:cNvPr>
          <p:cNvSpPr txBox="1">
            <a:spLocks/>
          </p:cNvSpPr>
          <p:nvPr/>
        </p:nvSpPr>
        <p:spPr>
          <a:xfrm>
            <a:off x="2350375" y="585221"/>
            <a:ext cx="7123387" cy="8319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3E6C99"/>
                </a:solidFill>
                <a:latin typeface="+mn-lt"/>
              </a:rPr>
              <a:t>Вневыборочный прогноз</a:t>
            </a:r>
            <a:endParaRPr lang="en-US" sz="2200" b="1" dirty="0">
              <a:solidFill>
                <a:srgbClr val="3E6C99"/>
              </a:solidFill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ru-RU" sz="2000" dirty="0">
                <a:solidFill>
                  <a:srgbClr val="3E6C99"/>
                </a:solidFill>
                <a:latin typeface="+mn-lt"/>
              </a:rPr>
              <a:t>2023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1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A26A013-795C-454D-AF2C-6B24019A7D9A}"/>
              </a:ext>
            </a:extLst>
          </p:cNvPr>
          <p:cNvGrpSpPr/>
          <p:nvPr/>
        </p:nvGrpSpPr>
        <p:grpSpPr>
          <a:xfrm>
            <a:off x="1938170" y="1596231"/>
            <a:ext cx="9198552" cy="3665538"/>
            <a:chOff x="1121741" y="1780959"/>
            <a:chExt cx="9198552" cy="3665538"/>
          </a:xfrm>
        </p:grpSpPr>
        <p:graphicFrame>
          <p:nvGraphicFramePr>
            <p:cNvPr id="9" name="Объект 8">
              <a:extLst>
                <a:ext uri="{FF2B5EF4-FFF2-40B4-BE49-F238E27FC236}">
                  <a16:creationId xmlns:a16="http://schemas.microsoft.com/office/drawing/2014/main" id="{088E78EA-C921-4F65-9293-6DF4C3A980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9530179"/>
                </p:ext>
              </p:extLst>
            </p:nvPr>
          </p:nvGraphicFramePr>
          <p:xfrm>
            <a:off x="5776868" y="1780959"/>
            <a:ext cx="4543425" cy="340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4" name="EViews" r:id="rId4" imgW="3490133" imgH="2613586" progId="EViews.Workfile.2">
                    <p:embed/>
                  </p:oleObj>
                </mc:Choice>
                <mc:Fallback>
                  <p:oleObj name="EViews" r:id="rId4" imgW="3490133" imgH="2613586" progId="EViews.Workfile.2">
                    <p:embed/>
                    <p:pic>
                      <p:nvPicPr>
                        <p:cNvPr id="9" name="Объект 8">
                          <a:extLst>
                            <a:ext uri="{FF2B5EF4-FFF2-40B4-BE49-F238E27FC236}">
                              <a16:creationId xmlns:a16="http://schemas.microsoft.com/office/drawing/2014/main" id="{088E78EA-C921-4F65-9293-6DF4C3A98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6868" y="1780959"/>
                          <a:ext cx="4543425" cy="34036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>
              <a:extLst>
                <a:ext uri="{FF2B5EF4-FFF2-40B4-BE49-F238E27FC236}">
                  <a16:creationId xmlns:a16="http://schemas.microsoft.com/office/drawing/2014/main" id="{C95A5320-63C7-46A1-9954-DC26726709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11310"/>
                </p:ext>
              </p:extLst>
            </p:nvPr>
          </p:nvGraphicFramePr>
          <p:xfrm>
            <a:off x="1121741" y="1780959"/>
            <a:ext cx="5494338" cy="3665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5" name="EViews" r:id="rId6" imgW="5494055" imgH="3664944" progId="EViews.Workfile.2">
                    <p:embed/>
                  </p:oleObj>
                </mc:Choice>
                <mc:Fallback>
                  <p:oleObj name="EViews" r:id="rId6" imgW="5494055" imgH="3664944" progId="EViews.Workfile.2">
                    <p:embed/>
                    <p:pic>
                      <p:nvPicPr>
                        <p:cNvPr id="7" name="Объект 6">
                          <a:extLst>
                            <a:ext uri="{FF2B5EF4-FFF2-40B4-BE49-F238E27FC236}">
                              <a16:creationId xmlns:a16="http://schemas.microsoft.com/office/drawing/2014/main" id="{5B024CE1-767A-4995-AD36-806CC182E9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741" y="1780959"/>
                          <a:ext cx="5494338" cy="366553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3E6C99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48936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BE0339-CED1-4F61-A096-CDC6A14F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095DA5-B5E7-4381-9F79-163F260E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5B28-5794-46C0-92B3-EFF8E31A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D70A658-5B7A-4978-B9BA-4641E9FAEE90}"/>
              </a:ext>
            </a:extLst>
          </p:cNvPr>
          <p:cNvSpPr txBox="1">
            <a:spLocks/>
          </p:cNvSpPr>
          <p:nvPr/>
        </p:nvSpPr>
        <p:spPr>
          <a:xfrm>
            <a:off x="991617" y="409748"/>
            <a:ext cx="11035491" cy="11792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rgbClr val="2A4E96"/>
                </a:solidFill>
                <a:latin typeface="+mn-lt"/>
              </a:rPr>
              <a:t>5. Квартальные прогнозы на основе моделей </a:t>
            </a:r>
            <a:r>
              <a:rPr lang="en-US" sz="3600" b="1" dirty="0">
                <a:solidFill>
                  <a:srgbClr val="2A4E96"/>
                </a:solidFill>
                <a:latin typeface="+mn-lt"/>
              </a:rPr>
              <a:t>MIDAS</a:t>
            </a:r>
            <a:r>
              <a:rPr lang="ru-RU" sz="3600" b="1" dirty="0">
                <a:solidFill>
                  <a:srgbClr val="2A4E96"/>
                </a:solidFill>
                <a:latin typeface="+mn-lt"/>
              </a:rPr>
              <a:t> одновременно по дневным и месячным данным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7005D1-4BE8-4B9E-ADDB-D8C6B182BFA0}"/>
              </a:ext>
            </a:extLst>
          </p:cNvPr>
          <p:cNvSpPr/>
          <p:nvPr/>
        </p:nvSpPr>
        <p:spPr>
          <a:xfrm>
            <a:off x="1828831" y="1564234"/>
            <a:ext cx="8841172" cy="100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2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Квартальн</a:t>
            </a:r>
            <a:r>
              <a:rPr lang="ru-RU" sz="22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ые</a:t>
            </a:r>
            <a:r>
              <a:rPr lang="ru-RU" sz="22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модели темпов роста инфляции </a:t>
            </a:r>
            <a:r>
              <a:rPr lang="en-US" sz="22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CPI_QQ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по ежедневным изменениям обменных курсов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RUR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USD_DD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месячным изменениям инфляции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CPI_MM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397428B-C47A-4E49-8658-F39D30E6D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99049"/>
              </p:ext>
            </p:extLst>
          </p:nvPr>
        </p:nvGraphicFramePr>
        <p:xfrm>
          <a:off x="991617" y="3330462"/>
          <a:ext cx="10515600" cy="29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6240">
                  <a:extLst>
                    <a:ext uri="{9D8B030D-6E8A-4147-A177-3AD203B41FA5}">
                      <a16:colId xmlns:a16="http://schemas.microsoft.com/office/drawing/2014/main" val="1115260317"/>
                    </a:ext>
                  </a:extLst>
                </a:gridCol>
                <a:gridCol w="6309360">
                  <a:extLst>
                    <a:ext uri="{9D8B030D-6E8A-4147-A177-3AD203B41FA5}">
                      <a16:colId xmlns:a16="http://schemas.microsoft.com/office/drawing/2014/main" val="2995258412"/>
                    </a:ext>
                  </a:extLst>
                </a:gridCol>
              </a:tblGrid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Сроки публикации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Периодичность публикации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0380248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23.01.2023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декабрь 2022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6800356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16.02.2023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2022 год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4505649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22.02.2023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январь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8315029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22.03.2023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февраль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310414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21.04.2023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март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5390731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22.05.2023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апрель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6402870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22.06.2023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за май 2023 года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7573955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24.07.2023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июнь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852189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22.08.2023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июль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064626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22.09.2023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август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7132775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23.10.2023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сентябрь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43248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22.11.2023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октябрь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063154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22.12.2023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за ноябрь 2023 года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3049865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31B207-9684-4CD1-9B5E-C26D0E101429}"/>
              </a:ext>
            </a:extLst>
          </p:cNvPr>
          <p:cNvSpPr/>
          <p:nvPr/>
        </p:nvSpPr>
        <p:spPr>
          <a:xfrm>
            <a:off x="1480068" y="2883097"/>
            <a:ext cx="9695932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3. </a:t>
            </a:r>
            <a:r>
              <a:rPr lang="ru-RU" b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 потребительских цен на товары и услуги в % к предыдущему периоду</a:t>
            </a:r>
            <a:endParaRPr lang="ru-RU" sz="1600" b="1" dirty="0">
              <a:solidFill>
                <a:srgbClr val="2A4E9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FAA1B427-52FA-4E18-86B3-49530E3CECAC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8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1255E9-9ECB-42DC-B8A8-F4803B8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9950-FDBF-4BF0-AB96-77B42BE72A03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143E4B-527A-4876-BBCA-CCD35805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7D67E3-60F8-496F-9FF7-5169808A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6FAE983-EE7E-4036-9D6A-2A36718F2951}"/>
              </a:ext>
            </a:extLst>
          </p:cNvPr>
          <p:cNvSpPr txBox="1">
            <a:spLocks/>
          </p:cNvSpPr>
          <p:nvPr/>
        </p:nvSpPr>
        <p:spPr>
          <a:xfrm>
            <a:off x="371753" y="626335"/>
            <a:ext cx="11448494" cy="4638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указанных типов моделей на основе агрегированных высокочастотных экзогенных переменных (предикторов) существует общий недостаток: </a:t>
            </a:r>
          </a:p>
          <a:p>
            <a:pPr marL="355600" indent="365125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информации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динамики предикторов внутри низкочастотного интервала наблюдения, которая может быть полезна при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текущем прогнозировании 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nowcasting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эндогенной переменной;</a:t>
            </a:r>
          </a:p>
          <a:p>
            <a:pPr marL="355600" indent="365125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моделях, имеющих большой порядок лагов, возможны такие недостатки, как </a:t>
            </a:r>
            <a:r>
              <a:rPr lang="ru-RU" sz="2000" b="1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мультиколлинеарность лаговых переменных</a:t>
            </a:r>
            <a:r>
              <a:rPr lang="ru-RU" sz="2000" b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b="1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число параметров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недостаточной для оценивания модели длине временных рядов. Эти недостатки усугубляются при использовании двух и более экзогенные переменные.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В связи с этим возникают следующие вопросы:</a:t>
            </a:r>
          </a:p>
          <a:p>
            <a:pPr marL="342900" indent="377825" algn="just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использовать в эконометрических моделях макроэкономических показателей смешанные данные, регистрируемые с различной частотой, чтобы при этом модели были достаточно «экономичными» по числу параметров и исключали эффекты мультиколлинеарности факторов;</a:t>
            </a:r>
          </a:p>
          <a:p>
            <a:pPr marL="342900" indent="377825" algn="just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ли использование высокочастотных предикторов повысить точность прогнозов показателей, наблюдаемых с более низкой частотой.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33091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C97A55-7ED9-41DD-8DBF-B47EBD3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23A088-6A38-4651-93F4-1EA43460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12C33D-1549-4D36-B26B-5F9E82B8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7076" y="6356350"/>
            <a:ext cx="2743200" cy="365125"/>
          </a:xfrm>
        </p:spPr>
        <p:txBody>
          <a:bodyPr/>
          <a:lstStyle/>
          <a:p>
            <a:fld id="{EBFFFE99-2983-4AF1-BCFD-08250A5992F0}" type="slidenum">
              <a:rPr lang="ru-RU" smtClean="0"/>
              <a:t>30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593DFFD-A303-45F4-B5B5-72AA6B6CE01D}"/>
              </a:ext>
            </a:extLst>
          </p:cNvPr>
          <p:cNvSpPr txBox="1">
            <a:spLocks/>
          </p:cNvSpPr>
          <p:nvPr/>
        </p:nvSpPr>
        <p:spPr>
          <a:xfrm>
            <a:off x="1244414" y="346304"/>
            <a:ext cx="9269558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2A4E96"/>
                </a:solidFill>
                <a:latin typeface="+mn-lt"/>
              </a:rPr>
              <a:t>Анализ точности ретроспективных прогнозов моделей </a:t>
            </a:r>
            <a:r>
              <a:rPr lang="en-US" sz="2400" b="1" dirty="0">
                <a:solidFill>
                  <a:srgbClr val="2A4E96"/>
                </a:solidFill>
                <a:latin typeface="+mn-lt"/>
              </a:rPr>
              <a:t>MIDAS</a:t>
            </a:r>
            <a:endParaRPr lang="ru-RU" sz="2400" b="1" dirty="0">
              <a:solidFill>
                <a:srgbClr val="2A4E96"/>
              </a:solidFill>
              <a:latin typeface="+mn-lt"/>
            </a:endParaRP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Период оценивания модели 201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5q1-202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3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1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CDAED52-2A60-4082-B81F-626DEC9DD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380602"/>
              </p:ext>
            </p:extLst>
          </p:nvPr>
        </p:nvGraphicFramePr>
        <p:xfrm>
          <a:off x="4325102" y="3807352"/>
          <a:ext cx="7390866" cy="27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Views" r:id="rId4" imgW="6072996" imgH="2354767" progId="EViews.Workfile.2">
                  <p:embed/>
                </p:oleObj>
              </mc:Choice>
              <mc:Fallback>
                <p:oleObj name="EViews" r:id="rId4" imgW="6072996" imgH="2354767" progId="EViews.Workfile.2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9CDAED52-2A60-4082-B81F-626DEC9DD5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5102" y="3807352"/>
                        <a:ext cx="7390866" cy="277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F56B68D-9AA6-4544-8A8B-56ACF34C0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43098"/>
              </p:ext>
            </p:extLst>
          </p:nvPr>
        </p:nvGraphicFramePr>
        <p:xfrm>
          <a:off x="3415329" y="3765413"/>
          <a:ext cx="4927728" cy="285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Views" r:id="rId6" imgW="5829194" imgH="3383090" progId="EViews.Workfile.2">
                  <p:embed/>
                </p:oleObj>
              </mc:Choice>
              <mc:Fallback>
                <p:oleObj name="EViews" r:id="rId6" imgW="5829194" imgH="3383090" progId="EViews.Workfile.2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1F56B68D-9AA6-4544-8A8B-56ACF34C05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5329" y="3765413"/>
                        <a:ext cx="4927728" cy="285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0D614CF-DB5B-427C-BC47-BD9845067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94956"/>
              </p:ext>
            </p:extLst>
          </p:nvPr>
        </p:nvGraphicFramePr>
        <p:xfrm>
          <a:off x="4394215" y="942219"/>
          <a:ext cx="7283574" cy="282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Views" r:id="rId8" imgW="6072996" imgH="2354767" progId="EViews.Workfile.2">
                  <p:embed/>
                </p:oleObj>
              </mc:Choice>
              <mc:Fallback>
                <p:oleObj name="EViews" r:id="rId8" imgW="6072996" imgH="2354767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4215" y="942219"/>
                        <a:ext cx="7283574" cy="2823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2C355F7-C1F1-4B6D-96E6-F007E50C6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91665"/>
              </p:ext>
            </p:extLst>
          </p:nvPr>
        </p:nvGraphicFramePr>
        <p:xfrm>
          <a:off x="3373551" y="1081192"/>
          <a:ext cx="4927730" cy="285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Views" r:id="rId10" imgW="5829156" imgH="3383314" progId="EViews.Workfile.2">
                  <p:embed/>
                </p:oleObj>
              </mc:Choice>
              <mc:Fallback>
                <p:oleObj name="EViews" r:id="rId10" imgW="5829156" imgH="3383314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73551" y="1081192"/>
                        <a:ext cx="4927730" cy="285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BC0F65E-D6C4-4063-81BF-3C6FF62C4E27}"/>
              </a:ext>
            </a:extLst>
          </p:cNvPr>
          <p:cNvSpPr txBox="1">
            <a:spLocks/>
          </p:cNvSpPr>
          <p:nvPr/>
        </p:nvSpPr>
        <p:spPr>
          <a:xfrm>
            <a:off x="1128658" y="2303787"/>
            <a:ext cx="2162283" cy="3651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MIDAS_Q_D_M</a:t>
            </a:r>
            <a:endParaRPr lang="ru-RU" sz="1800" b="1" dirty="0">
              <a:solidFill>
                <a:srgbClr val="2A4E96"/>
              </a:solidFill>
              <a:latin typeface="+mn-lt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95025D5-0DD0-4AAD-8A68-E925641B7C64}"/>
              </a:ext>
            </a:extLst>
          </p:cNvPr>
          <p:cNvSpPr txBox="1">
            <a:spLocks/>
          </p:cNvSpPr>
          <p:nvPr/>
        </p:nvSpPr>
        <p:spPr>
          <a:xfrm>
            <a:off x="1112063" y="5087957"/>
            <a:ext cx="2162283" cy="3651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</a:t>
            </a:r>
            <a:endParaRPr lang="ru-RU" sz="2000" b="1" dirty="0">
              <a:solidFill>
                <a:srgbClr val="2A4E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931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2D96E6-AE1C-4C54-9D91-8B870AFD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FB5CF2-44AB-423A-8C56-0C04772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1438040-140A-40D7-8B20-9E203DC884E1}"/>
              </a:ext>
            </a:extLst>
          </p:cNvPr>
          <p:cNvSpPr txBox="1">
            <a:spLocks/>
          </p:cNvSpPr>
          <p:nvPr/>
        </p:nvSpPr>
        <p:spPr>
          <a:xfrm>
            <a:off x="1817037" y="238365"/>
            <a:ext cx="7393637" cy="8319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2200" b="1" dirty="0">
                <a:solidFill>
                  <a:srgbClr val="3E6C99"/>
                </a:solidFill>
                <a:latin typeface="+mn-lt"/>
              </a:rPr>
              <a:t>Прогноз для квартала</a:t>
            </a:r>
            <a:r>
              <a:rPr lang="ru-RU" sz="2400" b="1" dirty="0">
                <a:solidFill>
                  <a:srgbClr val="3E6C99"/>
                </a:solidFill>
                <a:latin typeface="+mn-lt"/>
              </a:rPr>
              <a:t> </a:t>
            </a:r>
            <a:endParaRPr lang="en-US" sz="2400" b="1" dirty="0">
              <a:solidFill>
                <a:srgbClr val="3E6C99"/>
              </a:solidFill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3E6C99"/>
                </a:solidFill>
                <a:latin typeface="+mn-lt"/>
              </a:rPr>
              <a:t>2023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q2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E0267BA-FDEB-4942-8F41-5DE69A6E2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094448"/>
              </p:ext>
            </p:extLst>
          </p:nvPr>
        </p:nvGraphicFramePr>
        <p:xfrm>
          <a:off x="5378732" y="1053650"/>
          <a:ext cx="4440098" cy="332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Views" r:id="rId4" imgW="3490133" imgH="2613586" progId="EViews.Workfile.2">
                  <p:embed/>
                </p:oleObj>
              </mc:Choice>
              <mc:Fallback>
                <p:oleObj name="EViews" r:id="rId4" imgW="3490133" imgH="2613586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8732" y="1053650"/>
                        <a:ext cx="4440098" cy="3323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9CFAB15-3731-4AC4-8650-4CE9BD701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32559"/>
              </p:ext>
            </p:extLst>
          </p:nvPr>
        </p:nvGraphicFramePr>
        <p:xfrm>
          <a:off x="2373170" y="1053650"/>
          <a:ext cx="4114800" cy="2745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Views" r:id="rId6" imgW="5493915" imgH="3665078" progId="EViews.Workfile.2">
                  <p:embed/>
                </p:oleObj>
              </mc:Choice>
              <mc:Fallback>
                <p:oleObj name="EViews" r:id="rId6" imgW="5493915" imgH="3665078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3170" y="1053650"/>
                        <a:ext cx="4114800" cy="2745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DED3661D-D9A9-4F92-B351-F9528848E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07437"/>
              </p:ext>
            </p:extLst>
          </p:nvPr>
        </p:nvGraphicFramePr>
        <p:xfrm>
          <a:off x="5378732" y="3628643"/>
          <a:ext cx="4440098" cy="332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Views" r:id="rId8" imgW="3490133" imgH="2613586" progId="EViews.Workfile.2">
                  <p:embed/>
                </p:oleObj>
              </mc:Choice>
              <mc:Fallback>
                <p:oleObj name="EViews" r:id="rId8" imgW="3490133" imgH="2613586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78732" y="3628643"/>
                        <a:ext cx="4440098" cy="332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4603B6B-FA11-4C15-9B8C-E55BBCDB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79272"/>
              </p:ext>
            </p:extLst>
          </p:nvPr>
        </p:nvGraphicFramePr>
        <p:xfrm>
          <a:off x="2311381" y="3523538"/>
          <a:ext cx="4017246" cy="268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Views" r:id="rId10" imgW="5493915" imgH="3665078" progId="EViews.Workfile.2">
                  <p:embed/>
                </p:oleObj>
              </mc:Choice>
              <mc:Fallback>
                <p:oleObj name="EViews" r:id="rId10" imgW="5493915" imgH="3665078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11381" y="3523538"/>
                        <a:ext cx="4017246" cy="2680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Нижний колонтитул 2">
            <a:extLst>
              <a:ext uri="{FF2B5EF4-FFF2-40B4-BE49-F238E27FC236}">
                <a16:creationId xmlns:a16="http://schemas.microsoft.com/office/drawing/2014/main" id="{11EAD094-0231-4891-901E-8C8E2F7C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В.И. Малюгин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1A9D0E7-93A9-48A5-8C71-503616D377F8}"/>
              </a:ext>
            </a:extLst>
          </p:cNvPr>
          <p:cNvSpPr txBox="1">
            <a:spLocks/>
          </p:cNvSpPr>
          <p:nvPr/>
        </p:nvSpPr>
        <p:spPr>
          <a:xfrm>
            <a:off x="124329" y="2213678"/>
            <a:ext cx="2162283" cy="3651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MIDAS_Q_D_M</a:t>
            </a:r>
            <a:endParaRPr lang="ru-RU" sz="1800" b="1" dirty="0">
              <a:solidFill>
                <a:srgbClr val="2A4E96"/>
              </a:solidFill>
              <a:latin typeface="+mn-lt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226D49B-BEA0-4F73-903A-064D61014771}"/>
              </a:ext>
            </a:extLst>
          </p:cNvPr>
          <p:cNvSpPr txBox="1">
            <a:spLocks/>
          </p:cNvSpPr>
          <p:nvPr/>
        </p:nvSpPr>
        <p:spPr>
          <a:xfrm>
            <a:off x="153209" y="4296038"/>
            <a:ext cx="2104521" cy="3651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MIDAS_Q_D_D</a:t>
            </a:r>
            <a:endParaRPr lang="ru-RU" sz="1800" b="1" dirty="0">
              <a:solidFill>
                <a:srgbClr val="2A4E96"/>
              </a:solidFill>
              <a:latin typeface="+mn-lt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C0BF495-04B5-4F93-9D8F-0DB3B72E3608}"/>
              </a:ext>
            </a:extLst>
          </p:cNvPr>
          <p:cNvSpPr txBox="1">
            <a:spLocks/>
          </p:cNvSpPr>
          <p:nvPr/>
        </p:nvSpPr>
        <p:spPr>
          <a:xfrm>
            <a:off x="9982200" y="4350444"/>
            <a:ext cx="1809750" cy="5506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ARDL_Q</a:t>
            </a:r>
          </a:p>
          <a:p>
            <a:pPr algn="ctr"/>
            <a:r>
              <a:rPr lang="en-U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MAPE 0.5183 </a:t>
            </a:r>
          </a:p>
          <a:p>
            <a:pPr algn="ctr"/>
            <a:endParaRPr lang="en-US" sz="2000" b="1" dirty="0">
              <a:solidFill>
                <a:srgbClr val="2A4E9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2A4E96"/>
              </a:solidFill>
              <a:latin typeface="+mn-lt"/>
              <a:cs typeface="Times New Roman" panose="02020603050405020304" pitchFamily="18" charset="0"/>
            </a:endParaRPr>
          </a:p>
          <a:p>
            <a:pPr algn="ctr"/>
            <a:endParaRPr lang="ru-RU" sz="2000" b="1" dirty="0">
              <a:solidFill>
                <a:srgbClr val="2A4E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1713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6829E1-1225-4C21-BB86-47B71F22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7ADF9A-3323-4135-BC30-45DA8611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32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CC188E-0D99-4609-8CD3-0EC4D776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786" y="21020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0B01A4-C702-401E-91CA-6331B7A9459F}"/>
              </a:ext>
            </a:extLst>
          </p:cNvPr>
          <p:cNvSpPr/>
          <p:nvPr/>
        </p:nvSpPr>
        <p:spPr>
          <a:xfrm>
            <a:off x="27627" y="2102069"/>
            <a:ext cx="1768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A4E96"/>
                </a:solidFill>
              </a:rPr>
              <a:t>MIDAS_Q_D</a:t>
            </a:r>
            <a:r>
              <a:rPr lang="ru-RU" b="1" dirty="0">
                <a:solidFill>
                  <a:srgbClr val="2A4E96"/>
                </a:solidFill>
              </a:rPr>
              <a:t>_</a:t>
            </a:r>
            <a:r>
              <a:rPr lang="en-US" b="1" dirty="0">
                <a:solidFill>
                  <a:srgbClr val="2A4E96"/>
                </a:solidFill>
              </a:rPr>
              <a:t>M</a:t>
            </a:r>
            <a:endParaRPr lang="ru-RU" b="1" dirty="0">
              <a:solidFill>
                <a:srgbClr val="2A4E96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A0BAD44-00AD-4EE8-A517-40A26CB2C83B}"/>
              </a:ext>
            </a:extLst>
          </p:cNvPr>
          <p:cNvSpPr/>
          <p:nvPr/>
        </p:nvSpPr>
        <p:spPr>
          <a:xfrm>
            <a:off x="-100309" y="4498021"/>
            <a:ext cx="2023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A4E96"/>
                </a:solidFill>
              </a:rPr>
              <a:t>MIDAS_Q_D</a:t>
            </a:r>
            <a:endParaRPr lang="ru-RU" b="1" dirty="0">
              <a:solidFill>
                <a:srgbClr val="2A4E96"/>
              </a:solidFill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689054B-C99D-4E72-8B3A-D136BA2ED808}"/>
              </a:ext>
            </a:extLst>
          </p:cNvPr>
          <p:cNvSpPr txBox="1">
            <a:spLocks/>
          </p:cNvSpPr>
          <p:nvPr/>
        </p:nvSpPr>
        <p:spPr>
          <a:xfrm>
            <a:off x="1461221" y="278668"/>
            <a:ext cx="9269558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2A4E96"/>
                </a:solidFill>
                <a:latin typeface="+mn-lt"/>
              </a:rPr>
              <a:t>Анализ точности ретроспективных прогнозов моделей </a:t>
            </a:r>
            <a:r>
              <a:rPr lang="en-US" sz="2400" b="1" dirty="0">
                <a:solidFill>
                  <a:srgbClr val="2A4E96"/>
                </a:solidFill>
                <a:latin typeface="+mn-lt"/>
              </a:rPr>
              <a:t>MIDAS</a:t>
            </a:r>
            <a:endParaRPr lang="ru-RU" sz="2400" b="1" dirty="0">
              <a:solidFill>
                <a:srgbClr val="2A4E96"/>
              </a:solidFill>
              <a:latin typeface="+mn-lt"/>
            </a:endParaRP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Период оценивания модели 201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5q1-202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3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2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474F178-4418-4D2E-9148-C3604DB5C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82240"/>
              </p:ext>
            </p:extLst>
          </p:nvPr>
        </p:nvGraphicFramePr>
        <p:xfrm>
          <a:off x="2095726" y="3877969"/>
          <a:ext cx="8423759" cy="312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Views" r:id="rId4" imgW="6072996" imgH="2354767" progId="EViews.Workfile.2">
                  <p:embed/>
                </p:oleObj>
              </mc:Choice>
              <mc:Fallback>
                <p:oleObj name="EViews" r:id="rId4" imgW="6072996" imgH="2354767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5726" y="3877969"/>
                        <a:ext cx="8423759" cy="312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F7FB8C72-45E6-4BB9-99D2-F60DB4A2A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6802"/>
              </p:ext>
            </p:extLst>
          </p:nvPr>
        </p:nvGraphicFramePr>
        <p:xfrm>
          <a:off x="1903754" y="3761092"/>
          <a:ext cx="5386532" cy="311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Views" r:id="rId6" imgW="5829194" imgH="3383090" progId="EViews.Workfile.2">
                  <p:embed/>
                </p:oleObj>
              </mc:Choice>
              <mc:Fallback>
                <p:oleObj name="EViews" r:id="rId6" imgW="5829194" imgH="3383090" progId="EViews.Workfile.2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862A4043-42E2-4159-B5E0-F4CFE719F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754" y="3761092"/>
                        <a:ext cx="5386532" cy="3111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DDA93B4-E16F-403E-BEB1-046E4BD41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63193"/>
              </p:ext>
            </p:extLst>
          </p:nvPr>
        </p:nvGraphicFramePr>
        <p:xfrm>
          <a:off x="2258180" y="941392"/>
          <a:ext cx="8216145" cy="293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Views" r:id="rId8" imgW="6072996" imgH="2354767" progId="EViews.Workfile.2">
                  <p:embed/>
                </p:oleObj>
              </mc:Choice>
              <mc:Fallback>
                <p:oleObj name="EViews" r:id="rId8" imgW="6072996" imgH="2354767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58180" y="941392"/>
                        <a:ext cx="8216145" cy="2936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9E5E1214-A465-420B-918D-32461D7AF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052685"/>
              </p:ext>
            </p:extLst>
          </p:nvPr>
        </p:nvGraphicFramePr>
        <p:xfrm>
          <a:off x="1923669" y="944069"/>
          <a:ext cx="5386533" cy="312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Views" r:id="rId10" imgW="5829156" imgH="3383314" progId="EViews.Workfile.2">
                  <p:embed/>
                </p:oleObj>
              </mc:Choice>
              <mc:Fallback>
                <p:oleObj name="EViews" r:id="rId10" imgW="5829156" imgH="3383314" progId="EViews.Workfile.2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149E8BE3-23DA-406E-BEED-0F89F71EEA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3669" y="944069"/>
                        <a:ext cx="5386533" cy="312600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54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DC3860-03FF-4C99-A059-F85F4053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AF63E7-A260-4A73-AA31-ED7C71FA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47BE30-9E42-46BC-BC89-0F25B87D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9E7DDF5-68B5-4132-A860-3CB73CD72C39}"/>
              </a:ext>
            </a:extLst>
          </p:cNvPr>
          <p:cNvSpPr txBox="1">
            <a:spLocks/>
          </p:cNvSpPr>
          <p:nvPr/>
        </p:nvSpPr>
        <p:spPr>
          <a:xfrm>
            <a:off x="2609346" y="498584"/>
            <a:ext cx="7393637" cy="8319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2200" b="1" dirty="0">
                <a:solidFill>
                  <a:srgbClr val="3E6C99"/>
                </a:solidFill>
                <a:latin typeface="+mn-lt"/>
              </a:rPr>
              <a:t>Прогноз для квартала</a:t>
            </a:r>
            <a:r>
              <a:rPr lang="ru-RU" sz="2400" b="1" dirty="0">
                <a:solidFill>
                  <a:srgbClr val="3E6C99"/>
                </a:solidFill>
                <a:latin typeface="+mn-lt"/>
              </a:rPr>
              <a:t> </a:t>
            </a:r>
            <a:endParaRPr lang="en-US" sz="2400" b="1" dirty="0">
              <a:solidFill>
                <a:srgbClr val="3E6C99"/>
              </a:solidFill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3E6C99"/>
                </a:solidFill>
                <a:latin typeface="+mn-lt"/>
              </a:rPr>
              <a:t>2023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q3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9F8CEF4-DC0A-4AD7-942A-91F14CDF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21509"/>
              </p:ext>
            </p:extLst>
          </p:nvPr>
        </p:nvGraphicFramePr>
        <p:xfrm>
          <a:off x="4206080" y="4551071"/>
          <a:ext cx="4208246" cy="1560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8144">
                  <a:extLst>
                    <a:ext uri="{9D8B030D-6E8A-4147-A177-3AD203B41FA5}">
                      <a16:colId xmlns:a16="http://schemas.microsoft.com/office/drawing/2014/main" val="361539223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1888232333"/>
                    </a:ext>
                  </a:extLst>
                </a:gridCol>
                <a:gridCol w="1387157">
                  <a:extLst>
                    <a:ext uri="{9D8B030D-6E8A-4147-A177-3AD203B41FA5}">
                      <a16:colId xmlns:a16="http://schemas.microsoft.com/office/drawing/2014/main" val="4022718914"/>
                    </a:ext>
                  </a:extLst>
                </a:gridCol>
              </a:tblGrid>
              <a:tr h="382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ARDL_Q</a:t>
                      </a:r>
                      <a:endParaRPr lang="ru-RU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CPI_QQF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CPI_QQ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9601124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8937961"/>
                  </a:ext>
                </a:extLst>
              </a:tr>
              <a:tr h="412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100.4762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100.4762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5590629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2023Q3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</a:rPr>
                        <a:t>102.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6152</a:t>
                      </a:r>
                      <a:endParaRPr lang="ru-RU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707143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922BD48-8470-4233-8780-D552F3335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08994"/>
              </p:ext>
            </p:extLst>
          </p:nvPr>
        </p:nvGraphicFramePr>
        <p:xfrm>
          <a:off x="4206081" y="3184846"/>
          <a:ext cx="4162064" cy="112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638">
                  <a:extLst>
                    <a:ext uri="{9D8B030D-6E8A-4147-A177-3AD203B41FA5}">
                      <a16:colId xmlns:a16="http://schemas.microsoft.com/office/drawing/2014/main" val="1767651846"/>
                    </a:ext>
                  </a:extLst>
                </a:gridCol>
                <a:gridCol w="1091884">
                  <a:extLst>
                    <a:ext uri="{9D8B030D-6E8A-4147-A177-3AD203B41FA5}">
                      <a16:colId xmlns:a16="http://schemas.microsoft.com/office/drawing/2014/main" val="806077902"/>
                    </a:ext>
                  </a:extLst>
                </a:gridCol>
                <a:gridCol w="1325542">
                  <a:extLst>
                    <a:ext uri="{9D8B030D-6E8A-4147-A177-3AD203B41FA5}">
                      <a16:colId xmlns:a16="http://schemas.microsoft.com/office/drawing/2014/main" val="4145355497"/>
                    </a:ext>
                  </a:extLst>
                </a:gridCol>
              </a:tblGrid>
              <a:tr h="208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MIDAS_Q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ru-RU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CPI_QQF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CPI_QQ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1822789"/>
                  </a:ext>
                </a:extLst>
              </a:tr>
              <a:tr h="105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7787775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100.4762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100.4762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748272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</a:rPr>
                        <a:t>101.4074</a:t>
                      </a:r>
                      <a:endParaRPr lang="ru-RU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2153808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A68C6BD-F8C3-46FA-8A55-F7725556B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81998"/>
              </p:ext>
            </p:extLst>
          </p:nvPr>
        </p:nvGraphicFramePr>
        <p:xfrm>
          <a:off x="1918519" y="1412632"/>
          <a:ext cx="4463119" cy="1301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985">
                  <a:extLst>
                    <a:ext uri="{9D8B030D-6E8A-4147-A177-3AD203B41FA5}">
                      <a16:colId xmlns:a16="http://schemas.microsoft.com/office/drawing/2014/main" val="3484227950"/>
                    </a:ext>
                  </a:extLst>
                </a:gridCol>
                <a:gridCol w="1210777">
                  <a:extLst>
                    <a:ext uri="{9D8B030D-6E8A-4147-A177-3AD203B41FA5}">
                      <a16:colId xmlns:a16="http://schemas.microsoft.com/office/drawing/2014/main" val="427846969"/>
                    </a:ext>
                  </a:extLst>
                </a:gridCol>
                <a:gridCol w="1553357">
                  <a:extLst>
                    <a:ext uri="{9D8B030D-6E8A-4147-A177-3AD203B41FA5}">
                      <a16:colId xmlns:a16="http://schemas.microsoft.com/office/drawing/2014/main" val="780800136"/>
                    </a:ext>
                  </a:extLst>
                </a:gridCol>
              </a:tblGrid>
              <a:tr h="307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MIDAS_Q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D_M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CPI_QQF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CPI_QQ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3295517"/>
                  </a:ext>
                </a:extLst>
              </a:tr>
              <a:tr h="331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638628"/>
                  </a:ext>
                </a:extLst>
              </a:tr>
              <a:tr h="331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2023Q2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100.4762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100.4762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6895357"/>
                  </a:ext>
                </a:extLst>
              </a:tr>
              <a:tr h="331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2023Q3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</a:rPr>
                        <a:t>100.5369</a:t>
                      </a:r>
                      <a:endParaRPr lang="ru-RU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901902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450E0647-F7BE-48BF-87CB-B63871781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16022"/>
              </p:ext>
            </p:extLst>
          </p:nvPr>
        </p:nvGraphicFramePr>
        <p:xfrm>
          <a:off x="6636774" y="1344568"/>
          <a:ext cx="4625352" cy="1369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4555">
                  <a:extLst>
                    <a:ext uri="{9D8B030D-6E8A-4147-A177-3AD203B41FA5}">
                      <a16:colId xmlns:a16="http://schemas.microsoft.com/office/drawing/2014/main" val="1003230424"/>
                    </a:ext>
                  </a:extLst>
                </a:gridCol>
                <a:gridCol w="1292790">
                  <a:extLst>
                    <a:ext uri="{9D8B030D-6E8A-4147-A177-3AD203B41FA5}">
                      <a16:colId xmlns:a16="http://schemas.microsoft.com/office/drawing/2014/main" val="3526491451"/>
                    </a:ext>
                  </a:extLst>
                </a:gridCol>
                <a:gridCol w="1548007">
                  <a:extLst>
                    <a:ext uri="{9D8B030D-6E8A-4147-A177-3AD203B41FA5}">
                      <a16:colId xmlns:a16="http://schemas.microsoft.com/office/drawing/2014/main" val="108068919"/>
                    </a:ext>
                  </a:extLst>
                </a:gridCol>
              </a:tblGrid>
              <a:tr h="391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MIDAS_Q</a:t>
                      </a: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D_M</a:t>
                      </a: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CPI_QQF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CPI_QQ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3592197"/>
                  </a:ext>
                </a:extLst>
              </a:tr>
              <a:tr h="325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2023Q1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101.3595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101.3595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4349770"/>
                  </a:ext>
                </a:extLst>
              </a:tr>
              <a:tr h="325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2023Q2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100.4762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100.4762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5831535"/>
                  </a:ext>
                </a:extLst>
              </a:tr>
              <a:tr h="325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2023Q3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</a:rPr>
                        <a:t>100.7328</a:t>
                      </a:r>
                      <a:endParaRPr lang="ru-RU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633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694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D90AFF-EC40-48E8-AC69-CD3A33D3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A03-68C2-4F66-8E3B-D5810815D409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5BA5A9-8CE7-4FCA-9505-35A23A1E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2CC80B-B228-4340-A44A-03464FCD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34</a:t>
            </a:fld>
            <a:endParaRPr lang="ru-RU"/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20E83663-D889-4F4C-8385-6C682F9E51A7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1FCB9EE-7081-4F11-AF46-5F769493B9A6}"/>
              </a:ext>
            </a:extLst>
          </p:cNvPr>
          <p:cNvSpPr txBox="1">
            <a:spLocks/>
          </p:cNvSpPr>
          <p:nvPr/>
        </p:nvSpPr>
        <p:spPr>
          <a:xfrm>
            <a:off x="1248692" y="402922"/>
            <a:ext cx="10211788" cy="7230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2A4E96"/>
                </a:solidFill>
                <a:latin typeface="+mn-lt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1EEE2A-329A-4FB3-A9E2-620DBE37C961}"/>
              </a:ext>
            </a:extLst>
          </p:cNvPr>
          <p:cNvSpPr/>
          <p:nvPr/>
        </p:nvSpPr>
        <p:spPr>
          <a:xfrm>
            <a:off x="838200" y="1012220"/>
            <a:ext cx="1051560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/>
              <a:t>Полученные результаты в целом подтверждают тесную взаимосвязь между темпами роста ИПЦ в месячном и квартальном выражении с ежедневными темпами роста обменного курса белорусского рубля по отношению к российскому рублю и американскому доллару в течение практически всего рассматриваемого периода времени. В то же время могут иметь краткосрочные расхождения прогнозов с известными значениями ИПЦ, вызванные внешними факторами.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Использование в моделях </a:t>
            </a:r>
            <a:r>
              <a:rPr lang="en-US" dirty="0"/>
              <a:t>MIDAS </a:t>
            </a:r>
            <a:r>
              <a:rPr lang="ru-RU" dirty="0"/>
              <a:t>всех доступных текущий момент  данных более высокой частоты, позволяет существенно повысить точность прогнозов.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Представляет интерес более широкое применение моделей по смешанным данным для корректировки текущих прогнозов макроэкономических показателей по мере поступления новых высокочастотных данных.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С учетом временной задержки поступления официальных значений от статистических органов, важным достоинством моделей MIDAS по данным смешанной частоты является более раннее получение достаточно точных прогнозов темпов роста ИПЦ в месячном и квартальном представлении в день окончания текущего месяца или квартала.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С использованием более поздней модификации модели MIDAS (</a:t>
            </a:r>
            <a:r>
              <a:rPr lang="ru-RU" dirty="0" err="1"/>
              <a:t>Andreou</a:t>
            </a:r>
            <a:r>
              <a:rPr lang="ru-RU" dirty="0"/>
              <a:t>, </a:t>
            </a:r>
            <a:r>
              <a:rPr lang="ru-RU" dirty="0" err="1"/>
              <a:t>Ghysels</a:t>
            </a:r>
            <a:r>
              <a:rPr lang="ru-RU" dirty="0"/>
              <a:t>, </a:t>
            </a:r>
            <a:r>
              <a:rPr lang="ru-RU" dirty="0" err="1"/>
              <a:t>Kourtellos</a:t>
            </a:r>
            <a:r>
              <a:rPr lang="ru-RU" dirty="0"/>
              <a:t>, 2013) возможно получение текущих прогнозов в режиме наукастинга с использованием доступных к текущему моменту (дню) значений высокочастотных экзогенных переменных.</a:t>
            </a:r>
          </a:p>
          <a:p>
            <a:pPr indent="361950" algn="just">
              <a:spcBef>
                <a:spcPts val="600"/>
              </a:spcBef>
            </a:pP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390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B7B86E-9B45-47E1-A9B2-7265A2C3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C360-5480-4925-AAAC-A876CFD3BE73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BCF1FD-D78E-4D72-AE60-A0C9A912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27E50-8195-48D2-9137-C67DBABB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35</a:t>
            </a:fld>
            <a:endParaRPr lang="ru-RU"/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8865AFEB-08D6-4598-8E23-5DD98B7DDDDB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8F110A5-43B6-451E-AF8D-04C2CF2CF972}"/>
              </a:ext>
            </a:extLst>
          </p:cNvPr>
          <p:cNvSpPr txBox="1">
            <a:spLocks/>
          </p:cNvSpPr>
          <p:nvPr/>
        </p:nvSpPr>
        <p:spPr>
          <a:xfrm>
            <a:off x="1225832" y="304165"/>
            <a:ext cx="10515600" cy="7230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2A4E96"/>
                </a:solidFill>
                <a:latin typeface="+mn-lt"/>
              </a:rPr>
              <a:t>Ссылки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94739C-7EE1-46D0-840D-3F8F1B2676E2}"/>
              </a:ext>
            </a:extLst>
          </p:cNvPr>
          <p:cNvSpPr/>
          <p:nvPr/>
        </p:nvSpPr>
        <p:spPr>
          <a:xfrm>
            <a:off x="1225832" y="1183600"/>
            <a:ext cx="108558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Andreou</a:t>
            </a:r>
            <a:r>
              <a:rPr lang="en-US" b="1" dirty="0"/>
              <a:t>, E., Ghysels E., </a:t>
            </a:r>
            <a:r>
              <a:rPr lang="en-US" b="1" dirty="0" err="1"/>
              <a:t>Kourtellos</a:t>
            </a:r>
            <a:r>
              <a:rPr lang="en-US" b="1" dirty="0"/>
              <a:t> A., </a:t>
            </a:r>
            <a:r>
              <a:rPr lang="en-US" dirty="0"/>
              <a:t>2010. Regression models with mixed sampling frequencies, </a:t>
            </a:r>
            <a:r>
              <a:rPr lang="en-US" i="1" dirty="0"/>
              <a:t>Journal of Econometrics</a:t>
            </a:r>
            <a:r>
              <a:rPr lang="en-US" dirty="0"/>
              <a:t>, 158, 246–261.</a:t>
            </a:r>
            <a:endParaRPr lang="ru-RU" dirty="0"/>
          </a:p>
          <a:p>
            <a:r>
              <a:rPr lang="en-US" b="1" dirty="0"/>
              <a:t>Ghysels E., Santa-Clara P., </a:t>
            </a:r>
            <a:r>
              <a:rPr lang="en-US" b="1" dirty="0" err="1"/>
              <a:t>Valkanov</a:t>
            </a:r>
            <a:r>
              <a:rPr lang="en-US" b="1" dirty="0"/>
              <a:t> R.</a:t>
            </a:r>
            <a:r>
              <a:rPr lang="en-US" dirty="0"/>
              <a:t> 2002. The MIDAS touch: Mixed data sampling regression models, Working paper, UNC and UCLA.</a:t>
            </a:r>
            <a:endParaRPr lang="ru-RU" dirty="0"/>
          </a:p>
          <a:p>
            <a:r>
              <a:rPr lang="en-US" b="1" dirty="0"/>
              <a:t>Ghysels E., </a:t>
            </a:r>
            <a:r>
              <a:rPr lang="en-US" b="1" dirty="0" err="1"/>
              <a:t>Sinko</a:t>
            </a:r>
            <a:r>
              <a:rPr lang="en-US" b="1" dirty="0"/>
              <a:t> A., </a:t>
            </a:r>
            <a:r>
              <a:rPr lang="en-US" b="1" dirty="0" err="1"/>
              <a:t>Valkanov</a:t>
            </a:r>
            <a:r>
              <a:rPr lang="en-US" b="1" dirty="0"/>
              <a:t> R.</a:t>
            </a:r>
            <a:r>
              <a:rPr lang="en-US" dirty="0"/>
              <a:t> 2006. Midas regressions: Further results and new directions, Econometric Reviews 26, 53–90.</a:t>
            </a:r>
            <a:endParaRPr lang="ru-RU" dirty="0"/>
          </a:p>
          <a:p>
            <a:r>
              <a:rPr lang="en-US" b="1" dirty="0"/>
              <a:t>Judge G., Griffith W.E., Hill R.C., </a:t>
            </a:r>
            <a:r>
              <a:rPr lang="en-US" b="1" dirty="0" err="1"/>
              <a:t>Lutkepohl</a:t>
            </a:r>
            <a:r>
              <a:rPr lang="en-US" b="1" dirty="0"/>
              <a:t> H., Lee T.C.</a:t>
            </a:r>
            <a:r>
              <a:rPr lang="en-US" dirty="0"/>
              <a:t>. 1986. The theory and Practice of Econometrics - Second Edition. John Wiley &amp; Sons.</a:t>
            </a:r>
            <a:endParaRPr lang="ru-RU" dirty="0"/>
          </a:p>
          <a:p>
            <a:r>
              <a:rPr lang="en-US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Foroni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C., </a:t>
            </a:r>
            <a:r>
              <a:rPr lang="en-US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Marcellino</a:t>
            </a:r>
            <a:r>
              <a:rPr lang="en-US" b="1" dirty="0"/>
              <a:t> </a:t>
            </a:r>
            <a:r>
              <a:rPr lang="ru-RU" b="1" dirty="0"/>
              <a:t>М</a:t>
            </a:r>
            <a:r>
              <a:rPr lang="en-US" b="1" dirty="0"/>
              <a:t>.</a:t>
            </a:r>
            <a:r>
              <a:rPr lang="en-US" dirty="0"/>
              <a:t> 2013. A survey of econometric methods for mixed frequency data. Working Paper 2013/06, </a:t>
            </a:r>
            <a:r>
              <a:rPr lang="en-US" dirty="0" err="1"/>
              <a:t>Norges</a:t>
            </a:r>
            <a:r>
              <a:rPr lang="en-US" dirty="0"/>
              <a:t> Bank.</a:t>
            </a:r>
            <a:endParaRPr lang="ru-RU" dirty="0"/>
          </a:p>
          <a:p>
            <a:r>
              <a:rPr lang="en-US" b="1" dirty="0"/>
              <a:t>Caselli F.G., </a:t>
            </a:r>
            <a:r>
              <a:rPr lang="en-US" b="1" u="sng" dirty="0" err="1"/>
              <a:t>Roitman</a:t>
            </a:r>
            <a:r>
              <a:rPr lang="en-US" b="1" dirty="0"/>
              <a:t> </a:t>
            </a:r>
            <a:r>
              <a:rPr lang="ru-RU" b="1" dirty="0"/>
              <a:t>А</a:t>
            </a:r>
            <a:r>
              <a:rPr lang="en-US" dirty="0"/>
              <a:t>. 2016. Non-linear exchange rate pass-through in emerging markets [Electronic resource] / // International Monetary Fund. – 2016. – Mode of access: https://www.imf.org/external/pubs/ft/wp/2016/wp1601.pdf. – Date of access: 29.12.2016.</a:t>
            </a:r>
            <a:endParaRPr lang="ru-RU" dirty="0"/>
          </a:p>
          <a:p>
            <a:r>
              <a:rPr lang="ru-RU" b="1" dirty="0"/>
              <a:t>Мирончик Н.</a:t>
            </a:r>
            <a:r>
              <a:rPr lang="en-US" b="1" dirty="0"/>
              <a:t>K</a:t>
            </a:r>
            <a:r>
              <a:rPr lang="ru-RU" b="1" dirty="0"/>
              <a:t>., </a:t>
            </a:r>
            <a:r>
              <a:rPr lang="ru-RU" b="1" dirty="0" err="1"/>
              <a:t>Профатилов</a:t>
            </a:r>
            <a:r>
              <a:rPr lang="ru-RU" b="1" dirty="0"/>
              <a:t> С</a:t>
            </a:r>
            <a:r>
              <a:rPr lang="ru-RU" dirty="0"/>
              <a:t>.А. 2015. О влиянии обменного курса на инфляцию // </a:t>
            </a:r>
            <a:r>
              <a:rPr lang="ru-RU" dirty="0" err="1"/>
              <a:t>Банкаўскі</a:t>
            </a:r>
            <a:r>
              <a:rPr lang="ru-RU" dirty="0"/>
              <a:t> </a:t>
            </a:r>
            <a:r>
              <a:rPr lang="ru-RU" dirty="0" err="1"/>
              <a:t>веснік</a:t>
            </a:r>
            <a:r>
              <a:rPr lang="ru-RU" dirty="0"/>
              <a:t>. – 2015. – № 10 (627). – С. 28–34.</a:t>
            </a:r>
          </a:p>
          <a:p>
            <a:r>
              <a:rPr lang="ru-RU" b="1" dirty="0"/>
              <a:t>Картун А.М., </a:t>
            </a:r>
            <a:r>
              <a:rPr lang="ru-RU" b="1" dirty="0" err="1"/>
              <a:t>Харитончик</a:t>
            </a:r>
            <a:r>
              <a:rPr lang="ru-RU" b="1" dirty="0"/>
              <a:t> А.С.</a:t>
            </a:r>
            <a:r>
              <a:rPr lang="ru-RU" dirty="0"/>
              <a:t> 2016. Эффект переноса обменного курса на инфляцию в Республике Беларусь и оценка его изменений //</a:t>
            </a:r>
            <a:r>
              <a:rPr lang="ru-RU" dirty="0" err="1"/>
              <a:t>Банкаўскі</a:t>
            </a:r>
            <a:r>
              <a:rPr lang="ru-RU" dirty="0"/>
              <a:t> </a:t>
            </a:r>
            <a:r>
              <a:rPr lang="ru-RU" dirty="0" err="1"/>
              <a:t>веснік</a:t>
            </a:r>
            <a:r>
              <a:rPr lang="ru-RU" dirty="0"/>
              <a:t>. – 2016. – № 9 (638). – С. 3–11. </a:t>
            </a:r>
          </a:p>
          <a:p>
            <a:r>
              <a:rPr lang="ru-RU" b="1" dirty="0"/>
              <a:t>Харин Ю.С., Малюгин В.И., Харин А.Ю.</a:t>
            </a:r>
            <a:r>
              <a:rPr lang="ru-RU" dirty="0"/>
              <a:t> Эконометрическое моделирование. – Минск : БГУ, 2003. – 318 с.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95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1AE396-3881-4F79-8318-BF170498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9212-3030-4A93-9B63-97AB9DB6A61D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8CA4B1-F906-4E77-8529-A8041B8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9A2862-7CB1-4DFA-BE25-566B3E7F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C8CDDC-F6EA-4A8F-BEA8-5986C90865EF}"/>
              </a:ext>
            </a:extLst>
          </p:cNvPr>
          <p:cNvSpPr/>
          <p:nvPr/>
        </p:nvSpPr>
        <p:spPr>
          <a:xfrm>
            <a:off x="3581400" y="2446754"/>
            <a:ext cx="5374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4000" b="1" dirty="0">
                <a:solidFill>
                  <a:srgbClr val="3E6C99"/>
                </a:solidFill>
              </a:rPr>
              <a:t>Спасибо за внимание!</a:t>
            </a:r>
            <a:endParaRPr lang="ru-RU" sz="4000" b="1" dirty="0">
              <a:solidFill>
                <a:srgbClr val="3E6C99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8F8CC7-107C-4CA7-A27A-F93813DE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9405-F13E-4253-9432-A51D9F9313D1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9C47F7-9AA5-4972-953B-F9A9B584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273D86-52C9-4525-AC4A-31C99582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4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9576AE-08AB-4188-8303-24B0A7E3B30E}"/>
              </a:ext>
            </a:extLst>
          </p:cNvPr>
          <p:cNvSpPr txBox="1">
            <a:spLocks/>
          </p:cNvSpPr>
          <p:nvPr/>
        </p:nvSpPr>
        <p:spPr>
          <a:xfrm>
            <a:off x="722095" y="1690128"/>
            <a:ext cx="10747810" cy="399558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800" b="1" dirty="0">
                <a:solidFill>
                  <a:srgbClr val="C00000"/>
                </a:solidFill>
              </a:rPr>
              <a:t>Цель исследования и решаемые задачи</a:t>
            </a:r>
          </a:p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rgbClr val="1F3A6F"/>
              </a:solidFill>
            </a:endParaRPr>
          </a:p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проводимых исследований является оценка эффективности применения  </a:t>
            </a:r>
            <a:r>
              <a:rPr lang="ru-RU" sz="8000" b="1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b="1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 по смешанным данным</a:t>
            </a:r>
            <a:r>
              <a:rPr lang="ru-RU" sz="8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8000" i="1" dirty="0" err="1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ru-RU" sz="8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ru-RU" sz="8000" i="1" dirty="0" err="1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ru-RU" sz="8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MIDAS),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предложенной в работах (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Ghysels, Santa-Clara, </a:t>
            </a:r>
            <a:r>
              <a:rPr lang="en-US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Valkanov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2002, </a:t>
            </a:r>
            <a:r>
              <a:rPr lang="en-US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Gyhsels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Sinko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Valkanaov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2006</a:t>
            </a:r>
            <a:r>
              <a:rPr lang="ru-RU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Andreou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Ghysels, </a:t>
            </a:r>
            <a:r>
              <a:rPr lang="en-US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Kourtellos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прогнозирования макроэкономических показателей белорусской экономики, включая ВВП и индексы цен.</a:t>
            </a:r>
          </a:p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докладе представляются результаты применения моделей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MIDAS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8000" b="1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прогнозирования индекса потребительских цен (ИПЦ)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включая:</a:t>
            </a:r>
          </a:p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краткосрочное прогнозирование квартальных и месячных темпов роста («квартал к кварталу», «месяцу к месяцу») с использованием ежедневных значений обменных курсов белорусского рубля по отношению к российскому рублю, доллару США и евро;</a:t>
            </a:r>
          </a:p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сравнительный анализ точности прогнозов ИПЦ на основе моделей MIDAS и лучших моделей в классе моделей ARX и ARDL по данным одинаковой частоты.  Целью сравнительного анализа моделей являлось установление преимущества моделей MIDAS в точности прогнозов.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746DC5-55D1-463A-BC36-32634D7A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23" y="136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5599080-95AC-4BFD-81EB-847A446CD24F}"/>
              </a:ext>
            </a:extLst>
          </p:cNvPr>
          <p:cNvSpPr txBox="1">
            <a:spLocks/>
          </p:cNvSpPr>
          <p:nvPr/>
        </p:nvSpPr>
        <p:spPr>
          <a:xfrm>
            <a:off x="722095" y="555438"/>
            <a:ext cx="10747810" cy="16517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Эконометрические модели по данным разной частоты (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смешанным данным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включают:</a:t>
            </a:r>
          </a:p>
          <a:p>
            <a:pPr marL="363538" indent="349250" algn="just">
              <a:lnSpc>
                <a:spcPct val="100000"/>
              </a:lnSpc>
              <a:spcBef>
                <a:spcPts val="0"/>
              </a:spcBef>
            </a:pP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одномерные регрессионные модели;</a:t>
            </a:r>
          </a:p>
          <a:p>
            <a:pPr marL="363538" indent="349250" algn="just">
              <a:lnSpc>
                <a:spcPct val="100000"/>
              </a:lnSpc>
              <a:spcBef>
                <a:spcPts val="0"/>
              </a:spcBef>
            </a:pP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многомерные модели  векторный  авторегрессии.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7110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E87413-AD5C-4B97-8CCE-1506AEF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35AA-2215-472C-B9EB-A9A822212BC9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8BB3EB-6225-410B-B2FE-E2E8F965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7628A3-EB40-4E0A-98A9-9EEFB98F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4BE4F84D-0BD5-4C6A-B2EB-5FC225B39606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C7F3BD6-940E-4C3D-913D-39D80A991BE8}"/>
              </a:ext>
            </a:extLst>
          </p:cNvPr>
          <p:cNvSpPr txBox="1">
            <a:spLocks/>
          </p:cNvSpPr>
          <p:nvPr/>
        </p:nvSpPr>
        <p:spPr>
          <a:xfrm>
            <a:off x="871267" y="367995"/>
            <a:ext cx="11047463" cy="7230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900" b="1" dirty="0">
                <a:solidFill>
                  <a:srgbClr val="2A4E96"/>
                </a:solidFill>
                <a:latin typeface="+mn-lt"/>
              </a:rPr>
              <a:t>2. Математическое описание используемых моделей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2539CDA-4248-4664-A5C1-C036C47AF2A8}"/>
              </a:ext>
            </a:extLst>
          </p:cNvPr>
          <p:cNvSpPr txBox="1">
            <a:spLocks/>
          </p:cNvSpPr>
          <p:nvPr/>
        </p:nvSpPr>
        <p:spPr>
          <a:xfrm>
            <a:off x="540491" y="1176851"/>
            <a:ext cx="11177153" cy="456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ru-RU" sz="18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E572384-3306-4CA7-919B-7AE244BD7278}"/>
              </a:ext>
            </a:extLst>
          </p:cNvPr>
          <p:cNvPicPr/>
          <p:nvPr/>
        </p:nvPicPr>
        <p:blipFill rotWithShape="1">
          <a:blip r:embed="rId3"/>
          <a:srcRect l="21207" t="30254" r="14913" b="22767"/>
          <a:stretch/>
        </p:blipFill>
        <p:spPr bwMode="auto">
          <a:xfrm>
            <a:off x="708212" y="1187515"/>
            <a:ext cx="10645588" cy="4566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390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FA60B5-A4A5-40FC-B167-AD472838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ABF403-2351-4458-ACEF-9553787D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994E7-F17F-43E2-B010-96EB3293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8570C7-6AB6-47B7-AE71-7D8DF5E4B591}"/>
              </a:ext>
            </a:extLst>
          </p:cNvPr>
          <p:cNvPicPr/>
          <p:nvPr/>
        </p:nvPicPr>
        <p:blipFill rotWithShape="1">
          <a:blip r:embed="rId3"/>
          <a:srcRect l="21635" t="21589" r="16280" b="7564"/>
          <a:stretch/>
        </p:blipFill>
        <p:spPr bwMode="auto">
          <a:xfrm>
            <a:off x="999564" y="229627"/>
            <a:ext cx="10354236" cy="6398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FEADFE-E59B-4D27-90A1-3CA440A1232C}"/>
              </a:ext>
            </a:extLst>
          </p:cNvPr>
          <p:cNvSpPr/>
          <p:nvPr/>
        </p:nvSpPr>
        <p:spPr>
          <a:xfrm>
            <a:off x="2031835" y="2103853"/>
            <a:ext cx="5668539" cy="4700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Модели по данным одинаковой частоты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F3FD63-48AA-4FA0-9850-3ABB0D27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F16973-3559-4D48-BFDF-877FBDD8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E17B19-DDB3-4399-A501-0F6366BF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6457E9-985E-4F85-A993-81A72E434C7E}"/>
              </a:ext>
            </a:extLst>
          </p:cNvPr>
          <p:cNvPicPr/>
          <p:nvPr/>
        </p:nvPicPr>
        <p:blipFill rotWithShape="1">
          <a:blip r:embed="rId3"/>
          <a:srcRect l="22576" t="21437" r="16536" b="7259"/>
          <a:stretch/>
        </p:blipFill>
        <p:spPr bwMode="auto">
          <a:xfrm>
            <a:off x="1650124" y="136525"/>
            <a:ext cx="9806152" cy="63039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8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3AB542-4814-4CB7-8C5B-A7A33671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BF2DB2-510D-4C49-8388-4766EEAB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A0382-CF90-4AF9-BCD3-94EB362C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35F21E-28D0-4B9D-916B-261BB3476D42}"/>
              </a:ext>
            </a:extLst>
          </p:cNvPr>
          <p:cNvPicPr/>
          <p:nvPr/>
        </p:nvPicPr>
        <p:blipFill rotWithShape="1">
          <a:blip r:embed="rId3"/>
          <a:srcRect l="22918" t="45838" r="17392" b="8172"/>
          <a:stretch/>
        </p:blipFill>
        <p:spPr bwMode="auto">
          <a:xfrm>
            <a:off x="1340070" y="966951"/>
            <a:ext cx="9887606" cy="42251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592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363E03-D090-4A9A-82CB-DB2BD268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F3C14F-08F4-497D-A340-BDD2C69F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78923-05AF-435F-8F89-3F847DC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1210C2C-B319-477F-A284-7B2D75DF8137}"/>
              </a:ext>
            </a:extLst>
          </p:cNvPr>
          <p:cNvSpPr/>
          <p:nvPr/>
        </p:nvSpPr>
        <p:spPr>
          <a:xfrm>
            <a:off x="1073525" y="703894"/>
            <a:ext cx="102802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Различные применения моделей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MIDAS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задачах краткосрочного и текущего прогнозирования макроэкономических и финансовых процессов свидетельствуют о том, что они позволяют повысить точность краткосрочных прогнозов по сравнению с альтернативными моделями по данным одинаковой частоты </a:t>
            </a:r>
            <a:r>
              <a:rPr lang="ru-RU" sz="2000" dirty="0">
                <a:solidFill>
                  <a:srgbClr val="3E6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solidFill>
                  <a:srgbClr val="3E6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Foroni, Marcellino, 2013</a:t>
            </a:r>
            <a:r>
              <a:rPr lang="ru-RU" sz="2000" dirty="0">
                <a:solidFill>
                  <a:srgbClr val="3E6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000" dirty="0">
                <a:solidFill>
                  <a:srgbClr val="3E6C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360000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связи с этим представляет практический интерес оценка эффективности моделей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MIDAS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прогнозирования белорусских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макроэкономических показателей. </a:t>
            </a:r>
          </a:p>
          <a:p>
            <a:pPr indent="3600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Критическим фактором эффективной работы моделей MIDAS является наличие у включаемых в модель высокочастотных предикторов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тесной экономически обоснованной связи с эндогенной переменной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свойств «опережающих индикаторов» (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indicators)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600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формирования набора эффективных предикторов на широком множестве потенциально полезных показателей с смешанной частотой наблюдения и природой происхождения (экономические и финансовые переменные, индикаторы по опросным данным, индикаторы по новостным данным) широко используются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машинного обучения и анализа больших данных.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261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5081</TotalTime>
  <Words>3179</Words>
  <Application>Microsoft Office PowerPoint</Application>
  <PresentationFormat>Широкоэкранный</PresentationFormat>
  <Paragraphs>515</Paragraphs>
  <Slides>36</Slides>
  <Notes>36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EViews</vt:lpstr>
      <vt:lpstr>Об использовании эконометрических моделей  по данным разной частоты для краткосрочного прогнозирования инфляции в белорусской экономике</vt:lpstr>
      <vt:lpstr>1. Актуальность проблемы и цели исследования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Наименование экспоната (разработки)</dc:title>
  <dc:creator>e.bakunova</dc:creator>
  <cp:lastModifiedBy>Duda Grai</cp:lastModifiedBy>
  <cp:revision>307</cp:revision>
  <dcterms:created xsi:type="dcterms:W3CDTF">2022-09-28T12:45:43Z</dcterms:created>
  <dcterms:modified xsi:type="dcterms:W3CDTF">2023-10-22T07:20:33Z</dcterms:modified>
</cp:coreProperties>
</file>