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32" r:id="rId4"/>
    <p:sldId id="333" r:id="rId5"/>
    <p:sldId id="266" r:id="rId6"/>
    <p:sldId id="267" r:id="rId7"/>
    <p:sldId id="287" r:id="rId8"/>
    <p:sldId id="288" r:id="rId9"/>
    <p:sldId id="289" r:id="rId10"/>
    <p:sldId id="334" r:id="rId11"/>
    <p:sldId id="290" r:id="rId12"/>
    <p:sldId id="291" r:id="rId13"/>
    <p:sldId id="292" r:id="rId14"/>
    <p:sldId id="335" r:id="rId15"/>
    <p:sldId id="293" r:id="rId16"/>
    <p:sldId id="297" r:id="rId17"/>
    <p:sldId id="296" r:id="rId18"/>
    <p:sldId id="322" r:id="rId19"/>
    <p:sldId id="294" r:id="rId20"/>
    <p:sldId id="310" r:id="rId21"/>
    <p:sldId id="298" r:id="rId22"/>
    <p:sldId id="326" r:id="rId23"/>
    <p:sldId id="328" r:id="rId24"/>
    <p:sldId id="329" r:id="rId25"/>
    <p:sldId id="325" r:id="rId26"/>
    <p:sldId id="312" r:id="rId27"/>
    <p:sldId id="313" r:id="rId28"/>
    <p:sldId id="314" r:id="rId29"/>
    <p:sldId id="315" r:id="rId30"/>
    <p:sldId id="316" r:id="rId31"/>
    <p:sldId id="317" r:id="rId32"/>
    <p:sldId id="327" r:id="rId33"/>
    <p:sldId id="324" r:id="rId34"/>
    <p:sldId id="330" r:id="rId35"/>
    <p:sldId id="318" r:id="rId36"/>
    <p:sldId id="319" r:id="rId37"/>
    <p:sldId id="283" r:id="rId38"/>
    <p:sldId id="284" r:id="rId39"/>
    <p:sldId id="285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6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e.bakunova" initials="e" lastIdx="1" clrIdx="1">
    <p:extLst>
      <p:ext uri="{19B8F6BF-5375-455C-9EA6-DF929625EA0E}">
        <p15:presenceInfo xmlns:p15="http://schemas.microsoft.com/office/powerpoint/2012/main" userId="e.bakunova" providerId="None"/>
      </p:ext>
    </p:extLst>
  </p:cmAuthor>
  <p:cmAuthor id="3" name="Duda Grai" initials="DG" lastIdx="2" clrIdx="2">
    <p:extLst>
      <p:ext uri="{19B8F6BF-5375-455C-9EA6-DF929625EA0E}">
        <p15:presenceInfo xmlns:p15="http://schemas.microsoft.com/office/powerpoint/2012/main" userId="6179d3eae5f233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4E96"/>
    <a:srgbClr val="66CCFF"/>
    <a:srgbClr val="3E6C99"/>
    <a:srgbClr val="1F3A6F"/>
    <a:srgbClr val="FF99FF"/>
    <a:srgbClr val="9999FF"/>
    <a:srgbClr val="86A3DE"/>
    <a:srgbClr val="CC3399"/>
    <a:srgbClr val="00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99" autoAdjust="0"/>
    <p:restoredTop sz="88221" autoAdjust="0"/>
  </p:normalViewPr>
  <p:slideViewPr>
    <p:cSldViewPr snapToGrid="0">
      <p:cViewPr>
        <p:scale>
          <a:sx n="66" d="100"/>
          <a:sy n="66" d="100"/>
        </p:scale>
        <p:origin x="1829" y="4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929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3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4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045E7-8425-4271-BD76-3118150EAA90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7842D-5C4B-4746-97C2-8F41EED3C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98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51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128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564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758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504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220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356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791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189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702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981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362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124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153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8783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8305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055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573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956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942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9700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8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311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409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6811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2059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3055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318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630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137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505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332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685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661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842D-5C4B-4746-97C2-8F41EED3C45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82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0805-7BD3-45F2-AB5B-9ABEC75B976B}" type="datetime1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10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1906-D5E8-4BB1-B957-D478C907CA43}" type="datetime1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34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FD65-72B7-4F41-874A-67499956B6F3}" type="datetime1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16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E94B-3874-427D-A0B7-797C949A1737}" type="datetime1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32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BD24-75A7-4237-914D-5FB04607C9C6}" type="datetime1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28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EAD8-159D-4105-AAB1-38B450C4A456}" type="datetime1">
              <a:rPr lang="ru-RU" smtClean="0"/>
              <a:t>15.11.2023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88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0E79-B956-4A46-BE04-D51B364AB4EE}" type="datetime1">
              <a:rPr lang="ru-RU" smtClean="0"/>
              <a:t>15.11.2023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55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8531-12FA-4E5A-8FD4-B09F37DEBEAC}" type="datetime1">
              <a:rPr lang="ru-RU" smtClean="0"/>
              <a:t>15.11.2023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60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1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5E9B-74A2-4CBD-A377-A8400AECFE7E}" type="datetime1">
              <a:rPr lang="ru-RU" smtClean="0"/>
              <a:t>15.11.2023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67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0635-6833-4552-9162-8B83704A0369}" type="datetime1">
              <a:rPr lang="ru-RU" smtClean="0"/>
              <a:t>15.11.2023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E47FA-9D54-49B6-8A42-4C1400230F0D}" type="datetime1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В.И. Малюгин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FFE99-2983-4AF1-BCFD-08250A599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74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0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5.emf"/><Relationship Id="rId5" Type="http://schemas.openxmlformats.org/officeDocument/2006/relationships/image" Target="../media/image22.e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4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9.emf"/><Relationship Id="rId5" Type="http://schemas.openxmlformats.org/officeDocument/2006/relationships/image" Target="../media/image26.e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8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3.emf"/><Relationship Id="rId5" Type="http://schemas.openxmlformats.org/officeDocument/2006/relationships/image" Target="../media/image30.e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2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ges-bank.no/pages/93112/Norges_Bank_Working_Paper_2013_06.pdf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: один скругленный угол 19">
            <a:extLst>
              <a:ext uri="{FF2B5EF4-FFF2-40B4-BE49-F238E27FC236}">
                <a16:creationId xmlns:a16="http://schemas.microsoft.com/office/drawing/2014/main" id="{4A20CCD0-3C92-4E2E-B8A6-2D044F9A0439}"/>
              </a:ext>
            </a:extLst>
          </p:cNvPr>
          <p:cNvSpPr/>
          <p:nvPr/>
        </p:nvSpPr>
        <p:spPr>
          <a:xfrm rot="10800000" flipV="1">
            <a:off x="1730285" y="14952"/>
            <a:ext cx="10550789" cy="6858000"/>
          </a:xfrm>
          <a:prstGeom prst="round1Rect">
            <a:avLst>
              <a:gd name="adj" fmla="val 7115"/>
            </a:avLst>
          </a:prstGeom>
          <a:gradFill flip="none" rotWithShape="1">
            <a:gsLst>
              <a:gs pos="0">
                <a:srgbClr val="1E3A6E">
                  <a:shade val="30000"/>
                  <a:satMod val="115000"/>
                </a:srgbClr>
              </a:gs>
              <a:gs pos="50000">
                <a:srgbClr val="1E3A6E">
                  <a:shade val="67500"/>
                  <a:satMod val="115000"/>
                </a:srgbClr>
              </a:gs>
              <a:gs pos="100000">
                <a:srgbClr val="1E3A6E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Заголовок 3">
            <a:extLst>
              <a:ext uri="{FF2B5EF4-FFF2-40B4-BE49-F238E27FC236}">
                <a16:creationId xmlns:a16="http://schemas.microsoft.com/office/drawing/2014/main" id="{5A4BEA9F-00C7-46E3-ADAE-2850633D4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8078" y="2336201"/>
            <a:ext cx="9686278" cy="2287666"/>
          </a:xfrm>
        </p:spPr>
        <p:txBody>
          <a:bodyPr anchor="ctr">
            <a:noAutofit/>
          </a:bodyPr>
          <a:lstStyle/>
          <a:p>
            <a:r>
              <a:rPr lang="ru-RU" sz="3600" b="1" dirty="0">
                <a:solidFill>
                  <a:srgbClr val="FFCC99"/>
                </a:solidFill>
              </a:rPr>
              <a:t>Краткосрочное прогнозирование инфляции в белорусской экономике на основе моделей смешанной частоты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2A77DD8-9009-4D23-BE0B-4CD3BDA81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5" y="440540"/>
            <a:ext cx="1281217" cy="1531657"/>
          </a:xfrm>
          <a:prstGeom prst="rect">
            <a:avLst/>
          </a:prstGeom>
        </p:spPr>
      </p:pic>
      <p:sp>
        <p:nvSpPr>
          <p:cNvPr id="24" name="Подзаголовок 4">
            <a:extLst>
              <a:ext uri="{FF2B5EF4-FFF2-40B4-BE49-F238E27FC236}">
                <a16:creationId xmlns:a16="http://schemas.microsoft.com/office/drawing/2014/main" id="{A4DB91FC-513B-48E1-AF53-FA608DB9295C}"/>
              </a:ext>
            </a:extLst>
          </p:cNvPr>
          <p:cNvSpPr txBox="1">
            <a:spLocks/>
          </p:cNvSpPr>
          <p:nvPr/>
        </p:nvSpPr>
        <p:spPr>
          <a:xfrm>
            <a:off x="2600356" y="2011559"/>
            <a:ext cx="9144000" cy="328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rgbClr val="66CCFF"/>
              </a:solidFill>
            </a:endParaRPr>
          </a:p>
        </p:txBody>
      </p:sp>
      <p:sp>
        <p:nvSpPr>
          <p:cNvPr id="26" name="Подзаголовок 4">
            <a:extLst>
              <a:ext uri="{FF2B5EF4-FFF2-40B4-BE49-F238E27FC236}">
                <a16:creationId xmlns:a16="http://schemas.microsoft.com/office/drawing/2014/main" id="{DC29569B-7430-4759-94A4-7171720ECFF3}"/>
              </a:ext>
            </a:extLst>
          </p:cNvPr>
          <p:cNvSpPr txBox="1">
            <a:spLocks/>
          </p:cNvSpPr>
          <p:nvPr/>
        </p:nvSpPr>
        <p:spPr>
          <a:xfrm>
            <a:off x="2359788" y="6123811"/>
            <a:ext cx="9144000" cy="564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rgbClr val="66CCFF"/>
                </a:solidFill>
              </a:rPr>
              <a:t>Саратов, СНИГУ, 16-17 ноября 2023 г.</a:t>
            </a:r>
            <a:endParaRPr lang="en-US" sz="2000" dirty="0">
              <a:solidFill>
                <a:srgbClr val="66CCFF"/>
              </a:solidFill>
            </a:endParaRPr>
          </a:p>
          <a:p>
            <a:endParaRPr lang="ru-RU" sz="2000" dirty="0">
              <a:solidFill>
                <a:srgbClr val="66CCFF"/>
              </a:solidFill>
            </a:endParaRPr>
          </a:p>
        </p:txBody>
      </p:sp>
      <p:sp>
        <p:nvSpPr>
          <p:cNvPr id="29" name="Подзаголовок 4">
            <a:extLst>
              <a:ext uri="{FF2B5EF4-FFF2-40B4-BE49-F238E27FC236}">
                <a16:creationId xmlns:a16="http://schemas.microsoft.com/office/drawing/2014/main" id="{FE8989A4-3208-4574-9F5F-7C8913E05078}"/>
              </a:ext>
            </a:extLst>
          </p:cNvPr>
          <p:cNvSpPr txBox="1">
            <a:spLocks/>
          </p:cNvSpPr>
          <p:nvPr/>
        </p:nvSpPr>
        <p:spPr>
          <a:xfrm>
            <a:off x="2359789" y="6100907"/>
            <a:ext cx="9144000" cy="564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000" dirty="0">
              <a:solidFill>
                <a:srgbClr val="66CCFF"/>
              </a:solidFill>
            </a:endParaRPr>
          </a:p>
        </p:txBody>
      </p:sp>
      <p:sp>
        <p:nvSpPr>
          <p:cNvPr id="30" name="Подзаголовок 4">
            <a:extLst>
              <a:ext uri="{FF2B5EF4-FFF2-40B4-BE49-F238E27FC236}">
                <a16:creationId xmlns:a16="http://schemas.microsoft.com/office/drawing/2014/main" id="{D8EAD8F3-A061-4590-A40A-3F4630FEBAAF}"/>
              </a:ext>
            </a:extLst>
          </p:cNvPr>
          <p:cNvSpPr txBox="1">
            <a:spLocks/>
          </p:cNvSpPr>
          <p:nvPr/>
        </p:nvSpPr>
        <p:spPr>
          <a:xfrm>
            <a:off x="2359789" y="4738513"/>
            <a:ext cx="9144000" cy="1084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66CCFF"/>
                </a:solidFill>
              </a:rPr>
              <a:t>XII </a:t>
            </a:r>
            <a:r>
              <a:rPr lang="ru-RU" sz="1800" dirty="0">
                <a:solidFill>
                  <a:srgbClr val="66CCFF"/>
                </a:solidFill>
              </a:rPr>
              <a:t>Международная научно-практическая конференция</a:t>
            </a:r>
          </a:p>
          <a:p>
            <a:r>
              <a:rPr lang="ru-RU" sz="1800" cap="all" dirty="0">
                <a:solidFill>
                  <a:srgbClr val="66CCFF"/>
                </a:solidFill>
              </a:rPr>
              <a:t>«Математическое и компьютерное моделирование в экономике, </a:t>
            </a:r>
            <a:br>
              <a:rPr lang="ru-RU" sz="1800" cap="all" dirty="0">
                <a:solidFill>
                  <a:srgbClr val="66CCFF"/>
                </a:solidFill>
              </a:rPr>
            </a:br>
            <a:r>
              <a:rPr lang="ru-RU" sz="1800" cap="all" dirty="0">
                <a:solidFill>
                  <a:srgbClr val="66CCFF"/>
                </a:solidFill>
              </a:rPr>
              <a:t>страховании и управлении рисками» </a:t>
            </a:r>
            <a:endParaRPr lang="en-US" sz="1800" cap="all" dirty="0">
              <a:solidFill>
                <a:srgbClr val="66CCFF"/>
              </a:solidFill>
            </a:endParaRPr>
          </a:p>
        </p:txBody>
      </p:sp>
      <p:sp>
        <p:nvSpPr>
          <p:cNvPr id="31" name="Подзаголовок 4">
            <a:extLst>
              <a:ext uri="{FF2B5EF4-FFF2-40B4-BE49-F238E27FC236}">
                <a16:creationId xmlns:a16="http://schemas.microsoft.com/office/drawing/2014/main" id="{B3211A3B-DF9C-469B-826A-D03C76755150}"/>
              </a:ext>
            </a:extLst>
          </p:cNvPr>
          <p:cNvSpPr txBox="1">
            <a:spLocks/>
          </p:cNvSpPr>
          <p:nvPr/>
        </p:nvSpPr>
        <p:spPr>
          <a:xfrm>
            <a:off x="2329218" y="1749071"/>
            <a:ext cx="9144000" cy="564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dirty="0">
                <a:solidFill>
                  <a:srgbClr val="FFCC99"/>
                </a:solidFill>
              </a:rPr>
              <a:t>Малюгин В.И.</a:t>
            </a:r>
            <a:endParaRPr lang="ru-RU" dirty="0">
              <a:solidFill>
                <a:srgbClr val="FFCC99"/>
              </a:solidFill>
            </a:endParaRPr>
          </a:p>
        </p:txBody>
      </p:sp>
      <p:sp>
        <p:nvSpPr>
          <p:cNvPr id="32" name="Подзаголовок 4">
            <a:extLst>
              <a:ext uri="{FF2B5EF4-FFF2-40B4-BE49-F238E27FC236}">
                <a16:creationId xmlns:a16="http://schemas.microsoft.com/office/drawing/2014/main" id="{45F05278-2F2C-477C-94B3-B03F910722F7}"/>
              </a:ext>
            </a:extLst>
          </p:cNvPr>
          <p:cNvSpPr txBox="1">
            <a:spLocks/>
          </p:cNvSpPr>
          <p:nvPr/>
        </p:nvSpPr>
        <p:spPr>
          <a:xfrm>
            <a:off x="2450977" y="440540"/>
            <a:ext cx="9144000" cy="1084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cap="all" dirty="0">
                <a:solidFill>
                  <a:srgbClr val="66CCFF"/>
                </a:solidFill>
              </a:rPr>
              <a:t>Белорусский государственный университет</a:t>
            </a:r>
          </a:p>
          <a:p>
            <a:r>
              <a:rPr lang="ru-RU" dirty="0">
                <a:solidFill>
                  <a:srgbClr val="66CCFF"/>
                </a:solidFill>
              </a:rPr>
              <a:t>Факультет прикладной математики и информатики</a:t>
            </a:r>
            <a:endParaRPr lang="en-US" dirty="0">
              <a:solidFill>
                <a:srgbClr val="66CCFF"/>
              </a:solidFill>
            </a:endParaRPr>
          </a:p>
          <a:p>
            <a:r>
              <a:rPr lang="ru-RU" dirty="0">
                <a:solidFill>
                  <a:srgbClr val="66CCFF"/>
                </a:solidFill>
              </a:rPr>
              <a:t>Кафедра математического моделирования и анализа данных</a:t>
            </a:r>
            <a:endParaRPr lang="en-US" dirty="0">
              <a:solidFill>
                <a:srgbClr val="66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329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18BDC25-798D-4789-8456-BA38522E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D1E72E-F4BF-49B8-B067-B228EB4A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A8A8A3-FEB7-4F76-9D2B-CE7E1565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BF337A-B760-4639-8068-C41ABF5FEE2D}"/>
              </a:ext>
            </a:extLst>
          </p:cNvPr>
          <p:cNvPicPr/>
          <p:nvPr/>
        </p:nvPicPr>
        <p:blipFill rotWithShape="1">
          <a:blip r:embed="rId2"/>
          <a:srcRect l="20139" t="44014" r="18674" b="22235"/>
          <a:stretch/>
        </p:blipFill>
        <p:spPr bwMode="auto">
          <a:xfrm>
            <a:off x="757177" y="729205"/>
            <a:ext cx="9965803" cy="31946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2520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363E03-D090-4A9A-82CB-DB2BD268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F3C14F-08F4-497D-A340-BDD2C69F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A78923-05AF-435F-8F89-3F847DC5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11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1210C2C-B319-477F-A284-7B2D75DF8137}"/>
              </a:ext>
            </a:extLst>
          </p:cNvPr>
          <p:cNvSpPr/>
          <p:nvPr/>
        </p:nvSpPr>
        <p:spPr>
          <a:xfrm>
            <a:off x="960699" y="738618"/>
            <a:ext cx="10450011" cy="468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/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Различные применения моделей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MIDAS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задачах краткосрочного и текущего прогнозирования макроэкономических и финансовых процессов свидетельствуют о том, что они позволяют повысить точность краткосрочных прогнозов по сравнению с альтернативными моделями по данным одинаковой частоты </a:t>
            </a:r>
            <a:r>
              <a:rPr lang="ru-RU" sz="2000" dirty="0">
                <a:solidFill>
                  <a:srgbClr val="3E6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i="1" dirty="0">
                <a:solidFill>
                  <a:srgbClr val="3E6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Foroni, Marcellino, 2013</a:t>
            </a:r>
            <a:r>
              <a:rPr lang="ru-RU" sz="2000" dirty="0">
                <a:solidFill>
                  <a:srgbClr val="3E6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2000" dirty="0">
                <a:solidFill>
                  <a:srgbClr val="3E6C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indent="360000" algn="just"/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связи с этим представляет практический интерес оценка эффективности моделей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MIDAS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прогнозирования белорусских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макроэкономических показателей. </a:t>
            </a:r>
          </a:p>
          <a:p>
            <a:pPr indent="3600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Критическим фактором эффективной работы моделей MIDAS является наличие у включаемых в модель высокочастотных предикторов </a:t>
            </a: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тесной экономически обоснованной связи с эндогенной переменной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свойств «опережающих индикаторов» (</a:t>
            </a: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indicators)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3600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формирования набора эффективных предикторов на широком множестве потенциально полезных показателей с смешанной частотой наблюдения и природой происхождения (экономические и финансовые переменные, индикаторы по опросным данным, индикаторы по новостным данным) широко используются </a:t>
            </a: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машинного обучения и анализа больших данных.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026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5888B3-8E4A-4A8C-8D85-6CE1F14B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3B3825-EA33-4E44-A79C-C86E054E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D77767-0E4D-473E-847A-A82F100C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12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6526867-0004-4825-A85D-FEF3181DC35F}"/>
              </a:ext>
            </a:extLst>
          </p:cNvPr>
          <p:cNvSpPr txBox="1">
            <a:spLocks/>
          </p:cNvSpPr>
          <p:nvPr/>
        </p:nvSpPr>
        <p:spPr>
          <a:xfrm>
            <a:off x="1117226" y="409748"/>
            <a:ext cx="9957548" cy="93063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ru-RU" sz="3600" b="1" dirty="0">
                <a:solidFill>
                  <a:srgbClr val="2A4E96"/>
                </a:solidFill>
                <a:latin typeface="+mn-lt"/>
              </a:rPr>
              <a:t>3. Экономическое обоснование моделей </a:t>
            </a:r>
          </a:p>
          <a:p>
            <a:pPr>
              <a:lnSpc>
                <a:spcPct val="80000"/>
              </a:lnSpc>
            </a:pPr>
            <a:r>
              <a:rPr lang="ru-RU" sz="3600" b="1" dirty="0">
                <a:solidFill>
                  <a:srgbClr val="2A4E96"/>
                </a:solidFill>
                <a:latin typeface="+mn-lt"/>
              </a:rPr>
              <a:t>и описание условий моделирования</a:t>
            </a:r>
          </a:p>
        </p:txBody>
      </p:sp>
      <p:sp>
        <p:nvSpPr>
          <p:cNvPr id="6" name="Прямоугольник: один скругленный угол 5">
            <a:extLst>
              <a:ext uri="{FF2B5EF4-FFF2-40B4-BE49-F238E27FC236}">
                <a16:creationId xmlns:a16="http://schemas.microsoft.com/office/drawing/2014/main" id="{7BEE97FF-39BD-4950-8EE9-BFD2FAB67C29}"/>
              </a:ext>
            </a:extLst>
          </p:cNvPr>
          <p:cNvSpPr/>
          <p:nvPr/>
        </p:nvSpPr>
        <p:spPr>
          <a:xfrm flipV="1">
            <a:off x="1" y="-12"/>
            <a:ext cx="871267" cy="819520"/>
          </a:xfrm>
          <a:prstGeom prst="round1Rect">
            <a:avLst>
              <a:gd name="adj" fmla="val 41706"/>
            </a:avLst>
          </a:prstGeom>
          <a:gradFill flip="none" rotWithShape="1">
            <a:gsLst>
              <a:gs pos="0">
                <a:srgbClr val="1E3A6E">
                  <a:shade val="30000"/>
                  <a:satMod val="115000"/>
                </a:srgbClr>
              </a:gs>
              <a:gs pos="50000">
                <a:srgbClr val="1E3A6E">
                  <a:shade val="67500"/>
                  <a:satMod val="115000"/>
                </a:srgbClr>
              </a:gs>
              <a:gs pos="100000">
                <a:srgbClr val="1E3A6E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n>
                <a:solidFill>
                  <a:schemeClr val="bg1"/>
                </a:solidFill>
              </a:ln>
              <a:solidFill>
                <a:srgbClr val="1E3A6E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D06FAF2-84AB-472F-8314-62E8810319A1}"/>
              </a:ext>
            </a:extLst>
          </p:cNvPr>
          <p:cNvSpPr/>
          <p:nvPr/>
        </p:nvSpPr>
        <p:spPr>
          <a:xfrm>
            <a:off x="838200" y="1463570"/>
            <a:ext cx="1041250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Основной целью данной работы является исследование возможности применения моделей MIDAS для краткосрочного прогнозирования и текущей корректировки (наукастинга) прогнозов индекса потребительских цен (ИПЦ) белорусской экономики в виде квартальных и месячных темпов роста («квартал к кварталу», «месяцу к месяцу»). </a:t>
            </a:r>
          </a:p>
          <a:p>
            <a:pPr indent="36000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Первоначальный состав высокочастотных переменных для обеих типов моделей включал ежедневные изменения официальных обменных курсов белорусского рубля по отношению к российскому рублю, доллару и евро.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Экономическим основанием для использования таких моделей является предположение о существовании «эффекта переноса обменного курса на инфляцию» (</a:t>
            </a: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exchange rate pass-through effect to inflation</a:t>
            </a:r>
            <a:r>
              <a:rPr lang="ru-RU" sz="2000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имеющего место в рамках гипотезы «паритета покупательской способности». </a:t>
            </a:r>
          </a:p>
          <a:p>
            <a:pPr indent="36000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Проблеме тестирования «эффекта переноса обменного курса на инфляцию» для белорусской экономики придается большое значение и уделяется большое внимание в исследованиях белорусских авторов (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Демиденко, Цукарев, 2007, Мирончик, Профатилов, 2015, Картун, Харитончик, 2016, Харитончик, 2019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0000" algn="just">
              <a:spcAft>
                <a:spcPts val="0"/>
              </a:spcAft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14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974789-1004-417C-8FC4-A4F432C2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732B24-CCC9-4D88-BA46-C5EEBD77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B166A6-76E2-41DF-9300-ED03E396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13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9314CEB-7B28-4650-8C4E-563975A74D1A}"/>
              </a:ext>
            </a:extLst>
          </p:cNvPr>
          <p:cNvSpPr/>
          <p:nvPr/>
        </p:nvSpPr>
        <p:spPr>
          <a:xfrm>
            <a:off x="941294" y="845970"/>
            <a:ext cx="10412506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Основной акцент в известных исследованиях делается на тестировании эффекта переноса обменного курса на инфляцию, установлении его особенностей и объяснении условий и факторов его выполнения и нарушения в различные временные интервалы функционирования белорусской экономики. Для решения указанных проблем используются различные типы эконометрических одномерных и многомерных моделей по данным одинаковой частоты.</a:t>
            </a:r>
          </a:p>
          <a:p>
            <a:pPr marL="34290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данном исследовании используется временной интервал оценивания моделей, начиная </a:t>
            </a: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января 2015 г. </a:t>
            </a:r>
          </a:p>
          <a:p>
            <a:pPr indent="360000" algn="just">
              <a:spcBef>
                <a:spcPts val="600"/>
              </a:spcBef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этого периода характерен свободный режим курсообразования белорусского и российского рубля, а также проведение Национальным банком Республики Беларусь и Центробанком России политики инфляционного таргетирования, что можно рассматривать как благоприятные предпосылки для выполнения эффекта переноса обменного курса на инфляцию.</a:t>
            </a:r>
          </a:p>
          <a:p>
            <a:pPr indent="360000" algn="just">
              <a:spcAft>
                <a:spcPts val="0"/>
              </a:spcAft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641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C8676ED-3CCF-4055-9CE5-D28337A5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5B7A409-66B7-45E7-AE34-F05394CA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3601FC-B1FB-4784-861A-F06FA325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14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68DC1D2-2D7D-4AB2-AFD2-DE911209B22B}"/>
              </a:ext>
            </a:extLst>
          </p:cNvPr>
          <p:cNvSpPr/>
          <p:nvPr/>
        </p:nvSpPr>
        <p:spPr>
          <a:xfrm>
            <a:off x="838200" y="831882"/>
            <a:ext cx="8803511" cy="2710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Особый интерес представляет </a:t>
            </a: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исследование влияния на инфляцию со стороны обменных курсов основных валют в условиях шоковых воздействий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белорусскую экономику и российскую экономику (как основного торгового партнера),  включая эпидемию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COVID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-19, усилившееся в рассматриваемый период санкционное давление США, Европейского союза и других стран на экономики Беларуси и России с одной стороны, а также укрепление экономических и торговых связей между экономиками Беларуси и России с другой.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4313EA8-33C0-4316-AEBD-C0D104F18802}"/>
              </a:ext>
            </a:extLst>
          </p:cNvPr>
          <p:cNvSpPr/>
          <p:nvPr/>
        </p:nvSpPr>
        <p:spPr>
          <a:xfrm>
            <a:off x="838200" y="3630793"/>
            <a:ext cx="8803511" cy="205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Поскольку ранее проблемы тестирования эффекта переноса, а также краткосрочного и текущего прогнозирования с использованием моделей по смешанным данным не рассматривалась белорусскими аналитиками, то представляет </a:t>
            </a: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интерес оценка влияния агрегирования высокочастотных данных на характер и степень выраженности эффекта переноса и точность прогнозов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59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09B1716-B392-440C-BB21-7B11CB83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8A161C-1285-45FF-8FA8-55F910EE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A3BA28-32C1-4312-A76C-AB5F40A7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15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FCE8A7E-6806-488D-994B-466F78AF404A}"/>
              </a:ext>
            </a:extLst>
          </p:cNvPr>
          <p:cNvSpPr/>
          <p:nvPr/>
        </p:nvSpPr>
        <p:spPr>
          <a:xfrm>
            <a:off x="1008529" y="544877"/>
            <a:ext cx="10345271" cy="6286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 числу указанных моделей относятся:</a:t>
            </a:r>
          </a:p>
          <a:p>
            <a:pPr marL="342900" lvl="0" indent="3600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модели </a:t>
            </a:r>
            <a:r>
              <a:rPr lang="en-US" sz="2000" i="1" dirty="0">
                <a:solidFill>
                  <a:srgbClr val="2A4E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ARDL </a:t>
            </a: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(иди </a:t>
            </a:r>
            <a:r>
              <a:rPr lang="en-US" sz="2000" i="1" dirty="0">
                <a:solidFill>
                  <a:srgbClr val="2A4E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ARX</a:t>
            </a: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по данным одинаковой месячной либо квартальной частоты</a:t>
            </a:r>
            <a:r>
              <a:rPr lang="ru-RU" sz="2000" dirty="0">
                <a:solidFill>
                  <a:srgbClr val="2A4E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indent="3600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модели </a:t>
            </a:r>
            <a:r>
              <a:rPr lang="en-US" sz="2000" i="1" dirty="0">
                <a:solidFill>
                  <a:srgbClr val="2A4E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MIDAS </a:t>
            </a: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смешанным данным: месячным </a:t>
            </a:r>
            <a:r>
              <a:rPr lang="ru-RU" sz="2000" dirty="0">
                <a:solidFill>
                  <a:srgbClr val="2A4E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либо</a:t>
            </a: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квартальным и дневным</a:t>
            </a:r>
            <a:r>
              <a:rPr lang="ru-RU" sz="2000" dirty="0">
                <a:solidFill>
                  <a:srgbClr val="2A4E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60000" algn="just"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000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месячных и квартальных моделях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ARDL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качестве экзогенных переменных использовались агрегированные значения ежедневных обменных курсов на соответствующих интервалах наблюдения индексов цен, а в моделях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MIDAS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ежедневные    значения обменных курсов.</a:t>
            </a:r>
          </a:p>
          <a:p>
            <a:pPr indent="360000" algn="just"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0000" algn="just">
              <a:spcAft>
                <a:spcPts val="0"/>
              </a:spcAft>
            </a:pPr>
            <a:r>
              <a:rPr lang="ru-RU" sz="2000" b="1" dirty="0">
                <a:solidFill>
                  <a:srgbClr val="1F3A6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Сезонная корректировка и стационарность временных рядов</a:t>
            </a:r>
          </a:p>
          <a:p>
            <a:pPr indent="36000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обеспечения стационарности в рамках задачи краткосрочного прогнозирования для всех временных рядов использовались представления в </a:t>
            </a: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виде цепных индексов в процентах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indent="369888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индексы сезонно-скорректированных временных рядов ИПЦ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«месяц к месяцу» CPI_ММ  или «квартал к кварталу» CPI_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QQ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indent="369888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индексы обменных курсов валют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«день ко дню»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v-SE" sz="2000" cap="al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rur_byn_dd</a:t>
            </a:r>
            <a:r>
              <a:rPr lang="ru-RU" sz="2000" cap="al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sv-SE" sz="2000" cap="al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usd_byn_dd</a:t>
            </a:r>
            <a:r>
              <a:rPr lang="ru-RU" sz="2000" cap="al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360000" algn="just"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0000" algn="just"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0000" algn="just"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0000" algn="just"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60000" algn="just">
              <a:spcAft>
                <a:spcPts val="0"/>
              </a:spcAft>
            </a:pP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893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78BA91-74F4-4DE3-9325-5F5012C6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A3BE9D-9C30-4B0F-9A30-073C9B88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46E607-001F-454E-AB91-B95A283E4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52A6B597-4BE5-454A-B9AE-BABF792B7E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882474"/>
              </p:ext>
            </p:extLst>
          </p:nvPr>
        </p:nvGraphicFramePr>
        <p:xfrm>
          <a:off x="488950" y="1874509"/>
          <a:ext cx="5394325" cy="338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EViews" r:id="rId4" imgW="5394845" imgH="3383314" progId="EViews.Workfile.2">
                  <p:embed/>
                </p:oleObj>
              </mc:Choice>
              <mc:Fallback>
                <p:oleObj name="EViews" r:id="rId4" imgW="5394845" imgH="3383314" progId="EViews.Workfile.2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52A6B597-4BE5-454A-B9AE-BABF792B7E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950" y="1874509"/>
                        <a:ext cx="5394325" cy="3382963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29010A0-3339-476C-ACD8-0A55AB5A5711}"/>
              </a:ext>
            </a:extLst>
          </p:cNvPr>
          <p:cNvSpPr txBox="1">
            <a:spLocks/>
          </p:cNvSpPr>
          <p:nvPr/>
        </p:nvSpPr>
        <p:spPr>
          <a:xfrm>
            <a:off x="848765" y="932911"/>
            <a:ext cx="10510345" cy="39215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solidFill>
                  <a:srgbClr val="2A4E96"/>
                </a:solidFill>
                <a:latin typeface="+mn-lt"/>
              </a:rPr>
              <a:t>Темпы роста сезонно-скорректированных временных рядов </a:t>
            </a:r>
            <a:r>
              <a:rPr lang="en-US" sz="2400" b="1" dirty="0">
                <a:solidFill>
                  <a:srgbClr val="2A4E96"/>
                </a:solidFill>
                <a:latin typeface="+mn-lt"/>
              </a:rPr>
              <a:t>CPI_Q </a:t>
            </a:r>
            <a:r>
              <a:rPr lang="ru-RU" sz="2400" b="1" dirty="0">
                <a:solidFill>
                  <a:srgbClr val="2A4E96"/>
                </a:solidFill>
                <a:latin typeface="+mn-lt"/>
              </a:rPr>
              <a:t>и </a:t>
            </a:r>
            <a:r>
              <a:rPr lang="en-US" sz="2400" b="1" dirty="0">
                <a:solidFill>
                  <a:srgbClr val="2A4E96"/>
                </a:solidFill>
                <a:latin typeface="+mn-lt"/>
              </a:rPr>
              <a:t>CPI_M</a:t>
            </a:r>
            <a:r>
              <a:rPr lang="ru-RU" sz="2400" b="1" dirty="0">
                <a:solidFill>
                  <a:srgbClr val="2A4E96"/>
                </a:solidFill>
                <a:latin typeface="+mn-lt"/>
              </a:rPr>
              <a:t> </a:t>
            </a: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66B3D8A6-C613-43F0-85B6-B80963DD2B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746456"/>
              </p:ext>
            </p:extLst>
          </p:nvPr>
        </p:nvGraphicFramePr>
        <p:xfrm>
          <a:off x="6103938" y="1874508"/>
          <a:ext cx="5470525" cy="338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EViews" r:id="rId6" imgW="5470911" imgH="3383314" progId="EViews.Workfile.2">
                  <p:embed/>
                </p:oleObj>
              </mc:Choice>
              <mc:Fallback>
                <p:oleObj name="EViews" r:id="rId6" imgW="5470911" imgH="3383314" progId="EViews.Workfile.2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66B3D8A6-C613-43F0-85B6-B80963DD2B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03938" y="1874508"/>
                        <a:ext cx="5470525" cy="33829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3E6C99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509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AA60687-9D8E-4CCE-A584-07166CB2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56A0449-6CF5-4D64-BE41-61D2545D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130A90-F5C4-4A7E-AF4A-A5CED998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17</a:t>
            </a:fld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A813BD0A-F1C7-40D5-A57B-8DF847FDA230}"/>
              </a:ext>
            </a:extLst>
          </p:cNvPr>
          <p:cNvGrpSpPr/>
          <p:nvPr/>
        </p:nvGrpSpPr>
        <p:grpSpPr>
          <a:xfrm>
            <a:off x="404695" y="1715436"/>
            <a:ext cx="11395804" cy="4305082"/>
            <a:chOff x="659523" y="1124036"/>
            <a:chExt cx="10872954" cy="3482001"/>
          </a:xfrm>
        </p:grpSpPr>
        <p:graphicFrame>
          <p:nvGraphicFramePr>
            <p:cNvPr id="7" name="Объект 6">
              <a:extLst>
                <a:ext uri="{FF2B5EF4-FFF2-40B4-BE49-F238E27FC236}">
                  <a16:creationId xmlns:a16="http://schemas.microsoft.com/office/drawing/2014/main" id="{E198E5FD-1BD4-4161-93FD-0F90C0EA63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6767659"/>
                </p:ext>
              </p:extLst>
            </p:nvPr>
          </p:nvGraphicFramePr>
          <p:xfrm>
            <a:off x="659523" y="1124036"/>
            <a:ext cx="5591504" cy="34769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0" name="EViews" r:id="rId4" imgW="5440546" imgH="3383314" progId="EViews.Workfile.2">
                    <p:embed/>
                  </p:oleObj>
                </mc:Choice>
                <mc:Fallback>
                  <p:oleObj name="EViews" r:id="rId4" imgW="5440546" imgH="3383314" progId="EViews.Workfile.2">
                    <p:embed/>
                    <p:pic>
                      <p:nvPicPr>
                        <p:cNvPr id="7" name="Объект 6">
                          <a:extLst>
                            <a:ext uri="{FF2B5EF4-FFF2-40B4-BE49-F238E27FC236}">
                              <a16:creationId xmlns:a16="http://schemas.microsoft.com/office/drawing/2014/main" id="{E198E5FD-1BD4-4161-93FD-0F90C0EA631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59523" y="1124036"/>
                          <a:ext cx="5591504" cy="3476947"/>
                        </a:xfrm>
                        <a:prstGeom prst="rect">
                          <a:avLst/>
                        </a:prstGeom>
                        <a:ln>
                          <a:solidFill>
                            <a:srgbClr val="C0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Объект 8">
              <a:extLst>
                <a:ext uri="{FF2B5EF4-FFF2-40B4-BE49-F238E27FC236}">
                  <a16:creationId xmlns:a16="http://schemas.microsoft.com/office/drawing/2014/main" id="{98FD8C2F-CBA6-480A-B746-CF2EE3F1361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4791638"/>
                </p:ext>
              </p:extLst>
            </p:nvPr>
          </p:nvGraphicFramePr>
          <p:xfrm>
            <a:off x="6383331" y="1141767"/>
            <a:ext cx="5149146" cy="3464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" name="EViews" r:id="rId6" imgW="5448214" imgH="3665078" progId="EViews.Workfile.2">
                    <p:embed/>
                  </p:oleObj>
                </mc:Choice>
                <mc:Fallback>
                  <p:oleObj name="EViews" r:id="rId6" imgW="5448214" imgH="3665078" progId="EViews.Workfile.2">
                    <p:embed/>
                    <p:pic>
                      <p:nvPicPr>
                        <p:cNvPr id="9" name="Объект 8">
                          <a:extLst>
                            <a:ext uri="{FF2B5EF4-FFF2-40B4-BE49-F238E27FC236}">
                              <a16:creationId xmlns:a16="http://schemas.microsoft.com/office/drawing/2014/main" id="{98FD8C2F-CBA6-480A-B746-CF2EE3F1361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383331" y="1141767"/>
                          <a:ext cx="5149146" cy="346427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0070C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211C578C-BF4E-43ED-86D8-128B76814096}"/>
              </a:ext>
            </a:extLst>
          </p:cNvPr>
          <p:cNvSpPr txBox="1">
            <a:spLocks/>
          </p:cNvSpPr>
          <p:nvPr/>
        </p:nvSpPr>
        <p:spPr>
          <a:xfrm>
            <a:off x="672718" y="560085"/>
            <a:ext cx="10859759" cy="81951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solidFill>
                  <a:srgbClr val="3E6C99"/>
                </a:solidFill>
                <a:latin typeface="+mn-lt"/>
              </a:rPr>
              <a:t>Динамика обменных курсов белорусского рубля </a:t>
            </a:r>
          </a:p>
          <a:p>
            <a:pPr algn="ctr"/>
            <a:r>
              <a:rPr lang="ru-RU" sz="2400" b="1" dirty="0">
                <a:solidFill>
                  <a:srgbClr val="3E6C99"/>
                </a:solidFill>
                <a:latin typeface="+mn-lt"/>
              </a:rPr>
              <a:t>на периоде оценивания моделей</a:t>
            </a:r>
          </a:p>
        </p:txBody>
      </p:sp>
    </p:spTree>
    <p:extLst>
      <p:ext uri="{BB962C8B-B14F-4D97-AF65-F5344CB8AC3E}">
        <p14:creationId xmlns:p14="http://schemas.microsoft.com/office/powerpoint/2010/main" val="1062293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4CBD06-CE93-4ECD-9401-9515E7E6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A9C1779-F98B-45C4-987D-8A0628B1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B465FC-450E-4E89-A98E-84857F76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18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9100ACC-8D07-4627-AD8E-5D83E24D1B0C}"/>
              </a:ext>
            </a:extLst>
          </p:cNvPr>
          <p:cNvSpPr txBox="1">
            <a:spLocks/>
          </p:cNvSpPr>
          <p:nvPr/>
        </p:nvSpPr>
        <p:spPr>
          <a:xfrm>
            <a:off x="2765533" y="584887"/>
            <a:ext cx="7123387" cy="8416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solidFill>
                  <a:srgbClr val="2A4E96"/>
                </a:solidFill>
                <a:latin typeface="+mn-lt"/>
              </a:rPr>
              <a:t>Корреляционные зависимости между </a:t>
            </a:r>
          </a:p>
          <a:p>
            <a:pPr algn="ctr"/>
            <a:r>
              <a:rPr lang="ru-RU" sz="2400" b="1" dirty="0">
                <a:solidFill>
                  <a:srgbClr val="2A4E96"/>
                </a:solidFill>
                <a:latin typeface="+mn-lt"/>
              </a:rPr>
              <a:t>темпами роста обменных курсов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83C4A2-1E7F-4028-AB49-6D1F234B802D}"/>
              </a:ext>
            </a:extLst>
          </p:cNvPr>
          <p:cNvSpPr/>
          <p:nvPr/>
        </p:nvSpPr>
        <p:spPr>
          <a:xfrm>
            <a:off x="1437289" y="1690824"/>
            <a:ext cx="916764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50950" algn="ctr"/>
            <a:r>
              <a:rPr lang="ru-RU" sz="2000" b="1" dirty="0">
                <a:solidFill>
                  <a:srgbClr val="1F3A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корреляции темпов роста обменных курсов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1/01/2015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/2023			</a:t>
            </a:r>
          </a:p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Число наблюдений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dirty="0">
                <a:solidFill>
                  <a:srgbClr val="000000"/>
                </a:solidFill>
              </a:rPr>
              <a:t>				</a:t>
            </a:r>
            <a:endParaRPr lang="ru-RU" sz="2000" dirty="0">
              <a:solidFill>
                <a:srgbClr val="000000"/>
              </a:solidFill>
            </a:endParaRPr>
          </a:p>
          <a:p>
            <a:pPr algn="ctr"/>
            <a:r>
              <a:rPr lang="en-US" sz="2000" dirty="0">
                <a:solidFill>
                  <a:srgbClr val="000000"/>
                </a:solidFill>
              </a:rPr>
              <a:t>				</a:t>
            </a:r>
          </a:p>
          <a:p>
            <a:pPr marR="200" algn="ctr"/>
            <a:r>
              <a:rPr lang="sv-SE" sz="2000" b="1" dirty="0">
                <a:solidFill>
                  <a:srgbClr val="000000"/>
                </a:solidFill>
              </a:rPr>
              <a:t>	</a:t>
            </a:r>
            <a:r>
              <a:rPr lang="ru-RU" sz="2000" dirty="0">
                <a:solidFill>
                  <a:srgbClr val="000000"/>
                </a:solidFill>
              </a:rPr>
              <a:t>                          </a:t>
            </a:r>
            <a:r>
              <a:rPr lang="sv-SE" sz="2000" dirty="0">
                <a:solidFill>
                  <a:srgbClr val="000000"/>
                </a:solidFill>
              </a:rPr>
              <a:t>RUR_BYN_DD       </a:t>
            </a:r>
            <a:r>
              <a:rPr lang="ru-RU" sz="2000" dirty="0">
                <a:solidFill>
                  <a:srgbClr val="000000"/>
                </a:solidFill>
              </a:rPr>
              <a:t>  </a:t>
            </a:r>
            <a:r>
              <a:rPr lang="sv-SE" sz="2000" dirty="0">
                <a:solidFill>
                  <a:srgbClr val="000000"/>
                </a:solidFill>
              </a:rPr>
              <a:t>USD_BYN_DD </a:t>
            </a:r>
            <a:r>
              <a:rPr lang="ru-RU" sz="2000" dirty="0">
                <a:solidFill>
                  <a:srgbClr val="000000"/>
                </a:solidFill>
              </a:rPr>
              <a:t>   </a:t>
            </a:r>
            <a:r>
              <a:rPr lang="sv-SE" sz="2000" dirty="0">
                <a:solidFill>
                  <a:srgbClr val="000000"/>
                </a:solidFill>
              </a:rPr>
              <a:t>EUR_BYN_</a:t>
            </a:r>
            <a:r>
              <a:rPr lang="sv-SE" sz="2000" dirty="0"/>
              <a:t>DD</a:t>
            </a:r>
            <a:r>
              <a:rPr lang="ru-RU" sz="2000" dirty="0"/>
              <a:t> </a:t>
            </a:r>
            <a:endParaRPr lang="en-US" sz="2000" dirty="0"/>
          </a:p>
          <a:p>
            <a:pPr marR="200" algn="ctr"/>
            <a:r>
              <a:rPr lang="ru-RU" sz="2000" dirty="0">
                <a:solidFill>
                  <a:srgbClr val="000000"/>
                </a:solidFill>
              </a:rPr>
              <a:t>    </a:t>
            </a:r>
            <a:r>
              <a:rPr lang="en-US" sz="2000" dirty="0">
                <a:solidFill>
                  <a:srgbClr val="000000"/>
                </a:solidFill>
              </a:rPr>
              <a:t>RUR_BYN_DD 	</a:t>
            </a:r>
            <a:r>
              <a:rPr lang="ru-RU" sz="2000" dirty="0">
                <a:solidFill>
                  <a:srgbClr val="000000"/>
                </a:solidFill>
              </a:rPr>
              <a:t>    </a:t>
            </a:r>
            <a:r>
              <a:rPr lang="en-US" sz="2000" dirty="0">
                <a:solidFill>
                  <a:srgbClr val="000000"/>
                </a:solidFill>
              </a:rPr>
              <a:t>1.000000				</a:t>
            </a:r>
          </a:p>
          <a:p>
            <a:pPr marR="200" algn="ctr"/>
            <a:r>
              <a:rPr lang="en-US" sz="2000" dirty="0">
                <a:solidFill>
                  <a:srgbClr val="000000"/>
                </a:solidFill>
              </a:rPr>
              <a:t>    U</a:t>
            </a:r>
            <a:r>
              <a:rPr lang="sv-SE" sz="2000" dirty="0">
                <a:solidFill>
                  <a:srgbClr val="000000"/>
                </a:solidFill>
              </a:rPr>
              <a:t>SD_BYN_DD</a:t>
            </a:r>
            <a:r>
              <a:rPr lang="ru-RU" sz="2000" dirty="0">
                <a:solidFill>
                  <a:srgbClr val="000000"/>
                </a:solidFill>
              </a:rPr>
              <a:t>      </a:t>
            </a:r>
            <a:r>
              <a:rPr lang="sv-SE" sz="2000" dirty="0">
                <a:solidFill>
                  <a:srgbClr val="000000"/>
                </a:solidFill>
              </a:rPr>
              <a:t>-0.436323	</a:t>
            </a:r>
            <a:r>
              <a:rPr lang="ru-RU" sz="2000" dirty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rgbClr val="000000"/>
                </a:solidFill>
              </a:rPr>
              <a:t>  </a:t>
            </a:r>
            <a:r>
              <a:rPr lang="ru-RU" sz="2000" dirty="0">
                <a:solidFill>
                  <a:srgbClr val="000000"/>
                </a:solidFill>
              </a:rPr>
              <a:t>   </a:t>
            </a:r>
            <a:r>
              <a:rPr lang="sv-SE" sz="2000" dirty="0">
                <a:solidFill>
                  <a:srgbClr val="000000"/>
                </a:solidFill>
              </a:rPr>
              <a:t>1.000000		</a:t>
            </a:r>
          </a:p>
          <a:p>
            <a:pPr marR="200" algn="ctr"/>
            <a:r>
              <a:rPr lang="sv-SE" sz="2000" dirty="0">
                <a:solidFill>
                  <a:srgbClr val="000000"/>
                </a:solidFill>
              </a:rPr>
              <a:t>                  </a:t>
            </a:r>
            <a:r>
              <a:rPr lang="ru-RU" sz="2000" dirty="0">
                <a:solidFill>
                  <a:srgbClr val="000000"/>
                </a:solidFill>
              </a:rPr>
              <a:t>  </a:t>
            </a:r>
            <a:r>
              <a:rPr lang="sv-SE" sz="2000" dirty="0">
                <a:solidFill>
                  <a:srgbClr val="000000"/>
                </a:solidFill>
              </a:rPr>
              <a:t>EUR_BYN_DD </a:t>
            </a:r>
            <a:r>
              <a:rPr lang="ru-RU" sz="2000" dirty="0">
                <a:solidFill>
                  <a:srgbClr val="000000"/>
                </a:solidFill>
              </a:rPr>
              <a:t>  </a:t>
            </a:r>
            <a:r>
              <a:rPr lang="sv-SE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  </a:t>
            </a:r>
            <a:r>
              <a:rPr lang="sv-SE" sz="2000" dirty="0">
                <a:solidFill>
                  <a:srgbClr val="000000"/>
                </a:solidFill>
              </a:rPr>
              <a:t>-0.413743	    </a:t>
            </a:r>
            <a:r>
              <a:rPr lang="ru-RU" sz="2000" dirty="0">
                <a:solidFill>
                  <a:srgbClr val="000000"/>
                </a:solidFill>
              </a:rPr>
              <a:t>  </a:t>
            </a:r>
            <a:r>
              <a:rPr lang="sv-SE" sz="2000" dirty="0">
                <a:solidFill>
                  <a:srgbClr val="000000"/>
                </a:solidFill>
              </a:rPr>
              <a:t>  0.785913	</a:t>
            </a:r>
            <a:r>
              <a:rPr lang="ru-RU" sz="2000" dirty="0">
                <a:solidFill>
                  <a:srgbClr val="000000"/>
                </a:solidFill>
              </a:rPr>
              <a:t>     </a:t>
            </a:r>
            <a:r>
              <a:rPr lang="sv-SE" sz="2000" dirty="0">
                <a:solidFill>
                  <a:srgbClr val="000000"/>
                </a:solidFill>
              </a:rPr>
              <a:t>1.000000	</a:t>
            </a:r>
            <a:r>
              <a:rPr lang="ru-RU" sz="2000" dirty="0">
                <a:solidFill>
                  <a:srgbClr val="000000"/>
                </a:solidFill>
              </a:rPr>
              <a:t>	</a:t>
            </a:r>
          </a:p>
          <a:p>
            <a:pPr indent="357188" algn="just"/>
            <a:br>
              <a:rPr lang="ru-RU" sz="2000" dirty="0"/>
            </a:br>
            <a:r>
              <a:rPr lang="ru-RU" sz="2000" dirty="0"/>
              <a:t>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положительная корреляция между </a:t>
            </a:r>
            <a:r>
              <a:rPr lang="sv-SE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USD_BYN_DD 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sv-SE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EUR_BYN_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вызывает в моделях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MIDAS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эффекты мультиколлинеарности факторов, что дает основание использовать только одну из них -  </a:t>
            </a:r>
            <a:r>
              <a:rPr lang="sv-SE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USD_BYN_DD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666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F95DB65-0878-43A8-85C6-D824A35B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3989EE3-86BC-4B44-8637-9D5A86DC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554097-9952-4902-B0D2-9203040E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19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4EFA13E-1DC8-4B33-8A9B-256117A6E97B}"/>
              </a:ext>
            </a:extLst>
          </p:cNvPr>
          <p:cNvSpPr/>
          <p:nvPr/>
        </p:nvSpPr>
        <p:spPr>
          <a:xfrm>
            <a:off x="936812" y="1537971"/>
            <a:ext cx="104169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i="1" dirty="0">
                <a:solidFill>
                  <a:srgbClr val="3E6C9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Максимальный период оценивания моделей: 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1 января 2015 г. – 31 октября 2023 г. </a:t>
            </a:r>
            <a:endParaRPr lang="ru-RU" sz="2000" dirty="0"/>
          </a:p>
          <a:p>
            <a:pPr algn="just"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ru-RU" sz="2000" i="1" dirty="0">
                <a:solidFill>
                  <a:srgbClr val="3E6C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Рекомендуемая глубина вневыборочных прогнозов </a:t>
            </a:r>
          </a:p>
          <a:p>
            <a:pPr algn="ctr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квартал 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квартальных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1-3 месяца 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месячных моделей.</a:t>
            </a:r>
            <a:endParaRPr lang="ru-RU" sz="2000" b="1" i="1" dirty="0">
              <a:solidFill>
                <a:srgbClr val="2A4E9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ru-RU" sz="2000" b="1" dirty="0">
              <a:solidFill>
                <a:srgbClr val="2A4E9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000" i="1" dirty="0">
                <a:solidFill>
                  <a:srgbClr val="3E6C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точности прогнозов</a:t>
            </a:r>
            <a:r>
              <a:rPr lang="ru-RU" sz="2000" dirty="0">
                <a:solidFill>
                  <a:srgbClr val="3E6C9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Ретроспективные прогнозы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всем периоде оценивания модели.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Вневыборочные прогнозы</a:t>
            </a:r>
            <a:r>
              <a:rPr lang="ru-RU" sz="2000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ctr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квартал для квартальных,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месяца для месячных моделей.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A5CCC02-56E2-4BCC-B256-9322BB055267}"/>
              </a:ext>
            </a:extLst>
          </p:cNvPr>
          <p:cNvSpPr txBox="1">
            <a:spLocks/>
          </p:cNvSpPr>
          <p:nvPr/>
        </p:nvSpPr>
        <p:spPr>
          <a:xfrm>
            <a:off x="2723492" y="770830"/>
            <a:ext cx="7123387" cy="39215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solidFill>
                  <a:srgbClr val="3E6C99"/>
                </a:solidFill>
                <a:latin typeface="+mn-lt"/>
              </a:rPr>
              <a:t>Период оценивания моделей и глубина прогнозов</a:t>
            </a:r>
          </a:p>
        </p:txBody>
      </p:sp>
    </p:spTree>
    <p:extLst>
      <p:ext uri="{BB962C8B-B14F-4D97-AF65-F5344CB8AC3E}">
        <p14:creationId xmlns:p14="http://schemas.microsoft.com/office/powerpoint/2010/main" val="1587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1268" y="1172054"/>
            <a:ext cx="10910632" cy="4758332"/>
          </a:xfrm>
        </p:spPr>
        <p:txBody>
          <a:bodyPr>
            <a:noAutofit/>
          </a:bodyPr>
          <a:lstStyle/>
          <a:p>
            <a:pPr marL="0" indent="35560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b="1" dirty="0">
                <a:solidFill>
                  <a:srgbClr val="C00000"/>
                </a:solidFill>
              </a:rPr>
              <a:t>Недостатки эконометрических моделей по агрегированным данным</a:t>
            </a:r>
            <a:endParaRPr lang="ru-RU" sz="2400" dirty="0">
              <a:solidFill>
                <a:srgbClr val="C00000"/>
              </a:solidFill>
            </a:endParaRPr>
          </a:p>
          <a:p>
            <a:pPr marL="0" indent="3556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Значительная часть ключевых макроэкономических показателей, включая ВВП, формируются статистическими органами в квартальном представлении. В силу доминирования квартальных данных большое распространение получили квартальные эконометрические модели с агрегированными до уровня целевых показателей экономическими переменными. 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практическом использовании моделей по агрегированным данным возникают ряд проблем:</a:t>
            </a:r>
          </a:p>
          <a:p>
            <a:pPr marL="0" indent="35560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потеря информации о динамике высокочастотных экзогенных переменных (предикторов) внутри низкочастотных интервалов наблюдения целевых показателей;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задержка поступления новых значений макроэкономических показателей, которая ограничивает прогностические возможности моделей, сужая горизонт прогнозирования;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необходимость пересмотра макроэкономических прогнозов в связи с корректировкой исходных данных. </a:t>
            </a:r>
          </a:p>
          <a:p>
            <a:pPr marL="0" indent="35560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5560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5560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один скругленный угол 7">
            <a:extLst>
              <a:ext uri="{FF2B5EF4-FFF2-40B4-BE49-F238E27FC236}">
                <a16:creationId xmlns:a16="http://schemas.microsoft.com/office/drawing/2014/main" id="{A7DE7493-D771-48FD-83B0-1BFC9AFE439B}"/>
              </a:ext>
            </a:extLst>
          </p:cNvPr>
          <p:cNvSpPr/>
          <p:nvPr/>
        </p:nvSpPr>
        <p:spPr>
          <a:xfrm flipV="1">
            <a:off x="1" y="-12"/>
            <a:ext cx="871267" cy="819520"/>
          </a:xfrm>
          <a:prstGeom prst="round1Rect">
            <a:avLst>
              <a:gd name="adj" fmla="val 41706"/>
            </a:avLst>
          </a:prstGeom>
          <a:gradFill flip="none" rotWithShape="1">
            <a:gsLst>
              <a:gs pos="0">
                <a:srgbClr val="1E3A6E">
                  <a:shade val="30000"/>
                  <a:satMod val="115000"/>
                </a:srgbClr>
              </a:gs>
              <a:gs pos="50000">
                <a:srgbClr val="1E3A6E">
                  <a:shade val="67500"/>
                  <a:satMod val="115000"/>
                </a:srgbClr>
              </a:gs>
              <a:gs pos="100000">
                <a:srgbClr val="1E3A6E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n>
                <a:solidFill>
                  <a:schemeClr val="bg1"/>
                </a:solidFill>
              </a:ln>
              <a:solidFill>
                <a:srgbClr val="1E3A6E"/>
              </a:solidFill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B70CC4F-6DB5-4E02-A9DE-8A37FDDA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694" y="209260"/>
            <a:ext cx="10515600" cy="723022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2A4E96"/>
                </a:solidFill>
                <a:latin typeface="+mn-lt"/>
              </a:rPr>
              <a:t>1. Актуальность проблемы и цели исследования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8DE4BEF9-8DDC-4239-92CF-D75BE60F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BE4112-96B7-4660-A79D-30F80890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2</a:t>
            </a:fld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D541CB-2DC4-4A0B-8DF3-06E07879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E8B3-30CF-4DC8-9009-8578FFBE3E17}" type="datetime1">
              <a:rPr lang="ru-RU" smtClean="0"/>
              <a:t>15.11.2023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774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8CD9A90-999D-4AE0-97B2-6745D5EF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A8DE40-37C4-47DE-8903-0F97B001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AB0D97-82D1-4CF2-B0F2-879618CC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20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436FFF7-5256-4D2B-8AA6-BE8A38176AA0}"/>
              </a:ext>
            </a:extLst>
          </p:cNvPr>
          <p:cNvSpPr/>
          <p:nvPr/>
        </p:nvSpPr>
        <p:spPr>
          <a:xfrm>
            <a:off x="907675" y="1361088"/>
            <a:ext cx="1037664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/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С учетом имеющихся структурных изменений на всем интервале наблюдения тестирование стационарности всех временных и рядов проводилось. с помощью теста единичного корня </a:t>
            </a:r>
            <a:r>
              <a:rPr lang="en-US" sz="2000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BPUR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000" i="1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Break point unit root test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), допускающего наличие структурных изменений в нестационарных временных рядах с детерминированными и стохастическими трендами. </a:t>
            </a:r>
          </a:p>
          <a:p>
            <a:pPr indent="360000" algn="just">
              <a:spcBef>
                <a:spcPts val="600"/>
              </a:spcBef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Структурные изменения в периоде оценивания модели учитывались с помощью фиктивных переменных для месячных и квартальных моделей.</a:t>
            </a:r>
          </a:p>
          <a:p>
            <a:pPr indent="360000" algn="just">
              <a:spcBef>
                <a:spcPts val="600"/>
              </a:spcBef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Все представляемые модели удовлетворяют тестам статистической значимости оценок параметров моделей и анализа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остатков (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Харин Ю.С., Малюгин В.И., Харин А.Ю., 2003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indent="3600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выбора лучшей модели на множестве моделей с заданной спецификацией используются процедуры оптимизации по управляемым параметрам, реализуемые в рамках используемой процедуры построения моделей.</a:t>
            </a:r>
          </a:p>
          <a:p>
            <a:pPr indent="360000" algn="just"/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420E292-420C-4895-91C8-9735C8958191}"/>
              </a:ext>
            </a:extLst>
          </p:cNvPr>
          <p:cNvSpPr txBox="1">
            <a:spLocks/>
          </p:cNvSpPr>
          <p:nvPr/>
        </p:nvSpPr>
        <p:spPr>
          <a:xfrm>
            <a:off x="2303397" y="448190"/>
            <a:ext cx="7123387" cy="8416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solidFill>
                  <a:srgbClr val="2A4E96"/>
                </a:solidFill>
                <a:latin typeface="+mn-lt"/>
              </a:rPr>
              <a:t>Структурные изменения и тестирование стационарности временных рядов</a:t>
            </a:r>
          </a:p>
        </p:txBody>
      </p:sp>
    </p:spTree>
    <p:extLst>
      <p:ext uri="{BB962C8B-B14F-4D97-AF65-F5344CB8AC3E}">
        <p14:creationId xmlns:p14="http://schemas.microsoft.com/office/powerpoint/2010/main" val="2718014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797E58D-AB9A-4038-A21C-6D3F2977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B9AB853-F7C1-4509-9880-CD5BA9F8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0E35DE-DCF2-4BAA-A7A3-74CAE913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21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412FE5F-D45B-434E-A0B4-FF603F1BE283}"/>
              </a:ext>
            </a:extLst>
          </p:cNvPr>
          <p:cNvSpPr txBox="1">
            <a:spLocks/>
          </p:cNvSpPr>
          <p:nvPr/>
        </p:nvSpPr>
        <p:spPr>
          <a:xfrm>
            <a:off x="1103586" y="384997"/>
            <a:ext cx="10526265" cy="11792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>
                <a:solidFill>
                  <a:srgbClr val="2A4E96"/>
                </a:solidFill>
                <a:latin typeface="+mn-lt"/>
              </a:rPr>
              <a:t>4. Оценка точности прогнозов с использованием моделей </a:t>
            </a:r>
            <a:r>
              <a:rPr lang="en-US" sz="3600" b="1" dirty="0">
                <a:solidFill>
                  <a:srgbClr val="2A4E96"/>
                </a:solidFill>
                <a:latin typeface="+mn-lt"/>
              </a:rPr>
              <a:t>MIDAS</a:t>
            </a:r>
            <a:r>
              <a:rPr lang="ru-RU" sz="3600" b="1" dirty="0">
                <a:solidFill>
                  <a:srgbClr val="2A4E96"/>
                </a:solidFill>
                <a:latin typeface="+mn-lt"/>
              </a:rPr>
              <a:t> и </a:t>
            </a:r>
            <a:r>
              <a:rPr lang="en-US" sz="3600" b="1" dirty="0">
                <a:solidFill>
                  <a:srgbClr val="2A4E96"/>
                </a:solidFill>
                <a:latin typeface="+mn-lt"/>
              </a:rPr>
              <a:t>ARDL/ARX</a:t>
            </a:r>
            <a:endParaRPr lang="ru-RU" sz="3600" b="1" dirty="0">
              <a:solidFill>
                <a:srgbClr val="2A4E96"/>
              </a:solidFill>
              <a:latin typeface="+mn-lt"/>
            </a:endParaRPr>
          </a:p>
        </p:txBody>
      </p:sp>
      <p:sp>
        <p:nvSpPr>
          <p:cNvPr id="9" name="Прямоугольник: один скругленный угол 8">
            <a:extLst>
              <a:ext uri="{FF2B5EF4-FFF2-40B4-BE49-F238E27FC236}">
                <a16:creationId xmlns:a16="http://schemas.microsoft.com/office/drawing/2014/main" id="{B48B7C11-7ECD-499F-BC47-81D38A6E441C}"/>
              </a:ext>
            </a:extLst>
          </p:cNvPr>
          <p:cNvSpPr/>
          <p:nvPr/>
        </p:nvSpPr>
        <p:spPr>
          <a:xfrm flipV="1">
            <a:off x="1" y="-12"/>
            <a:ext cx="871267" cy="819520"/>
          </a:xfrm>
          <a:prstGeom prst="round1Rect">
            <a:avLst>
              <a:gd name="adj" fmla="val 41706"/>
            </a:avLst>
          </a:prstGeom>
          <a:gradFill flip="none" rotWithShape="1">
            <a:gsLst>
              <a:gs pos="0">
                <a:srgbClr val="1E3A6E">
                  <a:shade val="30000"/>
                  <a:satMod val="115000"/>
                </a:srgbClr>
              </a:gs>
              <a:gs pos="50000">
                <a:srgbClr val="1E3A6E">
                  <a:shade val="67500"/>
                  <a:satMod val="115000"/>
                </a:srgbClr>
              </a:gs>
              <a:gs pos="100000">
                <a:srgbClr val="1E3A6E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n>
                <a:solidFill>
                  <a:schemeClr val="bg1"/>
                </a:solidFill>
              </a:ln>
              <a:solidFill>
                <a:srgbClr val="1E3A6E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BAF7047-A9DB-4443-9382-AB62647DF89A}"/>
              </a:ext>
            </a:extLst>
          </p:cNvPr>
          <p:cNvSpPr/>
          <p:nvPr/>
        </p:nvSpPr>
        <p:spPr>
          <a:xfrm>
            <a:off x="1857564" y="2291860"/>
            <a:ext cx="9018307" cy="3700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2000" b="1" dirty="0">
                <a:solidFill>
                  <a:srgbClr val="2A4E9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Квартальн</a:t>
            </a:r>
            <a:r>
              <a:rPr lang="ru-RU" sz="2000" b="1" dirty="0">
                <a:solidFill>
                  <a:srgbClr val="2A4E9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ые</a:t>
            </a:r>
            <a:r>
              <a:rPr lang="ru-RU" sz="2000" b="1" dirty="0">
                <a:solidFill>
                  <a:srgbClr val="2A4E9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модели темпов роста инфляции </a:t>
            </a:r>
            <a:r>
              <a:rPr lang="en-US" sz="2000" b="1" dirty="0">
                <a:solidFill>
                  <a:srgbClr val="2A4E9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CPI_QQ</a:t>
            </a:r>
            <a:endParaRPr lang="en-US" sz="2000" dirty="0">
              <a:solidFill>
                <a:srgbClr val="2A4E96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MIDAS_Q_D</a:t>
            </a:r>
            <a:r>
              <a:rPr lang="en-US" sz="2000" dirty="0">
                <a:solidFill>
                  <a:srgbClr val="2A4E9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 ежедневным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изменениям обменных курсов 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RUR_DD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USD_DD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MIDAS_Q_D_M</a:t>
            </a:r>
            <a:r>
              <a:rPr lang="en-US" sz="2000" dirty="0">
                <a:solidFill>
                  <a:srgbClr val="2A4E9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по ежедневным изменениям обменных курсов 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RUR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DD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USD_DD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и месячным изменениям инфляции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CPI_MM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2000" b="1" dirty="0">
                <a:solidFill>
                  <a:srgbClr val="2A4E9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Месячная модель темпов роста инфляции </a:t>
            </a:r>
            <a:r>
              <a:rPr lang="en-US" sz="2000" b="1" dirty="0">
                <a:solidFill>
                  <a:srgbClr val="2A4E9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CPI_MM:</a:t>
            </a:r>
          </a:p>
          <a:p>
            <a:pPr marL="342900" indent="-3429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MIDAS_M_D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по ежедневным изменениям обменных курсов  RUR_DD и USD_DD;</a:t>
            </a:r>
          </a:p>
          <a:p>
            <a:pPr marL="342900" indent="-3429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MIDAS_M_W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по еженедельным изменениям обменных курсов  </a:t>
            </a:r>
            <a:r>
              <a:rPr lang="nn-NO" sz="2000" dirty="0">
                <a:ea typeface="Calibri" panose="020F0502020204030204" pitchFamily="34" charset="0"/>
                <a:cs typeface="Times New Roman" panose="02020603050405020304" pitchFamily="18" charset="0"/>
              </a:rPr>
              <a:t>RUR_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WW</a:t>
            </a:r>
            <a:r>
              <a:rPr lang="nn-NO" sz="2000" dirty="0">
                <a:ea typeface="Calibri" panose="020F0502020204030204" pitchFamily="34" charset="0"/>
                <a:cs typeface="Times New Roman" panose="02020603050405020304" pitchFamily="18" charset="0"/>
              </a:rPr>
              <a:t> и USD_WW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rgbClr val="C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6C31083-EDE1-4593-9FBC-70052D15672A}"/>
              </a:ext>
            </a:extLst>
          </p:cNvPr>
          <p:cNvSpPr/>
          <p:nvPr/>
        </p:nvSpPr>
        <p:spPr>
          <a:xfrm>
            <a:off x="1784394" y="1693047"/>
            <a:ext cx="9845457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Рассматриваемые варианты модели </a:t>
            </a:r>
            <a:r>
              <a:rPr lang="en-US" sz="2400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MIDAS </a:t>
            </a:r>
            <a:r>
              <a:rPr lang="ru-RU" sz="2400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по смешанным данным</a:t>
            </a:r>
            <a:endParaRPr lang="ru-RU" sz="2400" dirty="0">
              <a:solidFill>
                <a:srgbClr val="C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678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872AD86-95C7-445A-8EC1-B65BF3E2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80C6779-1C91-458A-8A06-73DE1BD8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E34FBE-AF6E-4261-B749-25F6DEC5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22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236A14-2E74-4913-971C-3AB3C76C7404}"/>
              </a:ext>
            </a:extLst>
          </p:cNvPr>
          <p:cNvSpPr/>
          <p:nvPr/>
        </p:nvSpPr>
        <p:spPr>
          <a:xfrm>
            <a:off x="680228" y="1153028"/>
            <a:ext cx="10831544" cy="5057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2000" b="1" dirty="0">
                <a:solidFill>
                  <a:srgbClr val="2A4E9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Квартальн</a:t>
            </a:r>
            <a:r>
              <a:rPr lang="ru-RU" sz="2000" b="1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ая</a:t>
            </a:r>
            <a:r>
              <a:rPr lang="ru-RU" sz="2000" b="1" dirty="0">
                <a:solidFill>
                  <a:srgbClr val="2A4E9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темпов роста инфляции </a:t>
            </a:r>
            <a:r>
              <a:rPr lang="en-US" sz="2000" b="1" dirty="0">
                <a:solidFill>
                  <a:srgbClr val="2A4E9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CPI_QQ:</a:t>
            </a:r>
          </a:p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лучшей оказалась модель модели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фиктивной переменной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DUM2023q1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первого квартала 2023 года;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агрегированные квартальные темпы роста обменных курсов  RUR_DD и USD_DD оказались статистически не значимыми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ru-RU" sz="9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CPI_QQ = 0.281223629357*CPI_QQ(-1) + 0.137838215058*CPI_QQ(-2) –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0.306526579691*CPI_QQ(-3)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6.17215089413*DUM2022Q1 + 90.2778548152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(4)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2000" b="1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Месячная модель темпов роста инфляции </a:t>
            </a:r>
            <a:r>
              <a:rPr lang="en-US" sz="2000" b="1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CPI_MM: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Оптимальная месячная модель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ARDL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только экзогенную переменную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имеет вид:</a:t>
            </a:r>
          </a:p>
          <a:p>
            <a:pPr algn="ctr"/>
            <a:r>
              <a:rPr lang="ru-RU" sz="2000" i="1" dirty="0"/>
              <a:t>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CPI_MM = 0.5414*CPI_MM(-1) + 0.1930*CPI_MM(-2) + 0.1326*USD_BYN_MM –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0.02825*USD_BYN_MM(-1) + 16.1416.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(5) </a:t>
            </a:r>
          </a:p>
          <a:p>
            <a:pPr marL="342900" indent="-3429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4F0A25C-447E-4DDA-825C-649013AC6C00}"/>
              </a:ext>
            </a:extLst>
          </p:cNvPr>
          <p:cNvSpPr/>
          <p:nvPr/>
        </p:nvSpPr>
        <p:spPr>
          <a:xfrm>
            <a:off x="1082041" y="537694"/>
            <a:ext cx="10622488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Альтернативные модели </a:t>
            </a:r>
            <a:r>
              <a:rPr lang="en-US" sz="2400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ARDL </a:t>
            </a:r>
            <a:r>
              <a:rPr lang="ru-RU" sz="2400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2400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ARX </a:t>
            </a:r>
            <a:r>
              <a:rPr lang="ru-RU" sz="2400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по агрегированным обменным курсам</a:t>
            </a:r>
            <a:endParaRPr lang="ru-RU" sz="2400" dirty="0">
              <a:solidFill>
                <a:srgbClr val="C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049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8903396-5364-40DB-AB84-396F1070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D669218-D5D4-4E8C-A7C7-501B757B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C5B6E2-5CB6-46A7-9B4C-D4DC5733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23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DDCD67-E668-459E-8AEF-13A8CB74A615}"/>
              </a:ext>
            </a:extLst>
          </p:cNvPr>
          <p:cNvSpPr/>
          <p:nvPr/>
        </p:nvSpPr>
        <p:spPr>
          <a:xfrm>
            <a:off x="1386840" y="1120144"/>
            <a:ext cx="10104120" cy="40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1. </a:t>
            </a:r>
            <a:r>
              <a:rPr lang="ru-RU" sz="2000" b="1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точности краткосрочных прогнозов на основе месячных моделей</a:t>
            </a:r>
            <a:endParaRPr lang="ru-RU" sz="2000" dirty="0">
              <a:solidFill>
                <a:srgbClr val="2A4E9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F3234163-E0A3-4132-9209-8DA4C7E04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210205"/>
              </p:ext>
            </p:extLst>
          </p:nvPr>
        </p:nvGraphicFramePr>
        <p:xfrm>
          <a:off x="2209800" y="1608258"/>
          <a:ext cx="8229598" cy="47480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8171">
                  <a:extLst>
                    <a:ext uri="{9D8B030D-6E8A-4147-A177-3AD203B41FA5}">
                      <a16:colId xmlns:a16="http://schemas.microsoft.com/office/drawing/2014/main" val="4086602950"/>
                    </a:ext>
                  </a:extLst>
                </a:gridCol>
                <a:gridCol w="1248884">
                  <a:extLst>
                    <a:ext uri="{9D8B030D-6E8A-4147-A177-3AD203B41FA5}">
                      <a16:colId xmlns:a16="http://schemas.microsoft.com/office/drawing/2014/main" val="213751155"/>
                    </a:ext>
                  </a:extLst>
                </a:gridCol>
                <a:gridCol w="1248003">
                  <a:extLst>
                    <a:ext uri="{9D8B030D-6E8A-4147-A177-3AD203B41FA5}">
                      <a16:colId xmlns:a16="http://schemas.microsoft.com/office/drawing/2014/main" val="3089089658"/>
                    </a:ext>
                  </a:extLst>
                </a:gridCol>
                <a:gridCol w="1123819">
                  <a:extLst>
                    <a:ext uri="{9D8B030D-6E8A-4147-A177-3AD203B41FA5}">
                      <a16:colId xmlns:a16="http://schemas.microsoft.com/office/drawing/2014/main" val="3288839057"/>
                    </a:ext>
                  </a:extLst>
                </a:gridCol>
                <a:gridCol w="1123819">
                  <a:extLst>
                    <a:ext uri="{9D8B030D-6E8A-4147-A177-3AD203B41FA5}">
                      <a16:colId xmlns:a16="http://schemas.microsoft.com/office/drawing/2014/main" val="1137200175"/>
                    </a:ext>
                  </a:extLst>
                </a:gridCol>
                <a:gridCol w="1366902">
                  <a:extLst>
                    <a:ext uri="{9D8B030D-6E8A-4147-A177-3AD203B41FA5}">
                      <a16:colId xmlns:a16="http://schemas.microsoft.com/office/drawing/2014/main" val="4275334171"/>
                    </a:ext>
                  </a:extLst>
                </a:gridCol>
              </a:tblGrid>
              <a:tr h="128104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000" dirty="0">
                          <a:effectLst/>
                        </a:rPr>
                        <a:t>Временные интервалы оценивания модели и прогнозирования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670520"/>
                  </a:ext>
                </a:extLst>
              </a:tr>
              <a:tr h="6434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Период оценивания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2015</a:t>
                      </a:r>
                      <a:r>
                        <a:rPr lang="en-US" sz="1800" dirty="0">
                          <a:effectLst/>
                        </a:rPr>
                        <a:t>m1-</a:t>
                      </a:r>
                      <a:endParaRPr lang="ru-RU" sz="18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2023</a:t>
                      </a:r>
                      <a:r>
                        <a:rPr lang="en-US" sz="1800" dirty="0">
                          <a:effectLst/>
                        </a:rPr>
                        <a:t>m8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2015</a:t>
                      </a:r>
                      <a:r>
                        <a:rPr lang="en-US" sz="1800" dirty="0">
                          <a:effectLst/>
                        </a:rPr>
                        <a:t>m1-</a:t>
                      </a:r>
                      <a:endParaRPr lang="ru-RU" sz="18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202</a:t>
                      </a:r>
                      <a:r>
                        <a:rPr lang="en-US" sz="1800" dirty="0">
                          <a:effectLst/>
                        </a:rPr>
                        <a:t>2m12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2015</a:t>
                      </a:r>
                      <a:r>
                        <a:rPr lang="en-US" sz="1800">
                          <a:effectLst/>
                        </a:rPr>
                        <a:t>m1-</a:t>
                      </a:r>
                      <a:endParaRPr lang="ru-RU" sz="18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2023</a:t>
                      </a:r>
                      <a:r>
                        <a:rPr lang="en-US" sz="1800">
                          <a:effectLst/>
                        </a:rPr>
                        <a:t>m3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2015</a:t>
                      </a:r>
                      <a:r>
                        <a:rPr lang="en-US" sz="1800" dirty="0">
                          <a:effectLst/>
                        </a:rPr>
                        <a:t>m1-</a:t>
                      </a:r>
                      <a:endParaRPr lang="ru-RU" sz="18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2023</a:t>
                      </a:r>
                      <a:r>
                        <a:rPr lang="en-US" sz="1800" dirty="0">
                          <a:effectLst/>
                        </a:rPr>
                        <a:t>m6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2015</a:t>
                      </a:r>
                      <a:r>
                        <a:rPr lang="en-US" sz="1800">
                          <a:effectLst/>
                        </a:rPr>
                        <a:t>m1-</a:t>
                      </a:r>
                      <a:endParaRPr lang="ru-RU" sz="18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2023</a:t>
                      </a:r>
                      <a:r>
                        <a:rPr lang="en-US" sz="1800">
                          <a:effectLst/>
                        </a:rPr>
                        <a:t>m7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5398404"/>
                  </a:ext>
                </a:extLst>
              </a:tr>
              <a:tr h="6434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Прогнозный период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2015</a:t>
                      </a:r>
                      <a:r>
                        <a:rPr lang="en-US" sz="1800" dirty="0">
                          <a:effectLst/>
                        </a:rPr>
                        <a:t>m1-</a:t>
                      </a:r>
                      <a:endParaRPr lang="ru-RU" sz="18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2023</a:t>
                      </a:r>
                      <a:r>
                        <a:rPr lang="en-US" sz="1800" dirty="0">
                          <a:effectLst/>
                        </a:rPr>
                        <a:t>m8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202</a:t>
                      </a:r>
                      <a:r>
                        <a:rPr lang="en-US" sz="1800" dirty="0">
                          <a:effectLst/>
                        </a:rPr>
                        <a:t>3m01-</a:t>
                      </a:r>
                      <a:endParaRPr lang="ru-RU" sz="18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2023</a:t>
                      </a:r>
                      <a:r>
                        <a:rPr lang="en-US" sz="1800" dirty="0">
                          <a:effectLst/>
                        </a:rPr>
                        <a:t>m</a:t>
                      </a:r>
                      <a:r>
                        <a:rPr lang="ru-RU" sz="1800" dirty="0">
                          <a:effectLst/>
                        </a:rPr>
                        <a:t>3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2023</a:t>
                      </a:r>
                      <a:r>
                        <a:rPr lang="en-US" sz="1800" dirty="0">
                          <a:effectLst/>
                        </a:rPr>
                        <a:t>m4</a:t>
                      </a:r>
                      <a:r>
                        <a:rPr lang="ru-RU" sz="1800" dirty="0">
                          <a:effectLst/>
                        </a:rPr>
                        <a:t>-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2023</a:t>
                      </a:r>
                      <a:r>
                        <a:rPr lang="en-US" sz="1800" dirty="0">
                          <a:effectLst/>
                        </a:rPr>
                        <a:t>m6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r>
                        <a:rPr lang="ru-RU" sz="1800">
                          <a:effectLst/>
                        </a:rPr>
                        <a:t>023</a:t>
                      </a:r>
                      <a:r>
                        <a:rPr lang="en-US" sz="1800">
                          <a:effectLst/>
                        </a:rPr>
                        <a:t>m7</a:t>
                      </a:r>
                      <a:endParaRPr lang="ru-RU" sz="18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r>
                        <a:rPr lang="ru-RU" sz="1800">
                          <a:effectLst/>
                        </a:rPr>
                        <a:t>023</a:t>
                      </a:r>
                      <a:r>
                        <a:rPr lang="en-US" sz="1800">
                          <a:effectLst/>
                        </a:rPr>
                        <a:t>m7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r>
                        <a:rPr lang="ru-RU" sz="1800">
                          <a:effectLst/>
                        </a:rPr>
                        <a:t>023</a:t>
                      </a:r>
                      <a:r>
                        <a:rPr lang="en-US" sz="1800">
                          <a:effectLst/>
                        </a:rPr>
                        <a:t>m8</a:t>
                      </a:r>
                      <a:endParaRPr lang="ru-RU" sz="18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r>
                        <a:rPr lang="ru-RU" sz="1800">
                          <a:effectLst/>
                        </a:rPr>
                        <a:t>023</a:t>
                      </a:r>
                      <a:r>
                        <a:rPr lang="en-US" sz="1800">
                          <a:effectLst/>
                        </a:rPr>
                        <a:t>m8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6959882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Характеристики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Модели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044102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solidFill>
                            <a:srgbClr val="2A4E96"/>
                          </a:solidFill>
                          <a:effectLst/>
                        </a:rPr>
                        <a:t>Модель </a:t>
                      </a:r>
                      <a:r>
                        <a:rPr lang="en-US" sz="1800" b="1" dirty="0">
                          <a:solidFill>
                            <a:srgbClr val="2A4E96"/>
                          </a:solidFill>
                          <a:effectLst/>
                        </a:rPr>
                        <a:t>MIDAS</a:t>
                      </a:r>
                      <a:r>
                        <a:rPr lang="ru-RU" sz="1800" b="1" dirty="0">
                          <a:solidFill>
                            <a:srgbClr val="2A4E96"/>
                          </a:solidFill>
                          <a:effectLst/>
                        </a:rPr>
                        <a:t> по ежедневным обменным курсам</a:t>
                      </a:r>
                      <a:endParaRPr lang="ru-RU" sz="1800" b="1" dirty="0">
                        <a:solidFill>
                          <a:srgbClr val="2A4E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392220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RMSE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0.4497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0.1629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1567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0.09890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1073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0105808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MAPE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0.3358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0.1421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1468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0.09825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1015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448963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RSS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9077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17.2261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17.2788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17.3533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3098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4019163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AIQ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1751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1.2988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1.2657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1.2350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2093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005466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0" dirty="0">
                          <a:effectLst/>
                        </a:rPr>
                        <a:t> 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solidFill>
                            <a:srgbClr val="2A4E96"/>
                          </a:solidFill>
                          <a:effectLst/>
                        </a:rPr>
                        <a:t>Модель ARDL по агрегированным обменным курсам</a:t>
                      </a:r>
                      <a:endParaRPr lang="ru-RU" sz="1800" b="1" dirty="0">
                        <a:solidFill>
                          <a:srgbClr val="2A4E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143901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RMSE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5763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0.5723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3471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0.1798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1.0139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4883853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MAPE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4346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0.4269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3342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0.1785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0116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728939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RSS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8711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5144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19.6331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19.8405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5912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586883"/>
                  </a:ext>
                </a:extLst>
              </a:tr>
              <a:tr h="243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AIQ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3308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1.3641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1.3404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5133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7830275"/>
                  </a:ext>
                </a:extLst>
              </a:tr>
            </a:tbl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6FAC8F8-9416-41BE-8FEE-067282E1B7FE}"/>
              </a:ext>
            </a:extLst>
          </p:cNvPr>
          <p:cNvSpPr/>
          <p:nvPr/>
        </p:nvSpPr>
        <p:spPr>
          <a:xfrm>
            <a:off x="1858863" y="501650"/>
            <a:ext cx="9845457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Анализ точности прогнозов по  ежедневным обменным курсам</a:t>
            </a:r>
            <a:endParaRPr lang="ru-RU" sz="2400" dirty="0">
              <a:solidFill>
                <a:srgbClr val="C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031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724D93-2370-4B82-8B68-790D2B1F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6D46D0-6E81-4A7B-A33A-57A866EE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74FB6D-6477-426F-A8A6-9E977D27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24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A9FC09A-0375-47D6-BFAF-FEFE8E938719}"/>
              </a:ext>
            </a:extLst>
          </p:cNvPr>
          <p:cNvSpPr/>
          <p:nvPr/>
        </p:nvSpPr>
        <p:spPr>
          <a:xfrm>
            <a:off x="706056" y="533067"/>
            <a:ext cx="9988951" cy="837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2. </a:t>
            </a:r>
            <a:endParaRPr lang="ru-RU" sz="2000" dirty="0">
              <a:solidFill>
                <a:srgbClr val="2A4E9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2A4E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точности краткосрочных прогнозов на основе квартальных моделей</a:t>
            </a:r>
            <a:endParaRPr lang="ru-RU" sz="2000" dirty="0">
              <a:solidFill>
                <a:srgbClr val="2A4E9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F5610B6-077E-4B8B-8991-922B462EA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761250"/>
              </p:ext>
            </p:extLst>
          </p:nvPr>
        </p:nvGraphicFramePr>
        <p:xfrm>
          <a:off x="1307939" y="1608019"/>
          <a:ext cx="9248171" cy="47480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0489">
                  <a:extLst>
                    <a:ext uri="{9D8B030D-6E8A-4147-A177-3AD203B41FA5}">
                      <a16:colId xmlns:a16="http://schemas.microsoft.com/office/drawing/2014/main" val="388220696"/>
                    </a:ext>
                  </a:extLst>
                </a:gridCol>
                <a:gridCol w="2210412">
                  <a:extLst>
                    <a:ext uri="{9D8B030D-6E8A-4147-A177-3AD203B41FA5}">
                      <a16:colId xmlns:a16="http://schemas.microsoft.com/office/drawing/2014/main" val="1592600456"/>
                    </a:ext>
                  </a:extLst>
                </a:gridCol>
                <a:gridCol w="2653326">
                  <a:extLst>
                    <a:ext uri="{9D8B030D-6E8A-4147-A177-3AD203B41FA5}">
                      <a16:colId xmlns:a16="http://schemas.microsoft.com/office/drawing/2014/main" val="3102779602"/>
                    </a:ext>
                  </a:extLst>
                </a:gridCol>
                <a:gridCol w="1883944">
                  <a:extLst>
                    <a:ext uri="{9D8B030D-6E8A-4147-A177-3AD203B41FA5}">
                      <a16:colId xmlns:a16="http://schemas.microsoft.com/office/drawing/2014/main" val="2370333549"/>
                    </a:ext>
                  </a:extLst>
                </a:gridCol>
              </a:tblGrid>
              <a:tr h="138933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</a:rPr>
                        <a:t>Временные интервалы оценивания модели и прогнозирования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387228"/>
                  </a:ext>
                </a:extLst>
              </a:tr>
              <a:tr h="6415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Период оценивания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2015</a:t>
                      </a:r>
                      <a:r>
                        <a:rPr lang="en-US" sz="1800" dirty="0">
                          <a:effectLst/>
                        </a:rPr>
                        <a:t>q1</a:t>
                      </a:r>
                      <a:endParaRPr lang="ru-RU" sz="18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2023</a:t>
                      </a:r>
                      <a:r>
                        <a:rPr lang="en-US" sz="1800" dirty="0">
                          <a:effectLst/>
                        </a:rPr>
                        <a:t>q</a:t>
                      </a:r>
                      <a:r>
                        <a:rPr lang="ru-RU" sz="18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2015</a:t>
                      </a:r>
                      <a:r>
                        <a:rPr lang="en-US" sz="1800" dirty="0">
                          <a:effectLst/>
                        </a:rPr>
                        <a:t>q1</a:t>
                      </a:r>
                      <a:endParaRPr lang="ru-RU" sz="18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2022</a:t>
                      </a:r>
                      <a:r>
                        <a:rPr lang="en-US" sz="1800" dirty="0">
                          <a:effectLst/>
                        </a:rPr>
                        <a:t>q4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2015</a:t>
                      </a:r>
                      <a:r>
                        <a:rPr lang="en-US" sz="1800">
                          <a:effectLst/>
                        </a:rPr>
                        <a:t>q1</a:t>
                      </a:r>
                      <a:endParaRPr lang="ru-RU" sz="18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2023</a:t>
                      </a:r>
                      <a:r>
                        <a:rPr lang="en-US" sz="1800">
                          <a:effectLst/>
                        </a:rPr>
                        <a:t>q1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4994459"/>
                  </a:ext>
                </a:extLst>
              </a:tr>
              <a:tr h="6415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Прогнозный период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2015</a:t>
                      </a:r>
                      <a:r>
                        <a:rPr lang="en-US" sz="1800" dirty="0">
                          <a:effectLst/>
                        </a:rPr>
                        <a:t>q1</a:t>
                      </a:r>
                      <a:endParaRPr lang="ru-RU" sz="18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2023</a:t>
                      </a:r>
                      <a:r>
                        <a:rPr lang="en-US" sz="1800" dirty="0">
                          <a:effectLst/>
                        </a:rPr>
                        <a:t>q</a:t>
                      </a:r>
                      <a:r>
                        <a:rPr lang="ru-RU" sz="18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202</a:t>
                      </a:r>
                      <a:r>
                        <a:rPr lang="en-US" sz="1800" dirty="0">
                          <a:effectLst/>
                        </a:rPr>
                        <a:t>2q</a:t>
                      </a:r>
                      <a:r>
                        <a:rPr lang="ru-RU" sz="1800" dirty="0">
                          <a:effectLst/>
                        </a:rPr>
                        <a:t>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2023</a:t>
                      </a:r>
                      <a:r>
                        <a:rPr lang="en-US" sz="1800" dirty="0">
                          <a:effectLst/>
                        </a:rPr>
                        <a:t>q1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2023</a:t>
                      </a:r>
                      <a:r>
                        <a:rPr lang="en-US" sz="1800" dirty="0">
                          <a:effectLst/>
                        </a:rPr>
                        <a:t>q</a:t>
                      </a:r>
                      <a:r>
                        <a:rPr lang="ru-RU" sz="1800" dirty="0">
                          <a:effectLst/>
                        </a:rPr>
                        <a:t>2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2023</a:t>
                      </a:r>
                      <a:r>
                        <a:rPr lang="en-US" sz="1800" dirty="0">
                          <a:effectLst/>
                        </a:rPr>
                        <a:t>q2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2681569"/>
                  </a:ext>
                </a:extLst>
              </a:tr>
              <a:tr h="243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Характеристики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Модели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91823"/>
                  </a:ext>
                </a:extLst>
              </a:tr>
              <a:tr h="27371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solidFill>
                            <a:srgbClr val="2A4E96"/>
                          </a:solidFill>
                          <a:effectLst/>
                        </a:rPr>
                        <a:t>Модель </a:t>
                      </a:r>
                      <a:r>
                        <a:rPr lang="en-US" sz="1800" b="1" dirty="0">
                          <a:solidFill>
                            <a:srgbClr val="2A4E96"/>
                          </a:solidFill>
                          <a:effectLst/>
                        </a:rPr>
                        <a:t>MIDAS</a:t>
                      </a:r>
                      <a:r>
                        <a:rPr lang="ru-RU" sz="1800" b="1" dirty="0">
                          <a:solidFill>
                            <a:srgbClr val="2A4E96"/>
                          </a:solidFill>
                          <a:effectLst/>
                        </a:rPr>
                        <a:t> по ежедневным обменным курсам</a:t>
                      </a:r>
                      <a:endParaRPr lang="ru-RU" sz="1800" b="1" dirty="0">
                        <a:solidFill>
                          <a:srgbClr val="2A4E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593981"/>
                  </a:ext>
                </a:extLst>
              </a:tr>
              <a:tr h="243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RMSE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0.5785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7411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5916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5356871"/>
                  </a:ext>
                </a:extLst>
              </a:tr>
              <a:tr h="243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MAPE 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0.4425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7311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5888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2991185"/>
                  </a:ext>
                </a:extLst>
              </a:tr>
              <a:tr h="243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RSS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8.4756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8.4756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1614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725614"/>
                  </a:ext>
                </a:extLst>
              </a:tr>
              <a:tr h="243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AIQ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1.9634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9385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9634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8982964"/>
                  </a:ext>
                </a:extLst>
              </a:tr>
              <a:tr h="243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0" dirty="0">
                          <a:effectLst/>
                        </a:rPr>
                        <a:t> 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solidFill>
                            <a:srgbClr val="2A4E96"/>
                          </a:solidFill>
                          <a:effectLst/>
                        </a:rPr>
                        <a:t>Модель AR(3) без обменных курсов</a:t>
                      </a:r>
                      <a:endParaRPr lang="ru-RU" sz="1800" b="1" dirty="0">
                        <a:solidFill>
                          <a:srgbClr val="2A4E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21043"/>
                  </a:ext>
                </a:extLst>
              </a:tr>
              <a:tr h="243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RMSE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833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5083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0.5280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9995382"/>
                  </a:ext>
                </a:extLst>
              </a:tr>
              <a:tr h="243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MAPE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</a:t>
                      </a: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350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4881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0.5183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2806942"/>
                  </a:ext>
                </a:extLst>
              </a:tr>
              <a:tr h="243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RSS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7738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9311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5656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7119344"/>
                  </a:ext>
                </a:extLst>
              </a:tr>
              <a:tr h="243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</a:rPr>
                        <a:t>AIQ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8071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8076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8411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30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870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D9E33AB-92FB-4C60-BCFC-D747C441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8C553F-B098-4417-AA63-B4A8B4EF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A0866D-65EC-4115-BDD4-468664F7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25</a:t>
            </a:fld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52ABFF6-935B-49D4-8F31-9E2B1B2B34A5}"/>
              </a:ext>
            </a:extLst>
          </p:cNvPr>
          <p:cNvGrpSpPr/>
          <p:nvPr/>
        </p:nvGrpSpPr>
        <p:grpSpPr>
          <a:xfrm>
            <a:off x="492240" y="1617034"/>
            <a:ext cx="11451959" cy="3623931"/>
            <a:chOff x="471920" y="1818481"/>
            <a:chExt cx="11451959" cy="3623931"/>
          </a:xfrm>
        </p:grpSpPr>
        <p:graphicFrame>
          <p:nvGraphicFramePr>
            <p:cNvPr id="5" name="Объект 4">
              <a:extLst>
                <a:ext uri="{FF2B5EF4-FFF2-40B4-BE49-F238E27FC236}">
                  <a16:creationId xmlns:a16="http://schemas.microsoft.com/office/drawing/2014/main" id="{06BD0228-9A81-4B1E-B59C-E6E384E9C5E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7689556"/>
                </p:ext>
              </p:extLst>
            </p:nvPr>
          </p:nvGraphicFramePr>
          <p:xfrm>
            <a:off x="6096000" y="1818481"/>
            <a:ext cx="5827879" cy="36239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0" name="EViews" r:id="rId4" imgW="5440546" imgH="3383314" progId="EViews.Workfile.2">
                    <p:embed/>
                  </p:oleObj>
                </mc:Choice>
                <mc:Fallback>
                  <p:oleObj name="EViews" r:id="rId4" imgW="5440546" imgH="3383314" progId="EViews.Workfile.2">
                    <p:embed/>
                    <p:pic>
                      <p:nvPicPr>
                        <p:cNvPr id="6" name="Объект 5">
                          <a:extLst>
                            <a:ext uri="{FF2B5EF4-FFF2-40B4-BE49-F238E27FC236}">
                              <a16:creationId xmlns:a16="http://schemas.microsoft.com/office/drawing/2014/main" id="{38152FF6-949C-4563-A5FC-86E04855802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096000" y="1818481"/>
                          <a:ext cx="5827879" cy="3623931"/>
                        </a:xfrm>
                        <a:prstGeom prst="rect">
                          <a:avLst/>
                        </a:prstGeom>
                        <a:ln>
                          <a:solidFill>
                            <a:srgbClr val="C0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Объект 5">
              <a:extLst>
                <a:ext uri="{FF2B5EF4-FFF2-40B4-BE49-F238E27FC236}">
                  <a16:creationId xmlns:a16="http://schemas.microsoft.com/office/drawing/2014/main" id="{9CFF4057-CA48-41DF-A665-2281307111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3402075"/>
                </p:ext>
              </p:extLst>
            </p:nvPr>
          </p:nvGraphicFramePr>
          <p:xfrm>
            <a:off x="471920" y="1818481"/>
            <a:ext cx="5408613" cy="322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1" name="EViews" r:id="rId6" imgW="5478745" imgH="3261565" progId="EViews.Workfile.2">
                    <p:embed/>
                  </p:oleObj>
                </mc:Choice>
                <mc:Fallback>
                  <p:oleObj name="EViews" r:id="rId6" imgW="5478745" imgH="3261565" progId="EViews.Workfile.2">
                    <p:embed/>
                    <p:pic>
                      <p:nvPicPr>
                        <p:cNvPr id="8" name="Объект 7">
                          <a:extLst>
                            <a:ext uri="{FF2B5EF4-FFF2-40B4-BE49-F238E27FC236}">
                              <a16:creationId xmlns:a16="http://schemas.microsoft.com/office/drawing/2014/main" id="{E2F184C5-7794-41FF-BF52-0953E1CA3AB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71920" y="1818481"/>
                          <a:ext cx="5408613" cy="3221038"/>
                        </a:xfrm>
                        <a:prstGeom prst="rect">
                          <a:avLst/>
                        </a:prstGeom>
                        <a:ln>
                          <a:solidFill>
                            <a:schemeClr val="accent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D90A134-8E60-48B5-8B21-E1E6CB81F722}"/>
              </a:ext>
            </a:extLst>
          </p:cNvPr>
          <p:cNvSpPr/>
          <p:nvPr/>
        </p:nvSpPr>
        <p:spPr>
          <a:xfrm>
            <a:off x="2020947" y="584591"/>
            <a:ext cx="88411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4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Пример построения квартальной модели темпов роста С</a:t>
            </a:r>
            <a:r>
              <a:rPr lang="en-US" sz="24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PI_QQ</a:t>
            </a:r>
            <a:r>
              <a:rPr lang="ru-RU" sz="24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по ежедневным обменным курсам </a:t>
            </a:r>
            <a:endParaRPr lang="ru-RU" sz="2400" dirty="0">
              <a:solidFill>
                <a:srgbClr val="C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23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CC3FF22-308A-4AF3-A47C-A78FCF31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DD8107-FBBC-47EB-ADFF-ED34257E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D03F71-BACC-49B7-9C05-CABB16B9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26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089AD6B-3783-445E-BBF6-D1856B4440BC}"/>
              </a:ext>
            </a:extLst>
          </p:cNvPr>
          <p:cNvSpPr txBox="1">
            <a:spLocks/>
          </p:cNvSpPr>
          <p:nvPr/>
        </p:nvSpPr>
        <p:spPr>
          <a:xfrm>
            <a:off x="2324099" y="308374"/>
            <a:ext cx="7912977" cy="6654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b="1" dirty="0">
                <a:solidFill>
                  <a:srgbClr val="2A4E96"/>
                </a:solidFill>
                <a:latin typeface="+mn-lt"/>
              </a:rPr>
              <a:t>Результаты оценивания квартальной модели </a:t>
            </a:r>
            <a:r>
              <a:rPr lang="en-US" sz="2200" b="1" dirty="0">
                <a:solidFill>
                  <a:srgbClr val="2A4E96"/>
                </a:solidFill>
                <a:latin typeface="+mn-lt"/>
              </a:rPr>
              <a:t>MIDAS</a:t>
            </a:r>
            <a:endParaRPr lang="ru-RU" sz="2200" b="1" dirty="0">
              <a:solidFill>
                <a:srgbClr val="2A4E96"/>
              </a:solidFill>
              <a:latin typeface="+mn-lt"/>
            </a:endParaRPr>
          </a:p>
          <a:p>
            <a:pPr algn="ctr"/>
            <a:r>
              <a:rPr lang="ru-RU" sz="2000" dirty="0">
                <a:solidFill>
                  <a:srgbClr val="3E6C99"/>
                </a:solidFill>
                <a:latin typeface="+mn-lt"/>
              </a:rPr>
              <a:t>Период оценивания модели 201</a:t>
            </a:r>
            <a:r>
              <a:rPr lang="en-US" sz="2000" dirty="0">
                <a:solidFill>
                  <a:srgbClr val="3E6C99"/>
                </a:solidFill>
                <a:latin typeface="+mn-lt"/>
              </a:rPr>
              <a:t>5q1-2022q4</a:t>
            </a:r>
            <a:endParaRPr lang="ru-RU" sz="2000" dirty="0">
              <a:solidFill>
                <a:srgbClr val="3E6C99"/>
              </a:solidFill>
              <a:latin typeface="+mn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3BC63A-3F8B-4BB5-89AB-0BB9CB6E78F2}"/>
              </a:ext>
            </a:extLst>
          </p:cNvPr>
          <p:cNvPicPr/>
          <p:nvPr/>
        </p:nvPicPr>
        <p:blipFill rotWithShape="1">
          <a:blip r:embed="rId3"/>
          <a:srcRect l="23793" t="17000" r="37606" b="15391"/>
          <a:stretch/>
        </p:blipFill>
        <p:spPr bwMode="auto">
          <a:xfrm>
            <a:off x="714704" y="1105525"/>
            <a:ext cx="5538951" cy="55196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4C712F-7E7A-4F05-B8E8-F4D039B4D774}"/>
              </a:ext>
            </a:extLst>
          </p:cNvPr>
          <p:cNvPicPr/>
          <p:nvPr/>
        </p:nvPicPr>
        <p:blipFill rotWithShape="1">
          <a:blip r:embed="rId4"/>
          <a:srcRect l="24264" t="16171" r="38422" b="6913"/>
          <a:stretch/>
        </p:blipFill>
        <p:spPr bwMode="auto">
          <a:xfrm>
            <a:off x="7094483" y="1217929"/>
            <a:ext cx="4523159" cy="54729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43686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824A94E-8135-4AD1-9960-BB61AD0D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222BAF-D3B1-4996-AEB2-6333B21C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C5BDEF-4416-45DC-8CCE-C689385E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27</a:t>
            </a:fld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BB069B-E94D-4055-AFF1-414CAA8B6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468" y="641130"/>
            <a:ext cx="154503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245AC08F-2234-4933-B82F-0597DB56E3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892214"/>
              </p:ext>
            </p:extLst>
          </p:nvPr>
        </p:nvGraphicFramePr>
        <p:xfrm>
          <a:off x="3146722" y="1421199"/>
          <a:ext cx="6726621" cy="4691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EViews" r:id="rId4" imgW="5433237" imgH="3962574" progId="EViews.Workfile.2">
                  <p:embed/>
                </p:oleObj>
              </mc:Choice>
              <mc:Fallback>
                <p:oleObj name="EViews" r:id="rId4" imgW="5433237" imgH="3962574" progId="EViews.Workfile.2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245AC08F-2234-4933-B82F-0597DB56E3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722" y="1421199"/>
                        <a:ext cx="6726621" cy="4691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4BC7130-50FE-4BE4-9FD0-834FC2F6F309}"/>
              </a:ext>
            </a:extLst>
          </p:cNvPr>
          <p:cNvSpPr txBox="1">
            <a:spLocks/>
          </p:cNvSpPr>
          <p:nvPr/>
        </p:nvSpPr>
        <p:spPr>
          <a:xfrm>
            <a:off x="2858813" y="402605"/>
            <a:ext cx="7123387" cy="6654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b="1" dirty="0">
                <a:solidFill>
                  <a:srgbClr val="3E6C99"/>
                </a:solidFill>
                <a:latin typeface="+mn-lt"/>
              </a:rPr>
              <a:t>Выбор лучшей модели</a:t>
            </a:r>
          </a:p>
          <a:p>
            <a:pPr algn="ctr"/>
            <a:r>
              <a:rPr lang="ru-RU" sz="2000" dirty="0">
                <a:solidFill>
                  <a:srgbClr val="3E6C99"/>
                </a:solidFill>
                <a:latin typeface="+mn-lt"/>
              </a:rPr>
              <a:t>Период оценивания модели 201</a:t>
            </a:r>
            <a:r>
              <a:rPr lang="en-US" sz="2000" dirty="0">
                <a:solidFill>
                  <a:srgbClr val="3E6C99"/>
                </a:solidFill>
                <a:latin typeface="+mn-lt"/>
              </a:rPr>
              <a:t>5q1-2022q4</a:t>
            </a:r>
            <a:endParaRPr lang="ru-RU" sz="2000" dirty="0">
              <a:solidFill>
                <a:srgbClr val="3E6C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7880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7D95D12-24B5-4933-A557-6F13F33B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52D5FFF-5702-4F67-927B-DC6B6072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0D0CB7-EA4F-41D1-97A8-E377DF17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28</a:t>
            </a:fld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ABB321B-9F57-46B6-A0FA-93A238945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502" y="975788"/>
            <a:ext cx="15859221" cy="46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E6F05AF9-5D31-49A6-9968-87DF16F510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83304"/>
              </p:ext>
            </p:extLst>
          </p:nvPr>
        </p:nvGraphicFramePr>
        <p:xfrm>
          <a:off x="2417535" y="1298797"/>
          <a:ext cx="7899400" cy="513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EViews" r:id="rId4" imgW="5867471" imgH="3817596" progId="EViews.Workfile.2">
                  <p:embed/>
                </p:oleObj>
              </mc:Choice>
              <mc:Fallback>
                <p:oleObj name="EViews" r:id="rId4" imgW="5867471" imgH="3817596" progId="EViews.Workfile.2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E6F05AF9-5D31-49A6-9968-87DF16F510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535" y="1298797"/>
                        <a:ext cx="7899400" cy="51323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3E6C99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59D948D-B582-4514-8A8D-DE4FD82BB55B}"/>
              </a:ext>
            </a:extLst>
          </p:cNvPr>
          <p:cNvSpPr txBox="1">
            <a:spLocks/>
          </p:cNvSpPr>
          <p:nvPr/>
        </p:nvSpPr>
        <p:spPr>
          <a:xfrm>
            <a:off x="2805541" y="495146"/>
            <a:ext cx="7123387" cy="6654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b="1" dirty="0">
                <a:solidFill>
                  <a:srgbClr val="3E6C99"/>
                </a:solidFill>
                <a:latin typeface="+mn-lt"/>
              </a:rPr>
              <a:t>Сравнительный анализ наблюдаемой и прогнозной динамики темпов роста ИПЦ</a:t>
            </a:r>
            <a:endParaRPr lang="ru-RU" sz="2000" dirty="0">
              <a:solidFill>
                <a:srgbClr val="3E6C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5761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9F2C6BC-04E7-4E64-8E71-99AFA22E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9DBF7C-D8D6-479F-AB49-E0BF7077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B4A633-1DE6-40B0-A158-BBE522A0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D5A479-BA3C-4FE4-8A7D-3DED9EC43C6B}"/>
              </a:ext>
            </a:extLst>
          </p:cNvPr>
          <p:cNvPicPr/>
          <p:nvPr/>
        </p:nvPicPr>
        <p:blipFill rotWithShape="1">
          <a:blip r:embed="rId3"/>
          <a:srcRect l="47599" t="33171" r="26099" b="33640"/>
          <a:stretch/>
        </p:blipFill>
        <p:spPr bwMode="auto">
          <a:xfrm>
            <a:off x="360506" y="1707130"/>
            <a:ext cx="5498465" cy="36681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1707EB-924D-4F07-82B9-0FB993154CE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71" y="1976747"/>
            <a:ext cx="6175374" cy="31741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472182A-3392-4812-8830-F0D930F62E7F}"/>
              </a:ext>
            </a:extLst>
          </p:cNvPr>
          <p:cNvSpPr txBox="1">
            <a:spLocks/>
          </p:cNvSpPr>
          <p:nvPr/>
        </p:nvSpPr>
        <p:spPr>
          <a:xfrm>
            <a:off x="2297277" y="488091"/>
            <a:ext cx="7123387" cy="6654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b="1" dirty="0">
                <a:solidFill>
                  <a:srgbClr val="3E6C99"/>
                </a:solidFill>
                <a:latin typeface="+mn-lt"/>
              </a:rPr>
              <a:t>Анализ стационарности, некоррелированности и нормального распределения остатков модели</a:t>
            </a:r>
            <a:endParaRPr lang="ru-RU" sz="2000" dirty="0">
              <a:solidFill>
                <a:srgbClr val="3E6C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128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B0C53C-41EF-482E-BEA0-FA414850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7FACF5-1EE5-4249-9C16-5319F893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A4E549-9A78-4DEB-BE32-F6019EFF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3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1D0BE8A-C5A9-481C-9F77-2D96EE05A878}"/>
              </a:ext>
            </a:extLst>
          </p:cNvPr>
          <p:cNvSpPr txBox="1">
            <a:spLocks/>
          </p:cNvSpPr>
          <p:nvPr/>
        </p:nvSpPr>
        <p:spPr>
          <a:xfrm>
            <a:off x="997873" y="232595"/>
            <a:ext cx="10910632" cy="62265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5560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ru-RU" sz="2400" b="1" dirty="0">
                <a:solidFill>
                  <a:srgbClr val="C00000"/>
                </a:solidFill>
              </a:rPr>
              <a:t>Возможности эконометрических моделей по смешанным данным</a:t>
            </a:r>
            <a:endParaRPr lang="ru-RU" sz="2400" dirty="0">
              <a:solidFill>
                <a:srgbClr val="C00000"/>
              </a:solidFill>
            </a:endParaRPr>
          </a:p>
          <a:p>
            <a:pPr marL="0" indent="3556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последние два десятилетия идеи корректировки макроэкономических прогнозов в реальном времени на основе совместного использования данных разной частоты нашли реализацию в эконометрических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моделях по смешанным данным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Data Sampling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3556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Особую актуальность такие модели приобрели в задачах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краткосрочного прогнозирования и «наукастинга»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низкочастотного макроэкономического показателя по высокочастотным экзогенным переменным.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 термином «</a:t>
            </a:r>
            <a:r>
              <a:rPr lang="ru-RU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наукастинг»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(nowcasting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понимается построение прогнозов макроэкономического показателя для текущего временного интервала или ближайшего будущего  интервала по данным, поступающим в режиме реального времени (</a:t>
            </a:r>
            <a:r>
              <a:rPr 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data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силу задержки поступления новых значений макроэкономических показателей и последующей корректировки макроэкономических прогнозов по мере обновления исходных данных эти задачи являются актуальными.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556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17BE0FE-F92E-4BDC-8A53-AF36088F16B8}"/>
              </a:ext>
            </a:extLst>
          </p:cNvPr>
          <p:cNvSpPr/>
          <p:nvPr/>
        </p:nvSpPr>
        <p:spPr>
          <a:xfrm>
            <a:off x="997873" y="4578375"/>
            <a:ext cx="10929257" cy="196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20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Основные типы эконометрических моделей по смешанным данным: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регрессионные модели по смешанным данным;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векторные авторегрессионные модели по смешанным данным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динамические факторные модели по смешанным данным;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векторной авторегрессии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марковскими переключениями состояний по смешанным данным.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667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9CB877-EC4F-4098-97EE-7F1AC5C7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4A41DFC-CED6-4510-AABE-5E5FBB40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7BD4B6-2CC6-400C-BCFE-93970735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30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59DEEC6-7246-4561-B886-45BE948ED0E6}"/>
              </a:ext>
            </a:extLst>
          </p:cNvPr>
          <p:cNvSpPr txBox="1">
            <a:spLocks/>
          </p:cNvSpPr>
          <p:nvPr/>
        </p:nvSpPr>
        <p:spPr>
          <a:xfrm>
            <a:off x="2508030" y="534348"/>
            <a:ext cx="7123387" cy="9265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b="1" dirty="0">
                <a:solidFill>
                  <a:srgbClr val="2A4E96"/>
                </a:solidFill>
                <a:latin typeface="+mn-lt"/>
              </a:rPr>
              <a:t>Оценивание точности ретроспективных прогнозов</a:t>
            </a:r>
            <a:endParaRPr lang="en-US" sz="2200" b="1" dirty="0">
              <a:solidFill>
                <a:srgbClr val="2A4E96"/>
              </a:solidFill>
              <a:latin typeface="+mn-lt"/>
            </a:endParaRPr>
          </a:p>
          <a:p>
            <a:pPr algn="ctr"/>
            <a:endParaRPr lang="ru-RU" sz="900" b="1" dirty="0">
              <a:solidFill>
                <a:srgbClr val="3E6C99"/>
              </a:solidFill>
              <a:latin typeface="+mn-lt"/>
            </a:endParaRPr>
          </a:p>
          <a:p>
            <a:pPr algn="ctr"/>
            <a:r>
              <a:rPr lang="ru-RU" sz="2000" dirty="0">
                <a:solidFill>
                  <a:srgbClr val="3E6C99"/>
                </a:solidFill>
                <a:latin typeface="+mn-lt"/>
              </a:rPr>
              <a:t>Прогнозный период равен периоду оценивания: </a:t>
            </a:r>
          </a:p>
          <a:p>
            <a:pPr algn="ctr"/>
            <a:r>
              <a:rPr lang="ru-RU" sz="2000" dirty="0">
                <a:solidFill>
                  <a:srgbClr val="3E6C99"/>
                </a:solidFill>
                <a:latin typeface="+mn-lt"/>
              </a:rPr>
              <a:t>2015</a:t>
            </a:r>
            <a:r>
              <a:rPr lang="en-US" sz="2000" dirty="0">
                <a:solidFill>
                  <a:srgbClr val="3E6C99"/>
                </a:solidFill>
                <a:latin typeface="+mn-lt"/>
              </a:rPr>
              <a:t>q2-2022q4</a:t>
            </a:r>
            <a:r>
              <a:rPr lang="ru-RU" sz="2000" dirty="0">
                <a:solidFill>
                  <a:srgbClr val="3E6C99"/>
                </a:solidFill>
                <a:latin typeface="+mn-lt"/>
              </a:rPr>
              <a:t> 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387E89C8-DEC0-4B7C-9E2A-855F22797F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074952"/>
              </p:ext>
            </p:extLst>
          </p:nvPr>
        </p:nvGraphicFramePr>
        <p:xfrm>
          <a:off x="1014423" y="1757231"/>
          <a:ext cx="10334297" cy="4302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EViews" r:id="rId4" imgW="6111169" imgH="2545206" progId="EViews.Workfile.2">
                  <p:embed/>
                </p:oleObj>
              </mc:Choice>
              <mc:Fallback>
                <p:oleObj name="EViews" r:id="rId4" imgW="6111169" imgH="2545206" progId="EViews.Workfile.2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387E89C8-DEC0-4B7C-9E2A-855F22797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4423" y="1757231"/>
                        <a:ext cx="10334297" cy="4302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2334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071821C-89BD-4B6F-AD36-1F9AD801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06401C5-6A43-4B2E-83C4-B3253CBC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D8F918-3F5F-4866-B394-D4F2084A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31</a:t>
            </a:fld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D6EE21A-F0BE-481E-88E0-CD2217C50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2" y="20179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F447B26-1258-4DDE-8834-AE7E75BCB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359" y="21612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77C080C8-AAA7-487C-92A5-E5DE9CCC3477}"/>
              </a:ext>
            </a:extLst>
          </p:cNvPr>
          <p:cNvSpPr txBox="1">
            <a:spLocks/>
          </p:cNvSpPr>
          <p:nvPr/>
        </p:nvSpPr>
        <p:spPr>
          <a:xfrm>
            <a:off x="2350375" y="585221"/>
            <a:ext cx="7123387" cy="8319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b="1" dirty="0">
                <a:solidFill>
                  <a:srgbClr val="3E6C99"/>
                </a:solidFill>
                <a:latin typeface="+mn-lt"/>
              </a:rPr>
              <a:t>Вневыборочный прогноз</a:t>
            </a:r>
            <a:endParaRPr lang="en-US" sz="2200" b="1" dirty="0">
              <a:solidFill>
                <a:srgbClr val="3E6C99"/>
              </a:solidFill>
              <a:latin typeface="+mn-lt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ru-RU" sz="2000" dirty="0">
                <a:solidFill>
                  <a:srgbClr val="3E6C99"/>
                </a:solidFill>
                <a:latin typeface="+mn-lt"/>
              </a:rPr>
              <a:t>2023</a:t>
            </a:r>
            <a:r>
              <a:rPr lang="en-US" sz="2000" dirty="0">
                <a:solidFill>
                  <a:srgbClr val="3E6C99"/>
                </a:solidFill>
                <a:latin typeface="+mn-lt"/>
              </a:rPr>
              <a:t>q</a:t>
            </a:r>
            <a:r>
              <a:rPr lang="ru-RU" sz="2000" dirty="0">
                <a:solidFill>
                  <a:srgbClr val="3E6C99"/>
                </a:solidFill>
                <a:latin typeface="+mn-lt"/>
              </a:rPr>
              <a:t>1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A26A013-795C-454D-AF2C-6B24019A7D9A}"/>
              </a:ext>
            </a:extLst>
          </p:cNvPr>
          <p:cNvGrpSpPr/>
          <p:nvPr/>
        </p:nvGrpSpPr>
        <p:grpSpPr>
          <a:xfrm>
            <a:off x="1938170" y="1596231"/>
            <a:ext cx="9198552" cy="3665538"/>
            <a:chOff x="1121741" y="1780959"/>
            <a:chExt cx="9198552" cy="3665538"/>
          </a:xfrm>
        </p:grpSpPr>
        <p:graphicFrame>
          <p:nvGraphicFramePr>
            <p:cNvPr id="9" name="Объект 8">
              <a:extLst>
                <a:ext uri="{FF2B5EF4-FFF2-40B4-BE49-F238E27FC236}">
                  <a16:creationId xmlns:a16="http://schemas.microsoft.com/office/drawing/2014/main" id="{088E78EA-C921-4F65-9293-6DF4C3A980E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9530179"/>
                </p:ext>
              </p:extLst>
            </p:nvPr>
          </p:nvGraphicFramePr>
          <p:xfrm>
            <a:off x="5776868" y="1780959"/>
            <a:ext cx="4543425" cy="340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0" name="EViews" r:id="rId4" imgW="3490133" imgH="2613586" progId="EViews.Workfile.2">
                    <p:embed/>
                  </p:oleObj>
                </mc:Choice>
                <mc:Fallback>
                  <p:oleObj name="EViews" r:id="rId4" imgW="3490133" imgH="2613586" progId="EViews.Workfile.2">
                    <p:embed/>
                    <p:pic>
                      <p:nvPicPr>
                        <p:cNvPr id="9" name="Объект 8">
                          <a:extLst>
                            <a:ext uri="{FF2B5EF4-FFF2-40B4-BE49-F238E27FC236}">
                              <a16:creationId xmlns:a16="http://schemas.microsoft.com/office/drawing/2014/main" id="{088E78EA-C921-4F65-9293-6DF4C3A980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6868" y="1780959"/>
                          <a:ext cx="4543425" cy="340360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Объект 9">
              <a:extLst>
                <a:ext uri="{FF2B5EF4-FFF2-40B4-BE49-F238E27FC236}">
                  <a16:creationId xmlns:a16="http://schemas.microsoft.com/office/drawing/2014/main" id="{C95A5320-63C7-46A1-9954-DC26726709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011310"/>
                </p:ext>
              </p:extLst>
            </p:nvPr>
          </p:nvGraphicFramePr>
          <p:xfrm>
            <a:off x="1121741" y="1780959"/>
            <a:ext cx="5494338" cy="3665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1" name="EViews" r:id="rId6" imgW="5494055" imgH="3664944" progId="EViews.Workfile.2">
                    <p:embed/>
                  </p:oleObj>
                </mc:Choice>
                <mc:Fallback>
                  <p:oleObj name="EViews" r:id="rId6" imgW="5494055" imgH="3664944" progId="EViews.Workfile.2">
                    <p:embed/>
                    <p:pic>
                      <p:nvPicPr>
                        <p:cNvPr id="7" name="Объект 6">
                          <a:extLst>
                            <a:ext uri="{FF2B5EF4-FFF2-40B4-BE49-F238E27FC236}">
                              <a16:creationId xmlns:a16="http://schemas.microsoft.com/office/drawing/2014/main" id="{5B024CE1-767A-4995-AD36-806CC182E9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1741" y="1780959"/>
                          <a:ext cx="5494338" cy="366553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3E6C99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48936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BE0339-CED1-4F61-A096-CDC6A14F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095DA5-B5E7-4381-9F79-163F260E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825B28-5794-46C0-92B3-EFF8E31A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32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D70A658-5B7A-4978-B9BA-4641E9FAEE90}"/>
              </a:ext>
            </a:extLst>
          </p:cNvPr>
          <p:cNvSpPr txBox="1">
            <a:spLocks/>
          </p:cNvSpPr>
          <p:nvPr/>
        </p:nvSpPr>
        <p:spPr>
          <a:xfrm>
            <a:off x="991617" y="409748"/>
            <a:ext cx="11035491" cy="11792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>
                <a:solidFill>
                  <a:srgbClr val="2A4E96"/>
                </a:solidFill>
                <a:latin typeface="+mn-lt"/>
              </a:rPr>
              <a:t>5. Квартальные прогнозы на основе моделей </a:t>
            </a:r>
            <a:r>
              <a:rPr lang="en-US" sz="3600" b="1" dirty="0">
                <a:solidFill>
                  <a:srgbClr val="2A4E96"/>
                </a:solidFill>
                <a:latin typeface="+mn-lt"/>
              </a:rPr>
              <a:t>MIDAS</a:t>
            </a:r>
            <a:r>
              <a:rPr lang="ru-RU" sz="3600" b="1" dirty="0">
                <a:solidFill>
                  <a:srgbClr val="2A4E96"/>
                </a:solidFill>
                <a:latin typeface="+mn-lt"/>
              </a:rPr>
              <a:t> одновременно по дневным и месячным данным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77005D1-4BE8-4B9E-ADDB-D8C6B182BFA0}"/>
              </a:ext>
            </a:extLst>
          </p:cNvPr>
          <p:cNvSpPr/>
          <p:nvPr/>
        </p:nvSpPr>
        <p:spPr>
          <a:xfrm>
            <a:off x="1828831" y="1564234"/>
            <a:ext cx="8841172" cy="100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22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Квартальн</a:t>
            </a:r>
            <a:r>
              <a:rPr lang="ru-RU" sz="2200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ые</a:t>
            </a:r>
            <a:r>
              <a:rPr lang="ru-RU" sz="22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модели темпов роста инфляции </a:t>
            </a:r>
            <a:r>
              <a:rPr lang="en-US" sz="22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CPI_QQ</a:t>
            </a:r>
          </a:p>
          <a:p>
            <a:pPr algn="ctr">
              <a:spcAft>
                <a:spcPts val="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по ежедневным изменениям обменных курсов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RUR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DD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USD_DD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</a:p>
          <a:p>
            <a:pPr algn="ctr">
              <a:spcAft>
                <a:spcPts val="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месячным изменениям инфляции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CPI_MM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397428B-C47A-4E49-8658-F39D30E6D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099049"/>
              </p:ext>
            </p:extLst>
          </p:nvPr>
        </p:nvGraphicFramePr>
        <p:xfrm>
          <a:off x="991617" y="3330462"/>
          <a:ext cx="10515600" cy="29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06240">
                  <a:extLst>
                    <a:ext uri="{9D8B030D-6E8A-4147-A177-3AD203B41FA5}">
                      <a16:colId xmlns:a16="http://schemas.microsoft.com/office/drawing/2014/main" val="1115260317"/>
                    </a:ext>
                  </a:extLst>
                </a:gridCol>
                <a:gridCol w="6309360">
                  <a:extLst>
                    <a:ext uri="{9D8B030D-6E8A-4147-A177-3AD203B41FA5}">
                      <a16:colId xmlns:a16="http://schemas.microsoft.com/office/drawing/2014/main" val="2995258412"/>
                    </a:ext>
                  </a:extLst>
                </a:gridCol>
              </a:tblGrid>
              <a:tr h="210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Сроки публикации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Периодичность публикации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10380248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23.01.2023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за декабрь 2022 года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6800356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16.02.2023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за 2022 год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14505649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22.02.2023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за январь 2023 года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78315029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22.03.2023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за февраль 2023 года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63104143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21.04.2023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за март 2023 года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5390731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22.05.2023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за апрель 2023 года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06402870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22.06.2023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за май 2023 года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7573955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24.07.2023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за июнь 2023 года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38521892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22.08.2023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за июль 2023 года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60646263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22.09.2023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за август 2023 года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97132775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23.10.2023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за сентябрь 2023 года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6432482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22.11.2023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за октябрь 2023 года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8063154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22.12.2023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за ноябрь 2023 года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23049865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31B207-9684-4CD1-9B5E-C26D0E101429}"/>
              </a:ext>
            </a:extLst>
          </p:cNvPr>
          <p:cNvSpPr/>
          <p:nvPr/>
        </p:nvSpPr>
        <p:spPr>
          <a:xfrm>
            <a:off x="1480068" y="2883097"/>
            <a:ext cx="9695932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rgbClr val="2A4E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3. </a:t>
            </a:r>
            <a:r>
              <a:rPr lang="ru-RU" b="1" dirty="0">
                <a:solidFill>
                  <a:srgbClr val="2A4E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Индекс потребительских цен на товары и услуги в % к предыдущему периоду</a:t>
            </a:r>
            <a:endParaRPr lang="ru-RU" sz="1600" b="1" dirty="0">
              <a:solidFill>
                <a:srgbClr val="2A4E9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один скругленный угол 8">
            <a:extLst>
              <a:ext uri="{FF2B5EF4-FFF2-40B4-BE49-F238E27FC236}">
                <a16:creationId xmlns:a16="http://schemas.microsoft.com/office/drawing/2014/main" id="{FAA1B427-52FA-4E18-86B3-49530E3CECAC}"/>
              </a:ext>
            </a:extLst>
          </p:cNvPr>
          <p:cNvSpPr/>
          <p:nvPr/>
        </p:nvSpPr>
        <p:spPr>
          <a:xfrm flipV="1">
            <a:off x="1" y="-12"/>
            <a:ext cx="871267" cy="819520"/>
          </a:xfrm>
          <a:prstGeom prst="round1Rect">
            <a:avLst>
              <a:gd name="adj" fmla="val 41706"/>
            </a:avLst>
          </a:prstGeom>
          <a:gradFill flip="none" rotWithShape="1">
            <a:gsLst>
              <a:gs pos="0">
                <a:srgbClr val="1E3A6E">
                  <a:shade val="30000"/>
                  <a:satMod val="115000"/>
                </a:srgbClr>
              </a:gs>
              <a:gs pos="50000">
                <a:srgbClr val="1E3A6E">
                  <a:shade val="67500"/>
                  <a:satMod val="115000"/>
                </a:srgbClr>
              </a:gs>
              <a:gs pos="100000">
                <a:srgbClr val="1E3A6E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n>
                <a:solidFill>
                  <a:schemeClr val="bg1"/>
                </a:solidFill>
              </a:ln>
              <a:solidFill>
                <a:srgbClr val="1E3A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181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8C97A55-7ED9-41DD-8DBF-B47EBD38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023A088-6A38-4651-93F4-1EA43460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12C33D-1549-4D36-B26B-5F9E82B8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7076" y="6356350"/>
            <a:ext cx="2743200" cy="365125"/>
          </a:xfrm>
        </p:spPr>
        <p:txBody>
          <a:bodyPr/>
          <a:lstStyle/>
          <a:p>
            <a:fld id="{EBFFFE99-2983-4AF1-BCFD-08250A5992F0}" type="slidenum">
              <a:rPr lang="ru-RU" smtClean="0"/>
              <a:t>33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593DFFD-A303-45F4-B5B5-72AA6B6CE01D}"/>
              </a:ext>
            </a:extLst>
          </p:cNvPr>
          <p:cNvSpPr txBox="1">
            <a:spLocks/>
          </p:cNvSpPr>
          <p:nvPr/>
        </p:nvSpPr>
        <p:spPr>
          <a:xfrm>
            <a:off x="1244414" y="346304"/>
            <a:ext cx="9269558" cy="6654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solidFill>
                  <a:srgbClr val="2A4E96"/>
                </a:solidFill>
                <a:latin typeface="+mn-lt"/>
              </a:rPr>
              <a:t>Анализ точности ретроспективных прогнозов моделей </a:t>
            </a:r>
            <a:r>
              <a:rPr lang="en-US" sz="2400" b="1" dirty="0">
                <a:solidFill>
                  <a:srgbClr val="2A4E96"/>
                </a:solidFill>
                <a:latin typeface="+mn-lt"/>
              </a:rPr>
              <a:t>MIDAS</a:t>
            </a:r>
            <a:endParaRPr lang="ru-RU" sz="2400" b="1" dirty="0">
              <a:solidFill>
                <a:srgbClr val="2A4E96"/>
              </a:solidFill>
              <a:latin typeface="+mn-lt"/>
            </a:endParaRPr>
          </a:p>
          <a:p>
            <a:pPr algn="ctr"/>
            <a:r>
              <a:rPr lang="ru-RU" sz="2000" dirty="0">
                <a:solidFill>
                  <a:srgbClr val="3E6C99"/>
                </a:solidFill>
                <a:latin typeface="+mn-lt"/>
              </a:rPr>
              <a:t>Период оценивания модели 201</a:t>
            </a:r>
            <a:r>
              <a:rPr lang="en-US" sz="2000" dirty="0">
                <a:solidFill>
                  <a:srgbClr val="3E6C99"/>
                </a:solidFill>
                <a:latin typeface="+mn-lt"/>
              </a:rPr>
              <a:t>5q1-202</a:t>
            </a:r>
            <a:r>
              <a:rPr lang="ru-RU" sz="2000" dirty="0">
                <a:solidFill>
                  <a:srgbClr val="3E6C99"/>
                </a:solidFill>
                <a:latin typeface="+mn-lt"/>
              </a:rPr>
              <a:t>3</a:t>
            </a:r>
            <a:r>
              <a:rPr lang="en-US" sz="2000" dirty="0">
                <a:solidFill>
                  <a:srgbClr val="3E6C99"/>
                </a:solidFill>
                <a:latin typeface="+mn-lt"/>
              </a:rPr>
              <a:t>q</a:t>
            </a:r>
            <a:r>
              <a:rPr lang="ru-RU" sz="2000" dirty="0">
                <a:solidFill>
                  <a:srgbClr val="3E6C99"/>
                </a:solidFill>
                <a:latin typeface="+mn-lt"/>
              </a:rPr>
              <a:t>1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9CDAED52-2A60-4082-B81F-626DEC9DD5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380602"/>
              </p:ext>
            </p:extLst>
          </p:nvPr>
        </p:nvGraphicFramePr>
        <p:xfrm>
          <a:off x="4325102" y="3807352"/>
          <a:ext cx="7390866" cy="277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" name="EViews" r:id="rId4" imgW="6072996" imgH="2354767" progId="EViews.Workfile.2">
                  <p:embed/>
                </p:oleObj>
              </mc:Choice>
              <mc:Fallback>
                <p:oleObj name="EViews" r:id="rId4" imgW="6072996" imgH="2354767" progId="EViews.Workfile.2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9CDAED52-2A60-4082-B81F-626DEC9DD5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25102" y="3807352"/>
                        <a:ext cx="7390866" cy="277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1F56B68D-9AA6-4544-8A8B-56ACF34C05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843098"/>
              </p:ext>
            </p:extLst>
          </p:nvPr>
        </p:nvGraphicFramePr>
        <p:xfrm>
          <a:off x="3415329" y="3765413"/>
          <a:ext cx="4927728" cy="2859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" name="EViews" r:id="rId6" imgW="5829194" imgH="3383090" progId="EViews.Workfile.2">
                  <p:embed/>
                </p:oleObj>
              </mc:Choice>
              <mc:Fallback>
                <p:oleObj name="EViews" r:id="rId6" imgW="5829194" imgH="3383090" progId="EViews.Workfile.2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1F56B68D-9AA6-4544-8A8B-56ACF34C05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15329" y="3765413"/>
                        <a:ext cx="4927728" cy="2859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40D614CF-DB5B-427C-BC47-BD98450671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694956"/>
              </p:ext>
            </p:extLst>
          </p:nvPr>
        </p:nvGraphicFramePr>
        <p:xfrm>
          <a:off x="4394215" y="942219"/>
          <a:ext cx="7283574" cy="2823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" name="EViews" r:id="rId8" imgW="6072996" imgH="2354767" progId="EViews.Workfile.2">
                  <p:embed/>
                </p:oleObj>
              </mc:Choice>
              <mc:Fallback>
                <p:oleObj name="EViews" r:id="rId8" imgW="6072996" imgH="2354767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94215" y="942219"/>
                        <a:ext cx="7283574" cy="2823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92C355F7-C1F1-4B6D-96E6-F007E50C6E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091665"/>
              </p:ext>
            </p:extLst>
          </p:nvPr>
        </p:nvGraphicFramePr>
        <p:xfrm>
          <a:off x="3373551" y="1081192"/>
          <a:ext cx="4927730" cy="2859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" name="EViews" r:id="rId10" imgW="5829156" imgH="3383314" progId="EViews.Workfile.2">
                  <p:embed/>
                </p:oleObj>
              </mc:Choice>
              <mc:Fallback>
                <p:oleObj name="EViews" r:id="rId10" imgW="5829156" imgH="3383314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73551" y="1081192"/>
                        <a:ext cx="4927730" cy="2859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BC0F65E-D6C4-4063-81BF-3C6FF62C4E27}"/>
              </a:ext>
            </a:extLst>
          </p:cNvPr>
          <p:cNvSpPr txBox="1">
            <a:spLocks/>
          </p:cNvSpPr>
          <p:nvPr/>
        </p:nvSpPr>
        <p:spPr>
          <a:xfrm>
            <a:off x="1128658" y="2303787"/>
            <a:ext cx="2162283" cy="3651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2A4E9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MIDAS_Q_D_M</a:t>
            </a:r>
            <a:endParaRPr lang="ru-RU" sz="1800" b="1" dirty="0">
              <a:solidFill>
                <a:srgbClr val="2A4E96"/>
              </a:solidFill>
              <a:latin typeface="+mn-lt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95025D5-0DD0-4AAD-8A68-E925641B7C64}"/>
              </a:ext>
            </a:extLst>
          </p:cNvPr>
          <p:cNvSpPr txBox="1">
            <a:spLocks/>
          </p:cNvSpPr>
          <p:nvPr/>
        </p:nvSpPr>
        <p:spPr>
          <a:xfrm>
            <a:off x="1112063" y="5087957"/>
            <a:ext cx="2162283" cy="3651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rgbClr val="2A4E9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MIDAS_Q_D</a:t>
            </a:r>
            <a:endParaRPr lang="ru-RU" sz="2000" b="1" dirty="0">
              <a:solidFill>
                <a:srgbClr val="2A4E9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9315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82D96E6-AE1C-4C54-9D91-8B870AFD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FB5CF2-44AB-423A-8C56-0C04772B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34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1438040-140A-40D7-8B20-9E203DC884E1}"/>
              </a:ext>
            </a:extLst>
          </p:cNvPr>
          <p:cNvSpPr txBox="1">
            <a:spLocks/>
          </p:cNvSpPr>
          <p:nvPr/>
        </p:nvSpPr>
        <p:spPr>
          <a:xfrm>
            <a:off x="1817037" y="238365"/>
            <a:ext cx="7393637" cy="8319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u-RU" sz="2200" b="1" dirty="0">
                <a:solidFill>
                  <a:srgbClr val="3E6C99"/>
                </a:solidFill>
                <a:latin typeface="+mn-lt"/>
              </a:rPr>
              <a:t>Прогноз для квартала</a:t>
            </a:r>
            <a:r>
              <a:rPr lang="ru-RU" sz="2400" b="1" dirty="0">
                <a:solidFill>
                  <a:srgbClr val="3E6C99"/>
                </a:solidFill>
                <a:latin typeface="+mn-lt"/>
              </a:rPr>
              <a:t> </a:t>
            </a:r>
            <a:endParaRPr lang="en-US" sz="2400" b="1" dirty="0">
              <a:solidFill>
                <a:srgbClr val="3E6C99"/>
              </a:solidFill>
              <a:latin typeface="+mn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rgbClr val="3E6C99"/>
                </a:solidFill>
                <a:latin typeface="+mn-lt"/>
              </a:rPr>
              <a:t>2023</a:t>
            </a:r>
            <a:r>
              <a:rPr lang="en-US" sz="2000" dirty="0">
                <a:solidFill>
                  <a:srgbClr val="3E6C99"/>
                </a:solidFill>
                <a:latin typeface="+mn-lt"/>
              </a:rPr>
              <a:t>q2</a:t>
            </a:r>
            <a:endParaRPr lang="ru-RU" sz="2000" dirty="0">
              <a:solidFill>
                <a:srgbClr val="3E6C99"/>
              </a:solidFill>
              <a:latin typeface="+mn-lt"/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6E0267BA-FDEB-4942-8F41-5DE69A6E2D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094448"/>
              </p:ext>
            </p:extLst>
          </p:nvPr>
        </p:nvGraphicFramePr>
        <p:xfrm>
          <a:off x="5378732" y="1053650"/>
          <a:ext cx="4440098" cy="3323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6" name="EViews" r:id="rId4" imgW="3490133" imgH="2613586" progId="EViews.Workfile.2">
                  <p:embed/>
                </p:oleObj>
              </mc:Choice>
              <mc:Fallback>
                <p:oleObj name="EViews" r:id="rId4" imgW="3490133" imgH="2613586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78732" y="1053650"/>
                        <a:ext cx="4440098" cy="3323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79CFAB15-3731-4AC4-8650-4CE9BD701A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732559"/>
              </p:ext>
            </p:extLst>
          </p:nvPr>
        </p:nvGraphicFramePr>
        <p:xfrm>
          <a:off x="2373170" y="1053650"/>
          <a:ext cx="4114800" cy="2745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7" name="EViews" r:id="rId6" imgW="5493915" imgH="3665078" progId="EViews.Workfile.2">
                  <p:embed/>
                </p:oleObj>
              </mc:Choice>
              <mc:Fallback>
                <p:oleObj name="EViews" r:id="rId6" imgW="5493915" imgH="3665078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73170" y="1053650"/>
                        <a:ext cx="4114800" cy="2745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DED3661D-D9A9-4F92-B351-F9528848E1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707437"/>
              </p:ext>
            </p:extLst>
          </p:nvPr>
        </p:nvGraphicFramePr>
        <p:xfrm>
          <a:off x="5378732" y="3628643"/>
          <a:ext cx="4440098" cy="332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8" name="EViews" r:id="rId8" imgW="3490133" imgH="2613586" progId="EViews.Workfile.2">
                  <p:embed/>
                </p:oleObj>
              </mc:Choice>
              <mc:Fallback>
                <p:oleObj name="EViews" r:id="rId8" imgW="3490133" imgH="2613586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78732" y="3628643"/>
                        <a:ext cx="4440098" cy="3323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A4603B6B-FA11-4C15-9B8C-E55BBCDBE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879272"/>
              </p:ext>
            </p:extLst>
          </p:nvPr>
        </p:nvGraphicFramePr>
        <p:xfrm>
          <a:off x="2311381" y="3523538"/>
          <a:ext cx="4017246" cy="2680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9" name="EViews" r:id="rId10" imgW="5493915" imgH="3665078" progId="EViews.Workfile.2">
                  <p:embed/>
                </p:oleObj>
              </mc:Choice>
              <mc:Fallback>
                <p:oleObj name="EViews" r:id="rId10" imgW="5493915" imgH="3665078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11381" y="3523538"/>
                        <a:ext cx="4017246" cy="2680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Нижний колонтитул 2">
            <a:extLst>
              <a:ext uri="{FF2B5EF4-FFF2-40B4-BE49-F238E27FC236}">
                <a16:creationId xmlns:a16="http://schemas.microsoft.com/office/drawing/2014/main" id="{11EAD094-0231-4891-901E-8C8E2F7C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/>
              <a:t>В.И. Малюгин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1A9D0E7-93A9-48A5-8C71-503616D377F8}"/>
              </a:ext>
            </a:extLst>
          </p:cNvPr>
          <p:cNvSpPr txBox="1">
            <a:spLocks/>
          </p:cNvSpPr>
          <p:nvPr/>
        </p:nvSpPr>
        <p:spPr>
          <a:xfrm>
            <a:off x="124329" y="2213678"/>
            <a:ext cx="2162283" cy="3651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2A4E9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MIDAS_Q_D_M</a:t>
            </a:r>
            <a:endParaRPr lang="ru-RU" sz="1800" b="1" dirty="0">
              <a:solidFill>
                <a:srgbClr val="2A4E96"/>
              </a:solidFill>
              <a:latin typeface="+mn-lt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226D49B-BEA0-4F73-903A-064D61014771}"/>
              </a:ext>
            </a:extLst>
          </p:cNvPr>
          <p:cNvSpPr txBox="1">
            <a:spLocks/>
          </p:cNvSpPr>
          <p:nvPr/>
        </p:nvSpPr>
        <p:spPr>
          <a:xfrm>
            <a:off x="153209" y="4296038"/>
            <a:ext cx="2104521" cy="3651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2A4E9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MIDAS_Q_D_D</a:t>
            </a:r>
            <a:endParaRPr lang="ru-RU" sz="1800" b="1" dirty="0">
              <a:solidFill>
                <a:srgbClr val="2A4E96"/>
              </a:solidFill>
              <a:latin typeface="+mn-lt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AC0BF495-04B5-4F93-9D8F-0DB3B72E3608}"/>
              </a:ext>
            </a:extLst>
          </p:cNvPr>
          <p:cNvSpPr txBox="1">
            <a:spLocks/>
          </p:cNvSpPr>
          <p:nvPr/>
        </p:nvSpPr>
        <p:spPr>
          <a:xfrm>
            <a:off x="9982200" y="4350444"/>
            <a:ext cx="1809750" cy="55068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2A4E9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ARDL_Q</a:t>
            </a:r>
          </a:p>
          <a:p>
            <a:pPr algn="ctr"/>
            <a:r>
              <a:rPr lang="en-US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MAPE 0.5183 </a:t>
            </a:r>
          </a:p>
          <a:p>
            <a:pPr algn="ctr"/>
            <a:endParaRPr lang="en-US" sz="2000" b="1" dirty="0">
              <a:solidFill>
                <a:srgbClr val="2A4E96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solidFill>
                <a:srgbClr val="2A4E96"/>
              </a:solidFill>
              <a:latin typeface="+mn-lt"/>
              <a:cs typeface="Times New Roman" panose="02020603050405020304" pitchFamily="18" charset="0"/>
            </a:endParaRPr>
          </a:p>
          <a:p>
            <a:pPr algn="ctr"/>
            <a:endParaRPr lang="ru-RU" sz="2000" b="1" dirty="0">
              <a:solidFill>
                <a:srgbClr val="2A4E9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1713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6829E1-1225-4C21-BB86-47B71F22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7ADF9A-3323-4135-BC30-45DA8611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35</a:t>
            </a:fld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ACC188E-0D99-4609-8CD3-0EC4D7763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786" y="21020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E0B01A4-C702-401E-91CA-6331B7A9459F}"/>
              </a:ext>
            </a:extLst>
          </p:cNvPr>
          <p:cNvSpPr/>
          <p:nvPr/>
        </p:nvSpPr>
        <p:spPr>
          <a:xfrm>
            <a:off x="27627" y="2102069"/>
            <a:ext cx="1768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2A4E96"/>
                </a:solidFill>
              </a:rPr>
              <a:t>MIDAS_Q_D</a:t>
            </a:r>
            <a:r>
              <a:rPr lang="ru-RU" b="1" dirty="0">
                <a:solidFill>
                  <a:srgbClr val="2A4E96"/>
                </a:solidFill>
              </a:rPr>
              <a:t>_</a:t>
            </a:r>
            <a:r>
              <a:rPr lang="en-US" b="1" dirty="0">
                <a:solidFill>
                  <a:srgbClr val="2A4E96"/>
                </a:solidFill>
              </a:rPr>
              <a:t>M</a:t>
            </a:r>
            <a:endParaRPr lang="ru-RU" b="1" dirty="0">
              <a:solidFill>
                <a:srgbClr val="2A4E96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A0BAD44-00AD-4EE8-A517-40A26CB2C83B}"/>
              </a:ext>
            </a:extLst>
          </p:cNvPr>
          <p:cNvSpPr/>
          <p:nvPr/>
        </p:nvSpPr>
        <p:spPr>
          <a:xfrm>
            <a:off x="-100309" y="4498021"/>
            <a:ext cx="2023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2A4E96"/>
                </a:solidFill>
              </a:rPr>
              <a:t>MIDAS_Q_D</a:t>
            </a:r>
            <a:endParaRPr lang="ru-RU" b="1" dirty="0">
              <a:solidFill>
                <a:srgbClr val="2A4E96"/>
              </a:solidFill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689054B-C99D-4E72-8B3A-D136BA2ED808}"/>
              </a:ext>
            </a:extLst>
          </p:cNvPr>
          <p:cNvSpPr txBox="1">
            <a:spLocks/>
          </p:cNvSpPr>
          <p:nvPr/>
        </p:nvSpPr>
        <p:spPr>
          <a:xfrm>
            <a:off x="1461221" y="278668"/>
            <a:ext cx="9269558" cy="6654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solidFill>
                  <a:srgbClr val="2A4E96"/>
                </a:solidFill>
                <a:latin typeface="+mn-lt"/>
              </a:rPr>
              <a:t>Анализ точности ретроспективных прогнозов моделей </a:t>
            </a:r>
            <a:r>
              <a:rPr lang="en-US" sz="2400" b="1" dirty="0">
                <a:solidFill>
                  <a:srgbClr val="2A4E96"/>
                </a:solidFill>
                <a:latin typeface="+mn-lt"/>
              </a:rPr>
              <a:t>MIDAS</a:t>
            </a:r>
            <a:endParaRPr lang="ru-RU" sz="2400" b="1" dirty="0">
              <a:solidFill>
                <a:srgbClr val="2A4E96"/>
              </a:solidFill>
              <a:latin typeface="+mn-lt"/>
            </a:endParaRPr>
          </a:p>
          <a:p>
            <a:pPr algn="ctr"/>
            <a:r>
              <a:rPr lang="ru-RU" sz="2000" dirty="0">
                <a:solidFill>
                  <a:srgbClr val="3E6C99"/>
                </a:solidFill>
                <a:latin typeface="+mn-lt"/>
              </a:rPr>
              <a:t>Период оценивания модели 201</a:t>
            </a:r>
            <a:r>
              <a:rPr lang="en-US" sz="2000" dirty="0">
                <a:solidFill>
                  <a:srgbClr val="3E6C99"/>
                </a:solidFill>
                <a:latin typeface="+mn-lt"/>
              </a:rPr>
              <a:t>5q1-202</a:t>
            </a:r>
            <a:r>
              <a:rPr lang="ru-RU" sz="2000" dirty="0">
                <a:solidFill>
                  <a:srgbClr val="3E6C99"/>
                </a:solidFill>
                <a:latin typeface="+mn-lt"/>
              </a:rPr>
              <a:t>3</a:t>
            </a:r>
            <a:r>
              <a:rPr lang="en-US" sz="2000" dirty="0">
                <a:solidFill>
                  <a:srgbClr val="3E6C99"/>
                </a:solidFill>
                <a:latin typeface="+mn-lt"/>
              </a:rPr>
              <a:t>q</a:t>
            </a:r>
            <a:r>
              <a:rPr lang="ru-RU" sz="2000" dirty="0">
                <a:solidFill>
                  <a:srgbClr val="3E6C99"/>
                </a:solidFill>
                <a:latin typeface="+mn-lt"/>
              </a:rPr>
              <a:t>2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474F178-4418-4D2E-9148-C3604DB5C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782240"/>
              </p:ext>
            </p:extLst>
          </p:nvPr>
        </p:nvGraphicFramePr>
        <p:xfrm>
          <a:off x="2095726" y="3877969"/>
          <a:ext cx="8423759" cy="3128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9" name="EViews" r:id="rId4" imgW="6072996" imgH="2354767" progId="EViews.Workfile.2">
                  <p:embed/>
                </p:oleObj>
              </mc:Choice>
              <mc:Fallback>
                <p:oleObj name="EViews" r:id="rId4" imgW="6072996" imgH="2354767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95726" y="3877969"/>
                        <a:ext cx="8423759" cy="3128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F7FB8C72-45E6-4BB9-99D2-F60DB4A2A4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56802"/>
              </p:ext>
            </p:extLst>
          </p:nvPr>
        </p:nvGraphicFramePr>
        <p:xfrm>
          <a:off x="1903754" y="3761092"/>
          <a:ext cx="5386532" cy="3111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0" name="EViews" r:id="rId6" imgW="5829194" imgH="3383090" progId="EViews.Workfile.2">
                  <p:embed/>
                </p:oleObj>
              </mc:Choice>
              <mc:Fallback>
                <p:oleObj name="EViews" r:id="rId6" imgW="5829194" imgH="3383090" progId="EViews.Workfile.2">
                  <p:embed/>
                  <p:pic>
                    <p:nvPicPr>
                      <p:cNvPr id="19" name="Объект 18">
                        <a:extLst>
                          <a:ext uri="{FF2B5EF4-FFF2-40B4-BE49-F238E27FC236}">
                            <a16:creationId xmlns:a16="http://schemas.microsoft.com/office/drawing/2014/main" id="{862A4043-42E2-4159-B5E0-F4CFE719F1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754" y="3761092"/>
                        <a:ext cx="5386532" cy="3111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2DDA93B4-E16F-403E-BEB1-046E4BD41E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263193"/>
              </p:ext>
            </p:extLst>
          </p:nvPr>
        </p:nvGraphicFramePr>
        <p:xfrm>
          <a:off x="2258180" y="941392"/>
          <a:ext cx="8216145" cy="2936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" name="EViews" r:id="rId8" imgW="6072996" imgH="2354767" progId="EViews.Workfile.2">
                  <p:embed/>
                </p:oleObj>
              </mc:Choice>
              <mc:Fallback>
                <p:oleObj name="EViews" r:id="rId8" imgW="6072996" imgH="2354767" progId="EViews.Workfil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58180" y="941392"/>
                        <a:ext cx="8216145" cy="2936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9E5E1214-A465-420B-918D-32461D7AF9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052685"/>
              </p:ext>
            </p:extLst>
          </p:nvPr>
        </p:nvGraphicFramePr>
        <p:xfrm>
          <a:off x="1923669" y="944069"/>
          <a:ext cx="5386533" cy="312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" name="EViews" r:id="rId10" imgW="5829156" imgH="3383314" progId="EViews.Workfile.2">
                  <p:embed/>
                </p:oleObj>
              </mc:Choice>
              <mc:Fallback>
                <p:oleObj name="EViews" r:id="rId10" imgW="5829156" imgH="3383314" progId="EViews.Workfile.2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149E8BE3-23DA-406E-BEED-0F89F71EEA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23669" y="944069"/>
                        <a:ext cx="5386533" cy="312600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8544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DC3860-03FF-4C99-A059-F85F4053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AF63E7-A260-4A73-AA31-ED7C71FA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47BE30-9E42-46BC-BC89-0F25B87D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36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9E7DDF5-68B5-4132-A860-3CB73CD72C39}"/>
              </a:ext>
            </a:extLst>
          </p:cNvPr>
          <p:cNvSpPr txBox="1">
            <a:spLocks/>
          </p:cNvSpPr>
          <p:nvPr/>
        </p:nvSpPr>
        <p:spPr>
          <a:xfrm>
            <a:off x="2609346" y="498584"/>
            <a:ext cx="7393637" cy="8319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u-RU" sz="2200" b="1" dirty="0">
                <a:solidFill>
                  <a:srgbClr val="3E6C99"/>
                </a:solidFill>
                <a:latin typeface="+mn-lt"/>
              </a:rPr>
              <a:t>Прогноз для квартала</a:t>
            </a:r>
            <a:r>
              <a:rPr lang="ru-RU" sz="2400" b="1" dirty="0">
                <a:solidFill>
                  <a:srgbClr val="3E6C99"/>
                </a:solidFill>
                <a:latin typeface="+mn-lt"/>
              </a:rPr>
              <a:t> </a:t>
            </a:r>
            <a:endParaRPr lang="en-US" sz="2400" b="1" dirty="0">
              <a:solidFill>
                <a:srgbClr val="3E6C99"/>
              </a:solidFill>
              <a:latin typeface="+mn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rgbClr val="3E6C99"/>
                </a:solidFill>
                <a:latin typeface="+mn-lt"/>
              </a:rPr>
              <a:t>2023</a:t>
            </a:r>
            <a:r>
              <a:rPr lang="en-US" sz="2000" dirty="0">
                <a:solidFill>
                  <a:srgbClr val="3E6C99"/>
                </a:solidFill>
                <a:latin typeface="+mn-lt"/>
              </a:rPr>
              <a:t>q3</a:t>
            </a:r>
            <a:endParaRPr lang="ru-RU" sz="2000" dirty="0">
              <a:solidFill>
                <a:srgbClr val="3E6C99"/>
              </a:solidFill>
              <a:latin typeface="+mn-lt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9F8CEF4-DC0A-4AD7-942A-91F14CDF2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21509"/>
              </p:ext>
            </p:extLst>
          </p:nvPr>
        </p:nvGraphicFramePr>
        <p:xfrm>
          <a:off x="4206080" y="4551071"/>
          <a:ext cx="4208246" cy="1560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8144">
                  <a:extLst>
                    <a:ext uri="{9D8B030D-6E8A-4147-A177-3AD203B41FA5}">
                      <a16:colId xmlns:a16="http://schemas.microsoft.com/office/drawing/2014/main" val="3615392233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1888232333"/>
                    </a:ext>
                  </a:extLst>
                </a:gridCol>
                <a:gridCol w="1387157">
                  <a:extLst>
                    <a:ext uri="{9D8B030D-6E8A-4147-A177-3AD203B41FA5}">
                      <a16:colId xmlns:a16="http://schemas.microsoft.com/office/drawing/2014/main" val="4022718914"/>
                    </a:ext>
                  </a:extLst>
                </a:gridCol>
              </a:tblGrid>
              <a:tr h="3827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ARDL_Q</a:t>
                      </a:r>
                      <a:endParaRPr lang="ru-RU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CPI_QQF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CPI_QQ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99601124"/>
                  </a:ext>
                </a:extLst>
              </a:tr>
              <a:tr h="3827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2023Q1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101.3595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101.3595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38937961"/>
                  </a:ext>
                </a:extLst>
              </a:tr>
              <a:tr h="4128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2023Q2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100.4762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100.4762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05590629"/>
                  </a:ext>
                </a:extLst>
              </a:tr>
              <a:tr h="3827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2023Q3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FF0000"/>
                          </a:solidFill>
                          <a:effectLst/>
                        </a:rPr>
                        <a:t>102.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6152</a:t>
                      </a:r>
                      <a:endParaRPr lang="ru-RU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27071435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3922BD48-8470-4233-8780-D552F3335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708994"/>
              </p:ext>
            </p:extLst>
          </p:nvPr>
        </p:nvGraphicFramePr>
        <p:xfrm>
          <a:off x="4206081" y="3184846"/>
          <a:ext cx="4162064" cy="1121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4638">
                  <a:extLst>
                    <a:ext uri="{9D8B030D-6E8A-4147-A177-3AD203B41FA5}">
                      <a16:colId xmlns:a16="http://schemas.microsoft.com/office/drawing/2014/main" val="1767651846"/>
                    </a:ext>
                  </a:extLst>
                </a:gridCol>
                <a:gridCol w="1091884">
                  <a:extLst>
                    <a:ext uri="{9D8B030D-6E8A-4147-A177-3AD203B41FA5}">
                      <a16:colId xmlns:a16="http://schemas.microsoft.com/office/drawing/2014/main" val="806077902"/>
                    </a:ext>
                  </a:extLst>
                </a:gridCol>
                <a:gridCol w="1325542">
                  <a:extLst>
                    <a:ext uri="{9D8B030D-6E8A-4147-A177-3AD203B41FA5}">
                      <a16:colId xmlns:a16="http://schemas.microsoft.com/office/drawing/2014/main" val="4145355497"/>
                    </a:ext>
                  </a:extLst>
                </a:gridCol>
              </a:tblGrid>
              <a:tr h="208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MIDAS_Q</a:t>
                      </a:r>
                      <a:r>
                        <a:rPr lang="ru-RU" sz="1800" b="1" dirty="0">
                          <a:solidFill>
                            <a:srgbClr val="FF0000"/>
                          </a:solidFill>
                          <a:effectLst/>
                        </a:rPr>
                        <a:t>_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endParaRPr lang="ru-RU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CPI_QQF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CPI_QQ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11822789"/>
                  </a:ext>
                </a:extLst>
              </a:tr>
              <a:tr h="1059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2023Q1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101.3595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101.3595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47787775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2023Q2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100.4762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100.4762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97482726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2023Q3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FF0000"/>
                          </a:solidFill>
                          <a:effectLst/>
                        </a:rPr>
                        <a:t>101.4074</a:t>
                      </a:r>
                      <a:endParaRPr lang="ru-RU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2153808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8A68C6BD-F8C3-46FA-8A55-F7725556B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81998"/>
              </p:ext>
            </p:extLst>
          </p:nvPr>
        </p:nvGraphicFramePr>
        <p:xfrm>
          <a:off x="1918519" y="1412632"/>
          <a:ext cx="4463119" cy="1301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8985">
                  <a:extLst>
                    <a:ext uri="{9D8B030D-6E8A-4147-A177-3AD203B41FA5}">
                      <a16:colId xmlns:a16="http://schemas.microsoft.com/office/drawing/2014/main" val="3484227950"/>
                    </a:ext>
                  </a:extLst>
                </a:gridCol>
                <a:gridCol w="1210777">
                  <a:extLst>
                    <a:ext uri="{9D8B030D-6E8A-4147-A177-3AD203B41FA5}">
                      <a16:colId xmlns:a16="http://schemas.microsoft.com/office/drawing/2014/main" val="427846969"/>
                    </a:ext>
                  </a:extLst>
                </a:gridCol>
                <a:gridCol w="1553357">
                  <a:extLst>
                    <a:ext uri="{9D8B030D-6E8A-4147-A177-3AD203B41FA5}">
                      <a16:colId xmlns:a16="http://schemas.microsoft.com/office/drawing/2014/main" val="780800136"/>
                    </a:ext>
                  </a:extLst>
                </a:gridCol>
              </a:tblGrid>
              <a:tr h="3079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MIDAS_Q</a:t>
                      </a:r>
                      <a:r>
                        <a:rPr lang="ru-RU" sz="1800" b="1" dirty="0">
                          <a:solidFill>
                            <a:srgbClr val="FF0000"/>
                          </a:solidFill>
                          <a:effectLst/>
                        </a:rPr>
                        <a:t>_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D_M</a:t>
                      </a:r>
                      <a:r>
                        <a:rPr lang="ru-RU" sz="1800" b="1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CPI_QQF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CPI_QQ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33295517"/>
                  </a:ext>
                </a:extLst>
              </a:tr>
              <a:tr h="3310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2023Q1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101.3595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101.3595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638628"/>
                  </a:ext>
                </a:extLst>
              </a:tr>
              <a:tr h="3310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2023Q2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100.4762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100.4762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96895357"/>
                  </a:ext>
                </a:extLst>
              </a:tr>
              <a:tr h="3310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2023Q3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FF0000"/>
                          </a:solidFill>
                          <a:effectLst/>
                        </a:rPr>
                        <a:t>100.5369</a:t>
                      </a:r>
                      <a:endParaRPr lang="ru-RU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99019026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450E0647-F7BE-48BF-87CB-B63871781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16022"/>
              </p:ext>
            </p:extLst>
          </p:nvPr>
        </p:nvGraphicFramePr>
        <p:xfrm>
          <a:off x="6636774" y="1344568"/>
          <a:ext cx="4625352" cy="1369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4555">
                  <a:extLst>
                    <a:ext uri="{9D8B030D-6E8A-4147-A177-3AD203B41FA5}">
                      <a16:colId xmlns:a16="http://schemas.microsoft.com/office/drawing/2014/main" val="1003230424"/>
                    </a:ext>
                  </a:extLst>
                </a:gridCol>
                <a:gridCol w="1292790">
                  <a:extLst>
                    <a:ext uri="{9D8B030D-6E8A-4147-A177-3AD203B41FA5}">
                      <a16:colId xmlns:a16="http://schemas.microsoft.com/office/drawing/2014/main" val="3526491451"/>
                    </a:ext>
                  </a:extLst>
                </a:gridCol>
                <a:gridCol w="1548007">
                  <a:extLst>
                    <a:ext uri="{9D8B030D-6E8A-4147-A177-3AD203B41FA5}">
                      <a16:colId xmlns:a16="http://schemas.microsoft.com/office/drawing/2014/main" val="108068919"/>
                    </a:ext>
                  </a:extLst>
                </a:gridCol>
              </a:tblGrid>
              <a:tr h="391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MIDAS_Q</a:t>
                      </a: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D_M</a:t>
                      </a: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CPI_QQF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CPI_QQ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3592197"/>
                  </a:ext>
                </a:extLst>
              </a:tr>
              <a:tr h="3257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2023Q1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101.3595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101.3595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04349770"/>
                  </a:ext>
                </a:extLst>
              </a:tr>
              <a:tr h="3257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2023Q2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100.4762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100.4762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5831535"/>
                  </a:ext>
                </a:extLst>
              </a:tr>
              <a:tr h="3257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2023Q3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FF0000"/>
                          </a:solidFill>
                          <a:effectLst/>
                        </a:rPr>
                        <a:t>100.7328</a:t>
                      </a:r>
                      <a:endParaRPr lang="ru-RU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66339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694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D90AFF-EC40-48E8-AC69-CD3A33D3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AA03-68C2-4F66-8E3B-D5810815D409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5BA5A9-8CE7-4FCA-9505-35A23A1E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2CC80B-B228-4340-A44A-03464FCD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37</a:t>
            </a:fld>
            <a:endParaRPr lang="ru-RU"/>
          </a:p>
        </p:txBody>
      </p:sp>
      <p:sp>
        <p:nvSpPr>
          <p:cNvPr id="5" name="Прямоугольник: один скругленный угол 4">
            <a:extLst>
              <a:ext uri="{FF2B5EF4-FFF2-40B4-BE49-F238E27FC236}">
                <a16:creationId xmlns:a16="http://schemas.microsoft.com/office/drawing/2014/main" id="{20E83663-D889-4F4C-8385-6C682F9E51A7}"/>
              </a:ext>
            </a:extLst>
          </p:cNvPr>
          <p:cNvSpPr/>
          <p:nvPr/>
        </p:nvSpPr>
        <p:spPr>
          <a:xfrm flipV="1">
            <a:off x="1" y="-12"/>
            <a:ext cx="871267" cy="819520"/>
          </a:xfrm>
          <a:prstGeom prst="round1Rect">
            <a:avLst>
              <a:gd name="adj" fmla="val 41706"/>
            </a:avLst>
          </a:prstGeom>
          <a:gradFill flip="none" rotWithShape="1">
            <a:gsLst>
              <a:gs pos="0">
                <a:srgbClr val="1E3A6E">
                  <a:shade val="30000"/>
                  <a:satMod val="115000"/>
                </a:srgbClr>
              </a:gs>
              <a:gs pos="50000">
                <a:srgbClr val="1E3A6E">
                  <a:shade val="67500"/>
                  <a:satMod val="115000"/>
                </a:srgbClr>
              </a:gs>
              <a:gs pos="100000">
                <a:srgbClr val="1E3A6E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n>
                <a:solidFill>
                  <a:schemeClr val="bg1"/>
                </a:solidFill>
              </a:ln>
              <a:solidFill>
                <a:srgbClr val="1E3A6E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1FCB9EE-7081-4F11-AF46-5F769493B9A6}"/>
              </a:ext>
            </a:extLst>
          </p:cNvPr>
          <p:cNvSpPr txBox="1">
            <a:spLocks/>
          </p:cNvSpPr>
          <p:nvPr/>
        </p:nvSpPr>
        <p:spPr>
          <a:xfrm>
            <a:off x="1248692" y="402922"/>
            <a:ext cx="10211788" cy="72302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2A4E96"/>
                </a:solidFill>
                <a:latin typeface="+mn-lt"/>
              </a:rPr>
              <a:t>Заключение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91EEE2A-329A-4FB3-A9E2-620DBE37C961}"/>
              </a:ext>
            </a:extLst>
          </p:cNvPr>
          <p:cNvSpPr/>
          <p:nvPr/>
        </p:nvSpPr>
        <p:spPr>
          <a:xfrm>
            <a:off x="838200" y="1012220"/>
            <a:ext cx="10515600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dirty="0"/>
              <a:t>Полученные результаты в целом подтверждают тесную взаимосвязь между темпами роста ИПЦ в месячном и квартальном выражении с ежедневными темпами роста обменного курса белорусского рубля по отношению к российскому рублю и американскому доллару в течение практически всего рассматриваемого периода времени. В то же время могут иметь краткосрочные расхождения прогнозов с известными значениями ИПЦ, вызванные внешними факторами.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Использование в моделях </a:t>
            </a:r>
            <a:r>
              <a:rPr lang="en-US" dirty="0"/>
              <a:t>MIDAS </a:t>
            </a:r>
            <a:r>
              <a:rPr lang="ru-RU" dirty="0"/>
              <a:t>всех доступных текущий момент  данных более высокой частоты, позволяет существенно повысить точность прогнозов.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Представляет интерес более широкое применение моделей по смешанным данным для корректировки текущих прогнозов макроэкономических показателей по мере поступления новых высокочастотных данных.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С учетом временной задержки поступления официальных значений от статистических органов, важным достоинством моделей MIDAS по данным смешанной частоты является более раннее получение достаточно точных прогнозов темпов роста ИПЦ в месячном и квартальном представлении в день окончания текущего месяца или квартала.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С использованием более поздней модификации модели MIDAS (</a:t>
            </a:r>
            <a:r>
              <a:rPr lang="ru-RU" dirty="0" err="1"/>
              <a:t>Andreou</a:t>
            </a:r>
            <a:r>
              <a:rPr lang="ru-RU" dirty="0"/>
              <a:t>, </a:t>
            </a:r>
            <a:r>
              <a:rPr lang="ru-RU" dirty="0" err="1"/>
              <a:t>Ghysels</a:t>
            </a:r>
            <a:r>
              <a:rPr lang="ru-RU" dirty="0"/>
              <a:t>, </a:t>
            </a:r>
            <a:r>
              <a:rPr lang="ru-RU" dirty="0" err="1"/>
              <a:t>Kourtellos</a:t>
            </a:r>
            <a:r>
              <a:rPr lang="ru-RU" dirty="0"/>
              <a:t>, 2013) возможно получение текущих прогнозов в режиме наукастинга с использованием доступных к текущему моменту (дню) значений высокочастотных экзогенных переменных.</a:t>
            </a:r>
          </a:p>
          <a:p>
            <a:pPr indent="361950" algn="just">
              <a:spcBef>
                <a:spcPts val="600"/>
              </a:spcBef>
            </a:pP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0390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B7B86E-9B45-47E1-A9B2-7265A2C3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C360-5480-4925-AAAC-A876CFD3BE73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BCF1FD-D78E-4D72-AE60-A0C9A912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927E50-8195-48D2-9137-C67DBABB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38</a:t>
            </a:fld>
            <a:endParaRPr lang="ru-RU"/>
          </a:p>
        </p:txBody>
      </p:sp>
      <p:sp>
        <p:nvSpPr>
          <p:cNvPr id="5" name="Прямоугольник: один скругленный угол 4">
            <a:extLst>
              <a:ext uri="{FF2B5EF4-FFF2-40B4-BE49-F238E27FC236}">
                <a16:creationId xmlns:a16="http://schemas.microsoft.com/office/drawing/2014/main" id="{8865AFEB-08D6-4598-8E23-5DD98B7DDDDB}"/>
              </a:ext>
            </a:extLst>
          </p:cNvPr>
          <p:cNvSpPr/>
          <p:nvPr/>
        </p:nvSpPr>
        <p:spPr>
          <a:xfrm flipV="1">
            <a:off x="1" y="-12"/>
            <a:ext cx="871267" cy="819520"/>
          </a:xfrm>
          <a:prstGeom prst="round1Rect">
            <a:avLst>
              <a:gd name="adj" fmla="val 41706"/>
            </a:avLst>
          </a:prstGeom>
          <a:gradFill flip="none" rotWithShape="1">
            <a:gsLst>
              <a:gs pos="0">
                <a:srgbClr val="1E3A6E">
                  <a:shade val="30000"/>
                  <a:satMod val="115000"/>
                </a:srgbClr>
              </a:gs>
              <a:gs pos="50000">
                <a:srgbClr val="1E3A6E">
                  <a:shade val="67500"/>
                  <a:satMod val="115000"/>
                </a:srgbClr>
              </a:gs>
              <a:gs pos="100000">
                <a:srgbClr val="1E3A6E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n>
                <a:solidFill>
                  <a:schemeClr val="bg1"/>
                </a:solidFill>
              </a:ln>
              <a:solidFill>
                <a:srgbClr val="1E3A6E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8F110A5-43B6-451E-AF8D-04C2CF2CF972}"/>
              </a:ext>
            </a:extLst>
          </p:cNvPr>
          <p:cNvSpPr txBox="1">
            <a:spLocks/>
          </p:cNvSpPr>
          <p:nvPr/>
        </p:nvSpPr>
        <p:spPr>
          <a:xfrm>
            <a:off x="1225832" y="304165"/>
            <a:ext cx="10515600" cy="72302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2A4E96"/>
                </a:solidFill>
                <a:latin typeface="+mn-lt"/>
              </a:rPr>
              <a:t>Ссылки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394739C-7EE1-46D0-840D-3F8F1B2676E2}"/>
              </a:ext>
            </a:extLst>
          </p:cNvPr>
          <p:cNvSpPr/>
          <p:nvPr/>
        </p:nvSpPr>
        <p:spPr>
          <a:xfrm>
            <a:off x="1225832" y="1183600"/>
            <a:ext cx="1085584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Andreou, E., Ghysels E., Kourtellos A., </a:t>
            </a:r>
            <a:r>
              <a:rPr lang="en-US" dirty="0"/>
              <a:t>2010. Regression models with mixed sampling frequencies, </a:t>
            </a:r>
            <a:r>
              <a:rPr lang="en-US" i="1" dirty="0"/>
              <a:t>Journal of Econometrics</a:t>
            </a:r>
            <a:r>
              <a:rPr lang="en-US" dirty="0"/>
              <a:t>, 158, 246–261.</a:t>
            </a:r>
            <a:endParaRPr lang="ru-RU" dirty="0"/>
          </a:p>
          <a:p>
            <a:r>
              <a:rPr lang="en-US" b="1" dirty="0"/>
              <a:t>Ghysels E., Santa-Clara P., Valkanov R.</a:t>
            </a:r>
            <a:r>
              <a:rPr lang="en-US" dirty="0"/>
              <a:t> 2002. The MIDAS touch: Mixed data sampling regression models, Working paper, UNC and UCLA.</a:t>
            </a:r>
            <a:endParaRPr lang="ru-RU" dirty="0"/>
          </a:p>
          <a:p>
            <a:r>
              <a:rPr lang="en-US" b="1" dirty="0"/>
              <a:t>Ghysels E., Sinko A., Valkanov R.</a:t>
            </a:r>
            <a:r>
              <a:rPr lang="en-US" dirty="0"/>
              <a:t> 2006. Midas regressions: Further results and new directions, Econometric Reviews 26, 53–90.</a:t>
            </a:r>
            <a:endParaRPr lang="ru-RU" dirty="0"/>
          </a:p>
          <a:p>
            <a:r>
              <a:rPr lang="en-US" b="1" dirty="0"/>
              <a:t>Judge G., Griffith W.E., Hill R.C., </a:t>
            </a:r>
            <a:r>
              <a:rPr lang="en-US" b="1" dirty="0" err="1"/>
              <a:t>Lutkepohl</a:t>
            </a:r>
            <a:r>
              <a:rPr lang="en-US" b="1" dirty="0"/>
              <a:t> H., Lee T.C.</a:t>
            </a:r>
            <a:r>
              <a:rPr lang="en-US" dirty="0"/>
              <a:t>. 1986. The theory and Practice of Econometrics - Second Edition. John Wiley &amp; Sons.</a:t>
            </a:r>
            <a:endParaRPr lang="ru-RU" dirty="0"/>
          </a:p>
          <a:p>
            <a:r>
              <a:rPr lang="en-US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Foroni</a:t>
            </a:r>
            <a:r>
              <a:rPr 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C., </a:t>
            </a:r>
            <a:r>
              <a:rPr lang="en-US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Marcellino</a:t>
            </a:r>
            <a:r>
              <a:rPr lang="en-US" b="1" dirty="0"/>
              <a:t> </a:t>
            </a:r>
            <a:r>
              <a:rPr lang="ru-RU" b="1" dirty="0"/>
              <a:t>М</a:t>
            </a:r>
            <a:r>
              <a:rPr lang="en-US" b="1" dirty="0"/>
              <a:t>.</a:t>
            </a:r>
            <a:r>
              <a:rPr lang="en-US" dirty="0"/>
              <a:t> 2013. A survey of econometric methods for mixed frequency data. Working Paper 2013/06, </a:t>
            </a:r>
            <a:r>
              <a:rPr lang="en-US" dirty="0" err="1"/>
              <a:t>Norges</a:t>
            </a:r>
            <a:r>
              <a:rPr lang="en-US" dirty="0"/>
              <a:t> Bank.</a:t>
            </a:r>
            <a:endParaRPr lang="ru-RU" dirty="0"/>
          </a:p>
          <a:p>
            <a:r>
              <a:rPr lang="en-US" b="1" dirty="0"/>
              <a:t>Caselli F.G., </a:t>
            </a:r>
            <a:r>
              <a:rPr lang="en-US" b="1" u="sng" dirty="0" err="1"/>
              <a:t>Roitman</a:t>
            </a:r>
            <a:r>
              <a:rPr lang="en-US" b="1" dirty="0"/>
              <a:t> </a:t>
            </a:r>
            <a:r>
              <a:rPr lang="ru-RU" b="1" dirty="0"/>
              <a:t>А</a:t>
            </a:r>
            <a:r>
              <a:rPr lang="en-US" dirty="0"/>
              <a:t>. 2016. Non-linear exchange rate pass-through in emerging markets [Electronic resource] / // International Monetary Fund. – 2016. – Mode of access: https://www.imf.org/external/pubs/ft/wp/2016/wp1601.pdf. – Date of access: 29.12.2016.</a:t>
            </a:r>
            <a:endParaRPr lang="ru-RU" dirty="0"/>
          </a:p>
          <a:p>
            <a:r>
              <a:rPr lang="ru-RU" b="1" dirty="0"/>
              <a:t>Мирончик Н.</a:t>
            </a:r>
            <a:r>
              <a:rPr lang="en-US" b="1" dirty="0"/>
              <a:t>K</a:t>
            </a:r>
            <a:r>
              <a:rPr lang="ru-RU" b="1" dirty="0"/>
              <a:t>., Профатилов С</a:t>
            </a:r>
            <a:r>
              <a:rPr lang="ru-RU" dirty="0"/>
              <a:t>.А. 2015. О влиянии обменного курса на инфляцию // </a:t>
            </a:r>
            <a:r>
              <a:rPr lang="ru-RU" dirty="0" err="1"/>
              <a:t>Банкаўскі</a:t>
            </a:r>
            <a:r>
              <a:rPr lang="ru-RU" dirty="0"/>
              <a:t> </a:t>
            </a:r>
            <a:r>
              <a:rPr lang="ru-RU" dirty="0" err="1"/>
              <a:t>веснік</a:t>
            </a:r>
            <a:r>
              <a:rPr lang="ru-RU" dirty="0"/>
              <a:t>. – 2015. – № 10 (627). – С. 28–34.</a:t>
            </a:r>
          </a:p>
          <a:p>
            <a:r>
              <a:rPr lang="ru-RU" b="1" dirty="0"/>
              <a:t>Картун А.М., Харитончик А.С.</a:t>
            </a:r>
            <a:r>
              <a:rPr lang="ru-RU" dirty="0"/>
              <a:t> 2016. Эффект переноса обменного курса на инфляцию в Республике Беларусь и оценка его изменений //</a:t>
            </a:r>
            <a:r>
              <a:rPr lang="ru-RU" dirty="0" err="1"/>
              <a:t>Банкаўскі</a:t>
            </a:r>
            <a:r>
              <a:rPr lang="ru-RU" dirty="0"/>
              <a:t> </a:t>
            </a:r>
            <a:r>
              <a:rPr lang="ru-RU" dirty="0" err="1"/>
              <a:t>веснік</a:t>
            </a:r>
            <a:r>
              <a:rPr lang="ru-RU" dirty="0"/>
              <a:t>. – 2016. – № 9 (638). – С. 3–11. </a:t>
            </a:r>
          </a:p>
          <a:p>
            <a:r>
              <a:rPr lang="ru-RU" b="1" dirty="0"/>
              <a:t>Харин Ю.С., Малюгин В.И., Харин А.Ю.</a:t>
            </a:r>
            <a:r>
              <a:rPr lang="ru-RU" dirty="0"/>
              <a:t> Эконометрическое моделирование. – Минск : БГУ, 2003. – 318 с.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95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81AE396-3881-4F79-8318-BF170498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9212-3030-4A93-9B63-97AB9DB6A61D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58CA4B1-F906-4E77-8529-A8041B8D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9A2862-7CB1-4DFA-BE25-566B3E7F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39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FC8CDDC-F6EA-4A8F-BEA8-5986C90865EF}"/>
              </a:ext>
            </a:extLst>
          </p:cNvPr>
          <p:cNvSpPr/>
          <p:nvPr/>
        </p:nvSpPr>
        <p:spPr>
          <a:xfrm>
            <a:off x="3581400" y="2446754"/>
            <a:ext cx="53747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4000" b="1" dirty="0">
                <a:solidFill>
                  <a:srgbClr val="3E6C99"/>
                </a:solidFill>
              </a:rPr>
              <a:t>Спасибо за внимание!</a:t>
            </a:r>
            <a:endParaRPr lang="ru-RU" sz="4000" b="1" dirty="0">
              <a:solidFill>
                <a:srgbClr val="3E6C99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57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286730-AA3C-404F-890F-4F0C449E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EA990F-8A82-410D-8109-AF1586A7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1AEEAB-8365-45C8-B278-8F61677F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4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8279CC-8486-4D41-897A-E851E4384561}"/>
              </a:ext>
            </a:extLst>
          </p:cNvPr>
          <p:cNvSpPr/>
          <p:nvPr/>
        </p:nvSpPr>
        <p:spPr>
          <a:xfrm>
            <a:off x="632691" y="770106"/>
            <a:ext cx="10926617" cy="4077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2000" b="1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Модели по смешанным данным имеют следующие достоинства: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ru-R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позволяют использовать одновременно данные, регистрируемые с разной частотой без их агрегирования, и при этом модели являются достаточно «экономными» по числу параметров;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использование высокочастотных предикторов позволяет повысить точность прогнозов показателей, наблюдаемых с более низкой частотой;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позволяют осуществлять ежедневные, еженедельные или ежемесячные обновления квартальных макропрогнозов в режиме 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наукастинга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nowcasting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т.е. в текущем временном интервале на основе поступающих в реальном времени данных с более высокой частотой;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позволяют использовать в моделях для низкочастотных показателей «информативные признаки», получаемые из большого массива высокочастотных переменных-предикторов с помощью методов динамического факторного анализа и алгоритмов машинного обучения.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8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8F8CC7-107C-4CA7-A27A-F93813DE7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9405-F13E-4253-9432-A51D9F9313D1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9C47F7-9AA5-4972-953B-F9A9B584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273D86-52C9-4525-AC4A-31C99582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5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39576AE-08AB-4188-8303-24B0A7E3B30E}"/>
              </a:ext>
            </a:extLst>
          </p:cNvPr>
          <p:cNvSpPr txBox="1">
            <a:spLocks/>
          </p:cNvSpPr>
          <p:nvPr/>
        </p:nvSpPr>
        <p:spPr>
          <a:xfrm>
            <a:off x="824948" y="463362"/>
            <a:ext cx="10747810" cy="399558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556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800" b="1" dirty="0">
                <a:solidFill>
                  <a:srgbClr val="C00000"/>
                </a:solidFill>
              </a:rPr>
              <a:t>Цель исследования и решаемые задачи</a:t>
            </a:r>
          </a:p>
          <a:p>
            <a:pPr marL="0" indent="35560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2400" b="1" dirty="0">
              <a:solidFill>
                <a:srgbClr val="1F3A6F"/>
              </a:solidFill>
            </a:endParaRPr>
          </a:p>
          <a:p>
            <a:pPr marL="0" indent="3556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проводимых исследований является оценка эффективности применения  </a:t>
            </a:r>
            <a:r>
              <a:rPr lang="ru-RU" sz="8000" b="1" i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регрессионной</a:t>
            </a:r>
            <a:r>
              <a:rPr lang="ru-RU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0" b="1" i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0" b="1" i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смешанным данным</a:t>
            </a:r>
            <a:r>
              <a:rPr lang="ru-RU" sz="8000" i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0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MIDAS (</a:t>
            </a:r>
            <a:r>
              <a:rPr lang="ru-RU" sz="8000" i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Mixed Data Sampling</a:t>
            </a:r>
            <a:r>
              <a:rPr lang="ru-RU" sz="8000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предложенной в работах (</a:t>
            </a:r>
            <a:r>
              <a:rPr lang="en-US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Ghysels, Santa-Clara, Valkanov, 2002, Gyhsels, Sinko, Valkanaov, 2006</a:t>
            </a:r>
            <a:r>
              <a:rPr lang="ru-RU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Andreou, Ghysels, Kourtellos, 2010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прогнозирования макроэкономических показателей белорусской экономики.</a:t>
            </a:r>
          </a:p>
          <a:p>
            <a:pPr marL="0" indent="3556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докладе представляются результаты применения моделей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MIDAS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8000" b="1" i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прогнозирования индекса потребительских цен (ИПЦ)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включая:</a:t>
            </a:r>
          </a:p>
          <a:p>
            <a:pPr marL="0" indent="355600" algn="just">
              <a:lnSpc>
                <a:spcPct val="120000"/>
              </a:lnSpc>
              <a:spcBef>
                <a:spcPts val="300"/>
              </a:spcBef>
              <a:buNone/>
            </a:pP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краткосрочное прогнозирование квартальных и месячных темпов роста («квартал к кварталу», «месяцу к месяцу») с использованием ежедневных значений обменных курсов белорусского рубля по отношению к российскому рублю, доллару США и евро;</a:t>
            </a:r>
          </a:p>
          <a:p>
            <a:pPr marL="0" indent="35560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сравнительный анализ точности прогнозов ИПЦ на основе моделей MIDAS и лучших моделей по данным одинаковой частоты.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7746DC5-55D1-463A-BC36-32634D7AD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123" y="136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EC72CE3-23F2-40A4-9A38-C00D82198123}"/>
              </a:ext>
            </a:extLst>
          </p:cNvPr>
          <p:cNvSpPr/>
          <p:nvPr/>
        </p:nvSpPr>
        <p:spPr>
          <a:xfrm>
            <a:off x="838200" y="4725134"/>
            <a:ext cx="105906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целей краткосрочного прогнозирования это могут быть модели </a:t>
            </a: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авторегрессии и авторегрессии-скользящего среднего с экзогенными переменными </a:t>
            </a:r>
            <a:r>
              <a:rPr lang="ru-RU" sz="2000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(ARX, ARMAX)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Green, 2007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sz="2000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авторегрессии с распределенными лагами по экзогенным переменным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i="1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 distributed lag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>
                <a:solidFill>
                  <a:srgbClr val="2A4E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Judge, Griffith, Hill et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1985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для стационарных представлений используемых экономических временных рядов. </a:t>
            </a:r>
          </a:p>
        </p:txBody>
      </p:sp>
    </p:spTree>
    <p:extLst>
      <p:ext uri="{BB962C8B-B14F-4D97-AF65-F5344CB8AC3E}">
        <p14:creationId xmlns:p14="http://schemas.microsoft.com/office/powerpoint/2010/main" val="71101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E87413-AD5C-4B97-8CCE-1506AEFC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35AA-2215-472C-B9EB-A9A822212BC9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8BB3EB-6225-410B-B2FE-E2E8F965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7628A3-EB40-4E0A-98A9-9EEFB98F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Прямоугольник: один скругленный угол 4">
            <a:extLst>
              <a:ext uri="{FF2B5EF4-FFF2-40B4-BE49-F238E27FC236}">
                <a16:creationId xmlns:a16="http://schemas.microsoft.com/office/drawing/2014/main" id="{4BE4F84D-0BD5-4C6A-B2EB-5FC225B39606}"/>
              </a:ext>
            </a:extLst>
          </p:cNvPr>
          <p:cNvSpPr/>
          <p:nvPr/>
        </p:nvSpPr>
        <p:spPr>
          <a:xfrm flipV="1">
            <a:off x="1" y="-12"/>
            <a:ext cx="871267" cy="819520"/>
          </a:xfrm>
          <a:prstGeom prst="round1Rect">
            <a:avLst>
              <a:gd name="adj" fmla="val 41706"/>
            </a:avLst>
          </a:prstGeom>
          <a:gradFill flip="none" rotWithShape="1">
            <a:gsLst>
              <a:gs pos="0">
                <a:srgbClr val="1E3A6E">
                  <a:shade val="30000"/>
                  <a:satMod val="115000"/>
                </a:srgbClr>
              </a:gs>
              <a:gs pos="50000">
                <a:srgbClr val="1E3A6E">
                  <a:shade val="67500"/>
                  <a:satMod val="115000"/>
                </a:srgbClr>
              </a:gs>
              <a:gs pos="100000">
                <a:srgbClr val="1E3A6E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n>
                <a:solidFill>
                  <a:schemeClr val="bg1"/>
                </a:solidFill>
              </a:ln>
              <a:solidFill>
                <a:srgbClr val="1E3A6E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C7F3BD6-940E-4C3D-913D-39D80A991BE8}"/>
              </a:ext>
            </a:extLst>
          </p:cNvPr>
          <p:cNvSpPr txBox="1">
            <a:spLocks/>
          </p:cNvSpPr>
          <p:nvPr/>
        </p:nvSpPr>
        <p:spPr>
          <a:xfrm>
            <a:off x="871267" y="367995"/>
            <a:ext cx="11047463" cy="72302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900" b="1" dirty="0">
                <a:solidFill>
                  <a:srgbClr val="2A4E96"/>
                </a:solidFill>
                <a:latin typeface="+mn-lt"/>
              </a:rPr>
              <a:t>2. Математическое описание используемых моделей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2539CDA-4248-4664-A5C1-C036C47AF2A8}"/>
              </a:ext>
            </a:extLst>
          </p:cNvPr>
          <p:cNvSpPr txBox="1">
            <a:spLocks/>
          </p:cNvSpPr>
          <p:nvPr/>
        </p:nvSpPr>
        <p:spPr>
          <a:xfrm>
            <a:off x="540491" y="1176851"/>
            <a:ext cx="11177153" cy="4566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ru-RU" sz="1800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E572384-3306-4CA7-919B-7AE244BD7278}"/>
              </a:ext>
            </a:extLst>
          </p:cNvPr>
          <p:cNvPicPr/>
          <p:nvPr/>
        </p:nvPicPr>
        <p:blipFill rotWithShape="1">
          <a:blip r:embed="rId3"/>
          <a:srcRect l="21207" t="30254" r="14913" b="22767"/>
          <a:stretch/>
        </p:blipFill>
        <p:spPr bwMode="auto">
          <a:xfrm>
            <a:off x="708212" y="1187515"/>
            <a:ext cx="10645588" cy="45665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9390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FA60B5-A4A5-40FC-B167-AD472838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6ABF403-2351-4458-ACEF-9553787D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8994E7-F17F-43E2-B010-96EB3293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7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8570C7-6AB6-47B7-AE71-7D8DF5E4B591}"/>
              </a:ext>
            </a:extLst>
          </p:cNvPr>
          <p:cNvPicPr/>
          <p:nvPr/>
        </p:nvPicPr>
        <p:blipFill rotWithShape="1">
          <a:blip r:embed="rId3"/>
          <a:srcRect l="21635" t="21589" r="16280" b="7564"/>
          <a:stretch/>
        </p:blipFill>
        <p:spPr bwMode="auto">
          <a:xfrm>
            <a:off x="999564" y="229627"/>
            <a:ext cx="10354236" cy="63987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8FEADFE-E59B-4D27-90A1-3CA440A1232C}"/>
              </a:ext>
            </a:extLst>
          </p:cNvPr>
          <p:cNvSpPr/>
          <p:nvPr/>
        </p:nvSpPr>
        <p:spPr>
          <a:xfrm>
            <a:off x="2031835" y="2103853"/>
            <a:ext cx="5668539" cy="4700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Модели по данным одинаковой частоты</a:t>
            </a:r>
            <a:endParaRPr lang="ru-RU" sz="2400" dirty="0">
              <a:solidFill>
                <a:srgbClr val="C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49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F3FD63-48AA-4FA0-9850-3ABB0D27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4F16973-3559-4D48-BFDF-877FBDD8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E17B19-DDB3-4399-A501-0F6366BF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8</a:t>
            </a:fld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6AD1A4-7BCC-4A68-8687-4F33C3530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013" y="-1047137"/>
            <a:ext cx="12326849" cy="4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CE2DC5A1-5378-48AD-BF2E-A444838DE956}"/>
              </a:ext>
            </a:extLst>
          </p:cNvPr>
          <p:cNvGrpSpPr/>
          <p:nvPr/>
        </p:nvGrpSpPr>
        <p:grpSpPr>
          <a:xfrm>
            <a:off x="1180618" y="136525"/>
            <a:ext cx="10173182" cy="6624323"/>
            <a:chOff x="1296365" y="136525"/>
            <a:chExt cx="10159911" cy="6584950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426457E9-985E-4F85-A993-81A72E434C7E}"/>
                </a:ext>
              </a:extLst>
            </p:cNvPr>
            <p:cNvPicPr/>
            <p:nvPr/>
          </p:nvPicPr>
          <p:blipFill rotWithShape="1">
            <a:blip r:embed="rId4"/>
            <a:srcRect l="22576" t="21437" r="16536" b="7259"/>
            <a:stretch/>
          </p:blipFill>
          <p:spPr bwMode="auto">
            <a:xfrm>
              <a:off x="1296365" y="136525"/>
              <a:ext cx="10159911" cy="65849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aphicFrame>
          <p:nvGraphicFramePr>
            <p:cNvPr id="7" name="Объект 6">
              <a:extLst>
                <a:ext uri="{FF2B5EF4-FFF2-40B4-BE49-F238E27FC236}">
                  <a16:creationId xmlns:a16="http://schemas.microsoft.com/office/drawing/2014/main" id="{91071C93-DFE8-47A6-AABF-2A342736AE7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8948899"/>
                </p:ext>
              </p:extLst>
            </p:nvPr>
          </p:nvGraphicFramePr>
          <p:xfrm>
            <a:off x="2559207" y="1998935"/>
            <a:ext cx="7478699" cy="752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3" name="Equation" r:id="rId5" imgW="5524500" imgH="558800" progId="Equation.DSMT4">
                    <p:embed/>
                  </p:oleObj>
                </mc:Choice>
                <mc:Fallback>
                  <p:oleObj name="Equation" r:id="rId5" imgW="5524500" imgH="5588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9207" y="1998935"/>
                          <a:ext cx="7478699" cy="75216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3028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B3AB542-4814-4CB7-8C5B-A7A33671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E6F0A-9861-498A-96ED-4285D0D55294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FBF2DB2-510D-4C49-8388-4766EEAB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В.И. Малюгин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BA0382-CF90-4AF9-BCD3-94EB362C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FE99-2983-4AF1-BCFD-08250A5992F0}" type="slidenum">
              <a:rPr lang="ru-RU" smtClean="0"/>
              <a:t>9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35F21E-28D0-4B9D-916B-261BB3476D42}"/>
              </a:ext>
            </a:extLst>
          </p:cNvPr>
          <p:cNvPicPr/>
          <p:nvPr/>
        </p:nvPicPr>
        <p:blipFill rotWithShape="1">
          <a:blip r:embed="rId3"/>
          <a:srcRect l="22918" t="45838" r="17392" b="8172"/>
          <a:stretch/>
        </p:blipFill>
        <p:spPr bwMode="auto">
          <a:xfrm>
            <a:off x="676155" y="885929"/>
            <a:ext cx="10201604" cy="46236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959298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5440</TotalTime>
  <Words>3389</Words>
  <Application>Microsoft Office PowerPoint</Application>
  <PresentationFormat>Широкоэкранный</PresentationFormat>
  <Paragraphs>535</Paragraphs>
  <Slides>39</Slides>
  <Notes>35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Symbol</vt:lpstr>
      <vt:lpstr>Times New Roman</vt:lpstr>
      <vt:lpstr>Wingdings</vt:lpstr>
      <vt:lpstr>Тема Office</vt:lpstr>
      <vt:lpstr>EViews</vt:lpstr>
      <vt:lpstr>MathType 7.0 Equation</vt:lpstr>
      <vt:lpstr>Краткосрочное прогнозирование инфляции в белорусской экономике на основе моделей смешанной частоты</vt:lpstr>
      <vt:lpstr>1. Актуальность проблемы и цели исследования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Наименование экспоната (разработки)</dc:title>
  <dc:creator>e.bakunova</dc:creator>
  <cp:lastModifiedBy>елена малюгина</cp:lastModifiedBy>
  <cp:revision>326</cp:revision>
  <dcterms:created xsi:type="dcterms:W3CDTF">2022-09-28T12:45:43Z</dcterms:created>
  <dcterms:modified xsi:type="dcterms:W3CDTF">2023-11-15T08:46:57Z</dcterms:modified>
</cp:coreProperties>
</file>