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70" r:id="rId8"/>
    <p:sldId id="259" r:id="rId9"/>
    <p:sldId id="271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B28-D0CF-4691-8399-A30E37DA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EA6E9-01B7-C917-881A-F96595598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7F2C0-60DD-FA31-A503-1DAF9310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6898-1A10-4813-E13F-A9F5202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50DF-E192-38E5-8E55-C35695AE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5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F993-A18A-8F69-23E3-47DBCFB1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DE56-6649-5C3C-9378-DAE4375B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EFA1-BA02-F23C-FF08-EB7F6CC6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62B2-C48B-DE49-2571-193A6B38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8225-E9E1-1441-9673-B0B2FA8B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6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746D8-4389-FA79-CF24-6A8D970EC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C9E64-50BD-3D85-2F55-0367247E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B250-6031-1216-1C06-2AAAA1EB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EC01-B221-E031-3BE4-8DC9338B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94C9-AA39-096F-5179-217C0A10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D2EA-C07F-92E4-8286-1BA8116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6883-41C3-E989-AF3D-463BAC8D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033F-C321-F728-484D-5B0CC10E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7DC9-D9ED-3451-B4DD-261C27D2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857A-A5B4-6A70-9216-76FE7B7A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19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B792-2A2F-84B8-CA2C-7E351AF3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DFE-BE00-8671-213E-C94CB596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0505-EF55-E837-18AE-39713961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2F88-BD97-F79B-BF4F-2C662580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715B-AD61-D7D4-F6E7-483D48FF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9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74D-DC52-0277-0E41-3736A39A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9364-5574-DDE4-D194-7D2D8C1A1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02EA9-6A46-CD6B-2FB5-3A9765AE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02EE-A83A-8F86-4DB1-FB0A7E1C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46855-668A-9BB5-26F2-5AF537F7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7837D-C420-E338-2F7B-81A9F01C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2E15-F95B-188D-A8C0-8A56599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19744-EA61-F5FE-9558-68C20546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91AEB-F375-CB9F-E129-46CACC6D4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60F00-D7A6-D23E-586B-2CCBD8FBB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9B9BA-D2E8-398D-F11C-9D65F3E29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2DD9A-E7BE-5FC0-36E4-3E01C4A5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3C6F3-BCDE-9126-47EF-D244F9C1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A45F4-996F-B286-D447-E43F18A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0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44AB-F488-9FD2-03AD-F5081F8B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376F-2311-69A7-8027-9C131A1F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B4A36-D60A-F9C5-209A-8DBEDD50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2E840-8056-B5AF-64A8-FDCB599C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844AD-15AF-6052-176F-EFB5FFE5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23630-FC20-A825-37C3-297FBE2C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2BD13-429E-730D-765B-71CD26B9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375A-3E15-28A3-92EB-E7E5179E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1DDC-AF68-4556-68DC-59E85A19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36BA-004F-FAC7-9F78-5CA4C840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9A79D-8521-6663-8BA6-8FBAC800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B9EB-D9A4-49FB-DDDD-2DD02B84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386F5-0F32-0500-9CE6-1A8B0395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2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76E4-28D5-5835-AAFC-0C811E76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31DA8-33DE-528C-FCB2-9617DC1AD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1393-21C7-1733-C2B7-E40D9973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E1D1-B7DA-3055-F22D-810E1AE5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456F-3E52-628F-0B0C-1CB3FEA9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CB32D-E25D-6C8B-690C-2496730B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54568-1B41-AFBA-DCF5-D7554C9F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4CF3-12B1-2C12-A375-0B8A816D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441B-0E56-CCB9-B0D4-F633000B0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4BD9-5D8E-4132-B2F8-74E17D614196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6E26-CE75-7801-125C-F26AAFF4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E2A9-9DFB-258F-4006-911E82EAD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9E6D-B087-4AC9-BDA2-4E8659A58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96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8B185504-7FAF-D602-960F-0CC132DC9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E99B0-05AC-B43F-B940-24320B88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/>
              <a:t>Flight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1FCEC-0EBF-A681-294F-5D8910E3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/>
              <a:t>Newark Airport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4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B03F-9435-37EE-597D-5CAB66BA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6DBD-CF83-1A75-5E6B-64849EE2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A predictive model was developed to predict if a flight was likely to be delayed</a:t>
            </a:r>
          </a:p>
          <a:p>
            <a:r>
              <a:rPr lang="en-GB"/>
              <a:t>Random Forest classifier yielded the best results, </a:t>
            </a:r>
          </a:p>
          <a:p>
            <a:pPr lvl="1"/>
            <a:r>
              <a:rPr lang="en-GB"/>
              <a:t>~84% accuracy on training set</a:t>
            </a:r>
          </a:p>
          <a:p>
            <a:pPr lvl="1"/>
            <a:r>
              <a:rPr lang="en-GB"/>
              <a:t>~80% accuracy on test set</a:t>
            </a:r>
          </a:p>
          <a:p>
            <a:r>
              <a:rPr lang="en-GB"/>
              <a:t>Variables of highest importance were: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Time of day (temporal)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Temperature (weather)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Plane 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Humidity (weather)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/>
              <a:t>Pressure (weather)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52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435E-3484-9236-44D4-3733151B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6B5D-78C0-4B2C-24E1-74260D5D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00"/>
            <a:ext cx="10515600" cy="487709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“domino” effect of delays is the biggest influence on further delays</a:t>
            </a:r>
          </a:p>
          <a:p>
            <a:pPr lvl="1"/>
            <a:r>
              <a:rPr lang="en-GB" dirty="0"/>
              <a:t>Consider limiting this effect by reviewing the need for additional planes/crew when earlier flights have been delayed </a:t>
            </a:r>
          </a:p>
          <a:p>
            <a:r>
              <a:rPr lang="en-GB" dirty="0"/>
              <a:t>There appear to be issues with the airports capacity to manage flight delays during busy months</a:t>
            </a:r>
          </a:p>
          <a:p>
            <a:pPr lvl="1"/>
            <a:r>
              <a:rPr lang="en-GB" dirty="0"/>
              <a:t>Consider staffing levels within airport for improved efficiency for passengers</a:t>
            </a:r>
          </a:p>
          <a:p>
            <a:pPr lvl="1"/>
            <a:r>
              <a:rPr lang="en-GB" dirty="0"/>
              <a:t>Consider increasing crew levels to ensure planes are ready to depart as early as possible</a:t>
            </a:r>
          </a:p>
          <a:p>
            <a:r>
              <a:rPr lang="en-GB" dirty="0"/>
              <a:t>Weather has a significant yet complex impact on delays</a:t>
            </a:r>
          </a:p>
          <a:p>
            <a:pPr lvl="1"/>
            <a:r>
              <a:rPr lang="en-GB" dirty="0"/>
              <a:t>Need to view the weather holistically rather than focus on individual parameters, i.e. temperature, pressure, wind etc.</a:t>
            </a:r>
          </a:p>
          <a:p>
            <a:pPr lvl="1"/>
            <a:r>
              <a:rPr lang="en-GB" dirty="0"/>
              <a:t>Improving planes ability to fly in poorer weather conditions </a:t>
            </a:r>
            <a:r>
              <a:rPr lang="en-GB" b="1" i="1" dirty="0"/>
              <a:t>may </a:t>
            </a:r>
            <a:r>
              <a:rPr lang="en-GB" dirty="0"/>
              <a:t>be beneficial, however, will not address delays from planes arriving at the airport</a:t>
            </a:r>
          </a:p>
          <a:p>
            <a:r>
              <a:rPr lang="en-GB" dirty="0"/>
              <a:t>Use the predictive model to anticipate and plan delays and mitigate where possible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9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F859-BE79-70CE-965C-D92A5D2C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D6A5-95A1-3CEF-1426-4E8CA0CA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145"/>
            <a:ext cx="10515600" cy="4412817"/>
          </a:xfrm>
        </p:spPr>
        <p:txBody>
          <a:bodyPr>
            <a:normAutofit/>
          </a:bodyPr>
          <a:lstStyle/>
          <a:p>
            <a:r>
              <a:rPr lang="en-GB"/>
              <a:t>In 2017, Newark Airport had the worst on-time performance of all airports in the USA*</a:t>
            </a:r>
          </a:p>
          <a:p>
            <a:r>
              <a:rPr lang="en-GB"/>
              <a:t>Airports can be fined/forced to pay compensation for flights which are delayed by more than 15 minutes</a:t>
            </a:r>
          </a:p>
          <a:p>
            <a:r>
              <a:rPr lang="en-GB"/>
              <a:t>It is believed that poor weather conditions are causing departure delays</a:t>
            </a:r>
          </a:p>
          <a:p>
            <a:r>
              <a:rPr lang="en-GB"/>
              <a:t>The purpose of this analysis is to:</a:t>
            </a:r>
          </a:p>
          <a:p>
            <a:pPr lvl="1"/>
            <a:r>
              <a:rPr lang="en-GB"/>
              <a:t>Understand how serious significant weather-related delays are</a:t>
            </a:r>
          </a:p>
          <a:p>
            <a:pPr lvl="1"/>
            <a:r>
              <a:rPr lang="en-GB"/>
              <a:t>Investigate other factors impacting delays: seasonal/temporal effects?</a:t>
            </a:r>
          </a:p>
          <a:p>
            <a:pPr lvl="1"/>
            <a:r>
              <a:rPr lang="en-GB"/>
              <a:t>Compare performance to other New York airports, namely JFK and La Guardia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457200" lvl="1" indent="0">
              <a:buNone/>
            </a:pPr>
            <a:endParaRPr lang="en-GB"/>
          </a:p>
          <a:p>
            <a:pPr lvl="1"/>
            <a:endParaRPr lang="en-GB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7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4156-BB17-F78D-7B6A-2BE52DE5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7AF1-30DB-EC36-43E9-CC4C1F43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Data:</a:t>
            </a:r>
          </a:p>
          <a:p>
            <a:pPr lvl="1"/>
            <a:r>
              <a:rPr lang="en-GB"/>
              <a:t>Domestic flight data</a:t>
            </a:r>
          </a:p>
          <a:p>
            <a:pPr lvl="1"/>
            <a:r>
              <a:rPr lang="en-GB"/>
              <a:t>Weather (hourly and daily)</a:t>
            </a:r>
          </a:p>
          <a:p>
            <a:pPr lvl="1"/>
            <a:r>
              <a:rPr lang="en-GB"/>
              <a:t>Airport, airline and plane data</a:t>
            </a:r>
          </a:p>
          <a:p>
            <a:pPr lvl="1"/>
            <a:r>
              <a:rPr lang="en-GB"/>
              <a:t>All data is open source</a:t>
            </a:r>
          </a:p>
          <a:p>
            <a:endParaRPr lang="en-GB"/>
          </a:p>
          <a:p>
            <a:r>
              <a:rPr lang="en-GB"/>
              <a:t>Explanatory Data Analysis</a:t>
            </a:r>
          </a:p>
          <a:p>
            <a:pPr lvl="1"/>
            <a:r>
              <a:rPr lang="en-GB"/>
              <a:t>Understand past observations</a:t>
            </a:r>
          </a:p>
          <a:p>
            <a:endParaRPr lang="en-GB"/>
          </a:p>
          <a:p>
            <a:r>
              <a:rPr lang="en-GB"/>
              <a:t>Predictive Model</a:t>
            </a:r>
          </a:p>
          <a:p>
            <a:pPr lvl="1"/>
            <a:r>
              <a:rPr lang="en-GB"/>
              <a:t>Train and test model for predicting likelihood of a delay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20E1-D4C2-3CA3-2D7E-96A54577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52" y="2384498"/>
            <a:ext cx="5850396" cy="30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D4C7-2108-8222-7DB0-D000CF54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Weather Impacts - Temperature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440C44-D655-A247-B062-4216A355241D}"/>
              </a:ext>
            </a:extLst>
          </p:cNvPr>
          <p:cNvGrpSpPr/>
          <p:nvPr/>
        </p:nvGrpSpPr>
        <p:grpSpPr>
          <a:xfrm>
            <a:off x="838200" y="1893738"/>
            <a:ext cx="7547802" cy="4599137"/>
            <a:chOff x="1777352" y="1361716"/>
            <a:chExt cx="8280737" cy="51323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B93D70-283A-E398-3693-8E59AC9AD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7352" y="1361716"/>
              <a:ext cx="8280737" cy="5132393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3DBBE0-091F-A34E-68DA-F271370F4C3E}"/>
                </a:ext>
              </a:extLst>
            </p:cNvPr>
            <p:cNvSpPr/>
            <p:nvPr/>
          </p:nvSpPr>
          <p:spPr>
            <a:xfrm>
              <a:off x="6228272" y="3303918"/>
              <a:ext cx="2286000" cy="24952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8EF5A7-9391-0A23-7DA0-79F456FEA9B0}"/>
                </a:ext>
              </a:extLst>
            </p:cNvPr>
            <p:cNvSpPr txBox="1"/>
            <p:nvPr/>
          </p:nvSpPr>
          <p:spPr>
            <a:xfrm>
              <a:off x="6314536" y="2482457"/>
              <a:ext cx="2199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Peak holiday season (summer)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26BD73-9FEA-1683-0C85-8C3201B728F3}"/>
                </a:ext>
              </a:extLst>
            </p:cNvPr>
            <p:cNvSpPr/>
            <p:nvPr/>
          </p:nvSpPr>
          <p:spPr>
            <a:xfrm>
              <a:off x="2536166" y="1690688"/>
              <a:ext cx="1337095" cy="410852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8B70FC-D5F1-0488-93CD-95A0D3B6BBDB}"/>
                </a:ext>
              </a:extLst>
            </p:cNvPr>
            <p:cNvSpPr txBox="1"/>
            <p:nvPr/>
          </p:nvSpPr>
          <p:spPr>
            <a:xfrm>
              <a:off x="3421249" y="1794292"/>
              <a:ext cx="21997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Winter months, poorer weather conditions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BFE3E7-94D9-AF4B-D9B5-A57E93261D2B}"/>
              </a:ext>
            </a:extLst>
          </p:cNvPr>
          <p:cNvSpPr txBox="1"/>
          <p:nvPr/>
        </p:nvSpPr>
        <p:spPr>
          <a:xfrm>
            <a:off x="8386002" y="1690688"/>
            <a:ext cx="30297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Significant increases in the proportion of delayed flights at low (&lt;0</a:t>
            </a:r>
            <a:r>
              <a:rPr lang="en-GB" sz="1600" baseline="30000"/>
              <a:t>o</a:t>
            </a:r>
            <a:r>
              <a:rPr lang="en-GB" sz="1600"/>
              <a:t>C) and high daily temperatures</a:t>
            </a:r>
          </a:p>
          <a:p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However, the likely reasons behind the cause of the delays are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Low temperatures represent winter months where weather is poorer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High temperatures represent peak travel season, stress on airports due to high number of passengers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34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D4B83F8-626E-2826-1253-3B0D6615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628" y="1874353"/>
            <a:ext cx="5524159" cy="384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16F67-E920-51CB-0461-2083176E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Impacts – Wind Speed and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2E317-6CEB-949A-65E7-F5419F02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50" y="7042865"/>
            <a:ext cx="5666769" cy="38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EFD97-D4DE-5F54-CA98-AB037CA6A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40" y="1874353"/>
            <a:ext cx="4842488" cy="384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E4EF5C-721B-E70B-9F99-CC58273657D3}"/>
              </a:ext>
            </a:extLst>
          </p:cNvPr>
          <p:cNvSpPr txBox="1"/>
          <p:nvPr/>
        </p:nvSpPr>
        <p:spPr>
          <a:xfrm>
            <a:off x="5978105" y="5897142"/>
            <a:ext cx="514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Largest rates of flight delays observed in wind directions very different from the runway orientation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F69E53-C2FE-5754-711B-D73B689AAED7}"/>
              </a:ext>
            </a:extLst>
          </p:cNvPr>
          <p:cNvCxnSpPr>
            <a:cxnSpLocks/>
          </p:cNvCxnSpPr>
          <p:nvPr/>
        </p:nvCxnSpPr>
        <p:spPr>
          <a:xfrm flipH="1" flipV="1">
            <a:off x="6753726" y="4804263"/>
            <a:ext cx="785761" cy="109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BBB06C-1103-D273-7D24-E49AB024EFE9}"/>
              </a:ext>
            </a:extLst>
          </p:cNvPr>
          <p:cNvCxnSpPr>
            <a:cxnSpLocks/>
          </p:cNvCxnSpPr>
          <p:nvPr/>
        </p:nvCxnSpPr>
        <p:spPr>
          <a:xfrm flipV="1">
            <a:off x="7539487" y="2855495"/>
            <a:ext cx="492573" cy="304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60421B-3080-967C-6227-F45E9C73F37A}"/>
              </a:ext>
            </a:extLst>
          </p:cNvPr>
          <p:cNvSpPr txBox="1"/>
          <p:nvPr/>
        </p:nvSpPr>
        <p:spPr>
          <a:xfrm>
            <a:off x="1002932" y="5897141"/>
            <a:ext cx="386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 lines represent runway orientation at Newark Airport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B9A6DA-A0EC-8B9D-01BD-F6D08D577A7D}"/>
              </a:ext>
            </a:extLst>
          </p:cNvPr>
          <p:cNvCxnSpPr>
            <a:cxnSpLocks/>
          </p:cNvCxnSpPr>
          <p:nvPr/>
        </p:nvCxnSpPr>
        <p:spPr>
          <a:xfrm flipH="1" flipV="1">
            <a:off x="2148763" y="4891177"/>
            <a:ext cx="361524" cy="10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7DD81B-6348-2F67-393B-05408F6C6CE1}"/>
              </a:ext>
            </a:extLst>
          </p:cNvPr>
          <p:cNvCxnSpPr>
            <a:cxnSpLocks/>
          </p:cNvCxnSpPr>
          <p:nvPr/>
        </p:nvCxnSpPr>
        <p:spPr>
          <a:xfrm flipV="1">
            <a:off x="2510287" y="4254123"/>
            <a:ext cx="1081963" cy="164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9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4367-5DA2-1A19-6AF1-E2B7CD64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Weather Impacts – Pressure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DF2D81-F7CE-8575-BE5E-943DF38A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24" y="1690687"/>
            <a:ext cx="3916392" cy="4278792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202124"/>
                </a:solidFill>
              </a:rPr>
              <a:t>Negative correlation between pressure and proportion of delayed flights</a:t>
            </a:r>
          </a:p>
          <a:p>
            <a:endParaRPr lang="en-US">
              <a:solidFill>
                <a:srgbClr val="202124"/>
              </a:solidFill>
            </a:endParaRPr>
          </a:p>
          <a:p>
            <a:r>
              <a:rPr lang="en-US" b="1">
                <a:solidFill>
                  <a:srgbClr val="202124"/>
                </a:solidFill>
              </a:rPr>
              <a:t>H</a:t>
            </a:r>
            <a:r>
              <a:rPr lang="en-US" b="1" i="0">
                <a:solidFill>
                  <a:srgbClr val="202124"/>
                </a:solidFill>
                <a:effectLst/>
              </a:rPr>
              <a:t>igh-pressure</a:t>
            </a:r>
            <a:r>
              <a:rPr lang="en-US" b="0" i="0">
                <a:solidFill>
                  <a:srgbClr val="202124"/>
                </a:solidFill>
                <a:effectLst/>
              </a:rPr>
              <a:t> areas are associated with lighter winds and clear skies = </a:t>
            </a:r>
            <a:r>
              <a:rPr lang="en-US" b="1" i="0">
                <a:solidFill>
                  <a:srgbClr val="202124"/>
                </a:solidFill>
                <a:effectLst/>
              </a:rPr>
              <a:t>good</a:t>
            </a:r>
            <a:r>
              <a:rPr lang="en-US" b="0" i="0">
                <a:solidFill>
                  <a:srgbClr val="202124"/>
                </a:solidFill>
                <a:effectLst/>
              </a:rPr>
              <a:t> conditions for flying</a:t>
            </a:r>
          </a:p>
          <a:p>
            <a:endParaRPr lang="en-US">
              <a:solidFill>
                <a:srgbClr val="202124"/>
              </a:solidFill>
            </a:endParaRPr>
          </a:p>
          <a:p>
            <a:r>
              <a:rPr lang="en-US" b="1" i="0">
                <a:solidFill>
                  <a:srgbClr val="202124"/>
                </a:solidFill>
                <a:effectLst/>
              </a:rPr>
              <a:t>Low-pressure</a:t>
            </a:r>
            <a:r>
              <a:rPr lang="en-US" b="0" i="0">
                <a:solidFill>
                  <a:srgbClr val="202124"/>
                </a:solidFill>
                <a:effectLst/>
              </a:rPr>
              <a:t> areas are commonly associated with </a:t>
            </a:r>
            <a:r>
              <a:rPr lang="en-US" i="0">
                <a:solidFill>
                  <a:srgbClr val="202124"/>
                </a:solidFill>
                <a:effectLst/>
              </a:rPr>
              <a:t>inclement weather </a:t>
            </a:r>
            <a:r>
              <a:rPr lang="en-US" b="0" i="0">
                <a:solidFill>
                  <a:srgbClr val="202124"/>
                </a:solidFill>
                <a:effectLst/>
              </a:rPr>
              <a:t>(such as cloudy, windy, with possible rain or storms) = </a:t>
            </a:r>
            <a:r>
              <a:rPr lang="en-US" b="1" i="0">
                <a:solidFill>
                  <a:srgbClr val="202124"/>
                </a:solidFill>
                <a:effectLst/>
              </a:rPr>
              <a:t>poor</a:t>
            </a:r>
            <a:r>
              <a:rPr lang="en-US" b="0" i="0">
                <a:solidFill>
                  <a:srgbClr val="202124"/>
                </a:solidFill>
                <a:effectLst/>
              </a:rPr>
              <a:t> conditions for flying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DAFBF9-98A1-CE65-E524-DA11D87F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62" y="1781683"/>
            <a:ext cx="6591338" cy="40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10A0-CF58-AB95-0106-97EBB568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Effects – Seasonal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23A09-9B8C-DD06-3D5B-B19AB71E3C36}"/>
              </a:ext>
            </a:extLst>
          </p:cNvPr>
          <p:cNvSpPr txBox="1"/>
          <p:nvPr/>
        </p:nvSpPr>
        <p:spPr>
          <a:xfrm>
            <a:off x="6294053" y="2080571"/>
            <a:ext cx="570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Number of monthly scheduled flights is between 7,900 (in February) and 10,200 (in August)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Monthly flights increase during summer with an increase in flights delays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June has the highest number of delayed flights across the entire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Lowest flight delays observed between September and November, i.e. calmer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Increase in flights delays during December and January – this could be attributed to poor weather conditions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22AAC0-76FA-E28C-16A8-05A547D2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1" y="2187362"/>
            <a:ext cx="5516237" cy="3325848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3938B1A-8D06-3BA7-844F-2D17DA784FC1}"/>
              </a:ext>
            </a:extLst>
          </p:cNvPr>
          <p:cNvSpPr/>
          <p:nvPr/>
        </p:nvSpPr>
        <p:spPr>
          <a:xfrm>
            <a:off x="4433978" y="5296618"/>
            <a:ext cx="362309" cy="23384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76328-905E-33D6-9570-569B66F44AEB}"/>
              </a:ext>
            </a:extLst>
          </p:cNvPr>
          <p:cNvSpPr txBox="1"/>
          <p:nvPr/>
        </p:nvSpPr>
        <p:spPr>
          <a:xfrm>
            <a:off x="3721297" y="587138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Lowest Delay Rate: 17.7%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9314-90F0-5D81-55BB-EA615B64D8B3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4615132" y="5530462"/>
            <a:ext cx="1" cy="34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819484D-0928-AF6A-0233-2392E5F7426B}"/>
              </a:ext>
            </a:extLst>
          </p:cNvPr>
          <p:cNvSpPr/>
          <p:nvPr/>
        </p:nvSpPr>
        <p:spPr>
          <a:xfrm>
            <a:off x="3169210" y="5296618"/>
            <a:ext cx="362309" cy="23384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6A84D8-E1FF-D47E-559D-F55A6DD2A52F}"/>
              </a:ext>
            </a:extLst>
          </p:cNvPr>
          <p:cNvSpPr txBox="1"/>
          <p:nvPr/>
        </p:nvSpPr>
        <p:spPr>
          <a:xfrm>
            <a:off x="2446902" y="6212306"/>
            <a:ext cx="18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Highest Delay Rate: 29.4%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645711-1392-7DD6-4728-C6B032C8D0E7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3350365" y="5530462"/>
            <a:ext cx="4959" cy="68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5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1D65-9AA9-3C8C-34F6-979BD3CD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Effects – Temporal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851FA7-8191-E099-60F4-583FB103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63" y="1687584"/>
            <a:ext cx="4332874" cy="2669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6D252A-8E26-A3A0-AD16-96EE91DB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332874" cy="26630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F0AEB0-6453-EF74-9062-D6128F9AA748}"/>
              </a:ext>
            </a:extLst>
          </p:cNvPr>
          <p:cNvSpPr txBox="1"/>
          <p:nvPr/>
        </p:nvSpPr>
        <p:spPr>
          <a:xfrm>
            <a:off x="1078302" y="4511615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Proportion of delayed flights increases as the day progresses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length of delays also increases throughout the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suggests that there may be some form of “domino” effect from earlier flights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EF9992-E135-4346-3454-4954F763A864}"/>
              </a:ext>
            </a:extLst>
          </p:cNvPr>
          <p:cNvSpPr/>
          <p:nvPr/>
        </p:nvSpPr>
        <p:spPr>
          <a:xfrm rot="20161157">
            <a:off x="2234239" y="3143542"/>
            <a:ext cx="3200400" cy="2587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C68F815-AB82-3ABC-DCCF-5C551D6AC88A}"/>
              </a:ext>
            </a:extLst>
          </p:cNvPr>
          <p:cNvSpPr/>
          <p:nvPr/>
        </p:nvSpPr>
        <p:spPr>
          <a:xfrm rot="20161157">
            <a:off x="6967265" y="3143542"/>
            <a:ext cx="3200400" cy="2587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1C5A-3B6F-B020-A36F-937B9A21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with other NYC Airports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A6E2B3-EE56-9B96-7985-DCADF3004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57834"/>
              </p:ext>
            </p:extLst>
          </p:nvPr>
        </p:nvGraphicFramePr>
        <p:xfrm>
          <a:off x="657727" y="1545949"/>
          <a:ext cx="7086599" cy="188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09">
                  <a:extLst>
                    <a:ext uri="{9D8B030D-6E8A-4147-A177-3AD203B41FA5}">
                      <a16:colId xmlns:a16="http://schemas.microsoft.com/office/drawing/2014/main" val="3439280143"/>
                    </a:ext>
                  </a:extLst>
                </a:gridCol>
                <a:gridCol w="1242449">
                  <a:extLst>
                    <a:ext uri="{9D8B030D-6E8A-4147-A177-3AD203B41FA5}">
                      <a16:colId xmlns:a16="http://schemas.microsoft.com/office/drawing/2014/main" val="240195076"/>
                    </a:ext>
                  </a:extLst>
                </a:gridCol>
                <a:gridCol w="1242449">
                  <a:extLst>
                    <a:ext uri="{9D8B030D-6E8A-4147-A177-3AD203B41FA5}">
                      <a16:colId xmlns:a16="http://schemas.microsoft.com/office/drawing/2014/main" val="2670450349"/>
                    </a:ext>
                  </a:extLst>
                </a:gridCol>
                <a:gridCol w="1386992">
                  <a:extLst>
                    <a:ext uri="{9D8B030D-6E8A-4147-A177-3AD203B41FA5}">
                      <a16:colId xmlns:a16="http://schemas.microsoft.com/office/drawing/2014/main" val="2296456064"/>
                    </a:ext>
                  </a:extLst>
                </a:gridCol>
              </a:tblGrid>
              <a:tr h="301082">
                <a:tc>
                  <a:txBody>
                    <a:bodyPr/>
                    <a:lstStyle/>
                    <a:p>
                      <a:r>
                        <a:rPr lang="en-GB"/>
                        <a:t>Parameter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Newark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JFK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La Guardia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94729"/>
                  </a:ext>
                </a:extLst>
              </a:tr>
              <a:tr h="301082">
                <a:tc>
                  <a:txBody>
                    <a:bodyPr/>
                    <a:lstStyle/>
                    <a:p>
                      <a:r>
                        <a:rPr lang="en-GB"/>
                        <a:t>Total Domestic Flights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113,067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92,481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90,390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56276"/>
                  </a:ext>
                </a:extLst>
              </a:tr>
              <a:tr h="301082">
                <a:tc>
                  <a:txBody>
                    <a:bodyPr/>
                    <a:lstStyle/>
                    <a:p>
                      <a:r>
                        <a:rPr lang="en-GB"/>
                        <a:t>Delayed Flight Rate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24.1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22.1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21.1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06887"/>
                  </a:ext>
                </a:extLst>
              </a:tr>
              <a:tr h="301082">
                <a:tc>
                  <a:txBody>
                    <a:bodyPr/>
                    <a:lstStyle/>
                    <a:p>
                      <a:r>
                        <a:rPr lang="en-GB"/>
                        <a:t>Avg Departure Delay (mins)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74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77.5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80.7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3857"/>
                  </a:ext>
                </a:extLst>
              </a:tr>
              <a:tr h="420011">
                <a:tc>
                  <a:txBody>
                    <a:bodyPr/>
                    <a:lstStyle/>
                    <a:p>
                      <a:r>
                        <a:rPr lang="en-GB"/>
                        <a:t>Median Departure Delay (mins)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317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83D43A8-B23A-05B2-9DB3-2CB042B1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79" y="3429000"/>
            <a:ext cx="6043863" cy="3112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CB893D-60AB-61EF-0306-F5C8D75AD4A2}"/>
              </a:ext>
            </a:extLst>
          </p:cNvPr>
          <p:cNvSpPr txBox="1"/>
          <p:nvPr/>
        </p:nvSpPr>
        <p:spPr>
          <a:xfrm>
            <a:off x="7744326" y="1640442"/>
            <a:ext cx="36094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Newark had the highest number of domestic flights but also had the highest proportion of flight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However, La Guardia has more extreme delays, and all airports have a similar median departure delay.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JFK and La Guardia have the same runway orientations and the pattern of delays are much less pronounced than Newarks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79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724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Flight Delays</vt:lpstr>
      <vt:lpstr>Overview</vt:lpstr>
      <vt:lpstr>Process</vt:lpstr>
      <vt:lpstr>Weather Impacts - Temperature</vt:lpstr>
      <vt:lpstr>Weather Impacts – Wind Speed and Direction</vt:lpstr>
      <vt:lpstr>Weather Impacts – Pressure</vt:lpstr>
      <vt:lpstr>Other Effects – Seasonal</vt:lpstr>
      <vt:lpstr>Other Effects – Temporal</vt:lpstr>
      <vt:lpstr>Comparison with other NYC Airports</vt:lpstr>
      <vt:lpstr>Predictive Model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Delays</dc:title>
  <dc:creator>Christopher Allen</dc:creator>
  <cp:lastModifiedBy>Christopher Allen</cp:lastModifiedBy>
  <cp:revision>18</cp:revision>
  <dcterms:created xsi:type="dcterms:W3CDTF">2022-10-11T00:42:04Z</dcterms:created>
  <dcterms:modified xsi:type="dcterms:W3CDTF">2022-10-12T01:36:12Z</dcterms:modified>
</cp:coreProperties>
</file>