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3" r:id="rId6"/>
    <p:sldId id="268" r:id="rId7"/>
    <p:sldId id="270" r:id="rId8"/>
    <p:sldId id="259" r:id="rId9"/>
    <p:sldId id="274" r:id="rId10"/>
    <p:sldId id="265" r:id="rId11"/>
    <p:sldId id="26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7686A-2C86-4EEA-A61B-DF49C3A4DE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76863-7E9F-400B-B809-EE27EAC29F0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“domino” effect of delays is the biggest influence on further delays</a:t>
          </a:r>
          <a:endParaRPr lang="en-US"/>
        </a:p>
      </dgm:t>
    </dgm:pt>
    <dgm:pt modelId="{A4A9E9CA-761A-4DAD-93CB-42BCB4214DCA}" type="parTrans" cxnId="{E374E4A3-94F2-44B1-9B9C-4545D58D12B1}">
      <dgm:prSet/>
      <dgm:spPr/>
      <dgm:t>
        <a:bodyPr/>
        <a:lstStyle/>
        <a:p>
          <a:endParaRPr lang="en-US"/>
        </a:p>
      </dgm:t>
    </dgm:pt>
    <dgm:pt modelId="{2C40AE56-381F-4DE7-BE4F-553BBC313FBC}" type="sibTrans" cxnId="{E374E4A3-94F2-44B1-9B9C-4545D58D12B1}">
      <dgm:prSet/>
      <dgm:spPr/>
      <dgm:t>
        <a:bodyPr/>
        <a:lstStyle/>
        <a:p>
          <a:endParaRPr lang="en-US"/>
        </a:p>
      </dgm:t>
    </dgm:pt>
    <dgm:pt modelId="{08856645-D581-41FB-A20A-DE5F2B41B6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Consider limiting this effect by reviewing the need for additional planes/crew when earlier flights have been delayed </a:t>
          </a:r>
          <a:endParaRPr lang="en-US" dirty="0"/>
        </a:p>
      </dgm:t>
    </dgm:pt>
    <dgm:pt modelId="{880162B7-4A1B-443C-B392-F7B8C5C5E492}" type="parTrans" cxnId="{42F84CC2-4385-4889-A122-2EAA1C4E88D0}">
      <dgm:prSet/>
      <dgm:spPr/>
      <dgm:t>
        <a:bodyPr/>
        <a:lstStyle/>
        <a:p>
          <a:endParaRPr lang="en-US"/>
        </a:p>
      </dgm:t>
    </dgm:pt>
    <dgm:pt modelId="{05A9A2E8-3025-48AF-8343-5DFBDAD930F6}" type="sibTrans" cxnId="{42F84CC2-4385-4889-A122-2EAA1C4E88D0}">
      <dgm:prSet/>
      <dgm:spPr/>
      <dgm:t>
        <a:bodyPr/>
        <a:lstStyle/>
        <a:p>
          <a:endParaRPr lang="en-US"/>
        </a:p>
      </dgm:t>
    </dgm:pt>
    <dgm:pt modelId="{B53D2E88-0EC2-4D9D-A56B-810EB2CE13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There appear to be issues with the airports capacity to manage flight delays during busy months</a:t>
          </a:r>
          <a:endParaRPr lang="en-US"/>
        </a:p>
      </dgm:t>
    </dgm:pt>
    <dgm:pt modelId="{4EE9E05D-72A0-4702-BA1B-354486E42AD8}" type="parTrans" cxnId="{3D5F7119-AFE6-4584-A47A-AA1EAAD6B9CF}">
      <dgm:prSet/>
      <dgm:spPr/>
      <dgm:t>
        <a:bodyPr/>
        <a:lstStyle/>
        <a:p>
          <a:endParaRPr lang="en-US"/>
        </a:p>
      </dgm:t>
    </dgm:pt>
    <dgm:pt modelId="{266EB9E4-9091-4D26-A486-AEE506331DA2}" type="sibTrans" cxnId="{3D5F7119-AFE6-4584-A47A-AA1EAAD6B9CF}">
      <dgm:prSet/>
      <dgm:spPr/>
      <dgm:t>
        <a:bodyPr/>
        <a:lstStyle/>
        <a:p>
          <a:endParaRPr lang="en-US"/>
        </a:p>
      </dgm:t>
    </dgm:pt>
    <dgm:pt modelId="{96F59D1D-5BEC-4A04-84F2-DA3546E797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Consider staffing levels within airport for improved efficiency for passengers</a:t>
          </a:r>
          <a:endParaRPr lang="en-US"/>
        </a:p>
      </dgm:t>
    </dgm:pt>
    <dgm:pt modelId="{E809D14D-4147-41F5-9A37-B65FDA1A3E36}" type="parTrans" cxnId="{0B3BA4F2-649B-4B6A-82C3-F7FE9A06BA69}">
      <dgm:prSet/>
      <dgm:spPr/>
      <dgm:t>
        <a:bodyPr/>
        <a:lstStyle/>
        <a:p>
          <a:endParaRPr lang="en-US"/>
        </a:p>
      </dgm:t>
    </dgm:pt>
    <dgm:pt modelId="{4A7617C1-8A0E-4D1D-97DA-97ED6A5333A3}" type="sibTrans" cxnId="{0B3BA4F2-649B-4B6A-82C3-F7FE9A06BA69}">
      <dgm:prSet/>
      <dgm:spPr/>
      <dgm:t>
        <a:bodyPr/>
        <a:lstStyle/>
        <a:p>
          <a:endParaRPr lang="en-US"/>
        </a:p>
      </dgm:t>
    </dgm:pt>
    <dgm:pt modelId="{97FF56AD-B07D-45EF-85ED-A5D1B45F5B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Consider increasing crew levels to ensure planes are ready to depart as early as possible</a:t>
          </a:r>
          <a:endParaRPr lang="en-US"/>
        </a:p>
      </dgm:t>
    </dgm:pt>
    <dgm:pt modelId="{AECBDEBC-1BE8-4951-9E3A-72AAC0545819}" type="parTrans" cxnId="{6290D713-D5EC-4AD3-ADCC-8577E7DE9326}">
      <dgm:prSet/>
      <dgm:spPr/>
      <dgm:t>
        <a:bodyPr/>
        <a:lstStyle/>
        <a:p>
          <a:endParaRPr lang="en-US"/>
        </a:p>
      </dgm:t>
    </dgm:pt>
    <dgm:pt modelId="{CA3AEB24-E2BD-4C40-80FB-3EDAE579DEBB}" type="sibTrans" cxnId="{6290D713-D5EC-4AD3-ADCC-8577E7DE9326}">
      <dgm:prSet/>
      <dgm:spPr/>
      <dgm:t>
        <a:bodyPr/>
        <a:lstStyle/>
        <a:p>
          <a:endParaRPr lang="en-US"/>
        </a:p>
      </dgm:t>
    </dgm:pt>
    <dgm:pt modelId="{937CF669-A4B4-411A-A52D-41546DAB20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Weather has a significant yet complex impact on delays</a:t>
          </a:r>
          <a:endParaRPr lang="en-US"/>
        </a:p>
      </dgm:t>
    </dgm:pt>
    <dgm:pt modelId="{E4495912-031C-41ED-8D82-7674D3BACAC2}" type="parTrans" cxnId="{BE75976B-AF8A-42B6-811C-88BC92BBBB3C}">
      <dgm:prSet/>
      <dgm:spPr/>
      <dgm:t>
        <a:bodyPr/>
        <a:lstStyle/>
        <a:p>
          <a:endParaRPr lang="en-US"/>
        </a:p>
      </dgm:t>
    </dgm:pt>
    <dgm:pt modelId="{D3CFC6C2-B131-4C62-B766-E90AD058FF71}" type="sibTrans" cxnId="{BE75976B-AF8A-42B6-811C-88BC92BBBB3C}">
      <dgm:prSet/>
      <dgm:spPr/>
      <dgm:t>
        <a:bodyPr/>
        <a:lstStyle/>
        <a:p>
          <a:endParaRPr lang="en-US"/>
        </a:p>
      </dgm:t>
    </dgm:pt>
    <dgm:pt modelId="{7E8C014E-C4F9-49B9-8117-6B5E565668E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Need to view the weather holistically rather than focus on individual parameters, i.e. temperature, pressure, wind etc.</a:t>
          </a:r>
          <a:endParaRPr lang="en-US"/>
        </a:p>
      </dgm:t>
    </dgm:pt>
    <dgm:pt modelId="{FFFD3534-160D-47B0-A268-E013534EDE4F}" type="parTrans" cxnId="{5F56C2A3-2D83-443B-B2FE-DB5036A4EF75}">
      <dgm:prSet/>
      <dgm:spPr/>
      <dgm:t>
        <a:bodyPr/>
        <a:lstStyle/>
        <a:p>
          <a:endParaRPr lang="en-US"/>
        </a:p>
      </dgm:t>
    </dgm:pt>
    <dgm:pt modelId="{46C3791D-B8E9-4470-92DA-4EDF919D5688}" type="sibTrans" cxnId="{5F56C2A3-2D83-443B-B2FE-DB5036A4EF75}">
      <dgm:prSet/>
      <dgm:spPr/>
      <dgm:t>
        <a:bodyPr/>
        <a:lstStyle/>
        <a:p>
          <a:endParaRPr lang="en-US"/>
        </a:p>
      </dgm:t>
    </dgm:pt>
    <dgm:pt modelId="{8A035D6C-27B4-4FE6-8BB8-648904A23F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Improving planes ability to fly in poorer weather conditions </a:t>
          </a:r>
          <a:r>
            <a:rPr lang="en-GB" b="1" i="1"/>
            <a:t>may </a:t>
          </a:r>
          <a:r>
            <a:rPr lang="en-GB"/>
            <a:t>be beneficial, however, will not address delays from planes arriving at the airport</a:t>
          </a:r>
          <a:endParaRPr lang="en-US"/>
        </a:p>
      </dgm:t>
    </dgm:pt>
    <dgm:pt modelId="{42A8191C-83F0-4CEB-A03A-C69C253E4C4D}" type="parTrans" cxnId="{BB2D1C57-ED4A-4976-B708-E29F611A69EB}">
      <dgm:prSet/>
      <dgm:spPr/>
      <dgm:t>
        <a:bodyPr/>
        <a:lstStyle/>
        <a:p>
          <a:endParaRPr lang="en-US"/>
        </a:p>
      </dgm:t>
    </dgm:pt>
    <dgm:pt modelId="{62EFDD36-32DC-4166-AE8A-CD199B7E951A}" type="sibTrans" cxnId="{BB2D1C57-ED4A-4976-B708-E29F611A69EB}">
      <dgm:prSet/>
      <dgm:spPr/>
      <dgm:t>
        <a:bodyPr/>
        <a:lstStyle/>
        <a:p>
          <a:endParaRPr lang="en-US"/>
        </a:p>
      </dgm:t>
    </dgm:pt>
    <dgm:pt modelId="{75920F57-55CF-4B64-BB7A-32323B2615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the predictive model to anticipate and plan delays and mitigate where possible</a:t>
          </a:r>
          <a:endParaRPr lang="en-US"/>
        </a:p>
      </dgm:t>
    </dgm:pt>
    <dgm:pt modelId="{56F26F9E-3010-43B9-9B1A-4630191C3F10}" type="parTrans" cxnId="{97543163-4754-4765-A964-743314BFA1D1}">
      <dgm:prSet/>
      <dgm:spPr/>
      <dgm:t>
        <a:bodyPr/>
        <a:lstStyle/>
        <a:p>
          <a:endParaRPr lang="en-US"/>
        </a:p>
      </dgm:t>
    </dgm:pt>
    <dgm:pt modelId="{294E70C9-6AB1-443F-A6F9-EA31E1D2B7C8}" type="sibTrans" cxnId="{97543163-4754-4765-A964-743314BFA1D1}">
      <dgm:prSet/>
      <dgm:spPr/>
      <dgm:t>
        <a:bodyPr/>
        <a:lstStyle/>
        <a:p>
          <a:endParaRPr lang="en-US"/>
        </a:p>
      </dgm:t>
    </dgm:pt>
    <dgm:pt modelId="{D260EA75-78DA-4FDE-9784-FDDA2C988806}" type="pres">
      <dgm:prSet presAssocID="{75E7686A-2C86-4EEA-A61B-DF49C3A4DE7C}" presName="root" presStyleCnt="0">
        <dgm:presLayoutVars>
          <dgm:dir/>
          <dgm:resizeHandles val="exact"/>
        </dgm:presLayoutVars>
      </dgm:prSet>
      <dgm:spPr/>
    </dgm:pt>
    <dgm:pt modelId="{1D400AEB-3AA4-40D3-8C78-2482EA2F751D}" type="pres">
      <dgm:prSet presAssocID="{EDE76863-7E9F-400B-B809-EE27EAC29F0E}" presName="compNode" presStyleCnt="0"/>
      <dgm:spPr/>
    </dgm:pt>
    <dgm:pt modelId="{77B2281F-AC98-4D89-B489-36D471489947}" type="pres">
      <dgm:prSet presAssocID="{EDE76863-7E9F-400B-B809-EE27EAC29F0E}" presName="bgRect" presStyleLbl="bgShp" presStyleIdx="0" presStyleCnt="4"/>
      <dgm:spPr/>
    </dgm:pt>
    <dgm:pt modelId="{CF8691AB-50F2-40F7-82EF-5CD4F7A7EB93}" type="pres">
      <dgm:prSet presAssocID="{EDE76863-7E9F-400B-B809-EE27EAC29F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B08CE5C1-A674-40AE-A13D-FD9086CC86FF}" type="pres">
      <dgm:prSet presAssocID="{EDE76863-7E9F-400B-B809-EE27EAC29F0E}" presName="spaceRect" presStyleCnt="0"/>
      <dgm:spPr/>
    </dgm:pt>
    <dgm:pt modelId="{5FEF8F07-85BD-4697-931A-2D6CDE4488E0}" type="pres">
      <dgm:prSet presAssocID="{EDE76863-7E9F-400B-B809-EE27EAC29F0E}" presName="parTx" presStyleLbl="revTx" presStyleIdx="0" presStyleCnt="7">
        <dgm:presLayoutVars>
          <dgm:chMax val="0"/>
          <dgm:chPref val="0"/>
        </dgm:presLayoutVars>
      </dgm:prSet>
      <dgm:spPr/>
    </dgm:pt>
    <dgm:pt modelId="{3C466ABA-7338-4A64-BBAD-AB186931ACDE}" type="pres">
      <dgm:prSet presAssocID="{EDE76863-7E9F-400B-B809-EE27EAC29F0E}" presName="desTx" presStyleLbl="revTx" presStyleIdx="1" presStyleCnt="7">
        <dgm:presLayoutVars/>
      </dgm:prSet>
      <dgm:spPr/>
    </dgm:pt>
    <dgm:pt modelId="{299B0805-826D-48F2-9F54-6972BAF9DF50}" type="pres">
      <dgm:prSet presAssocID="{2C40AE56-381F-4DE7-BE4F-553BBC313FBC}" presName="sibTrans" presStyleCnt="0"/>
      <dgm:spPr/>
    </dgm:pt>
    <dgm:pt modelId="{550A66F1-3618-439F-B18F-BEC0F4A8158A}" type="pres">
      <dgm:prSet presAssocID="{B53D2E88-0EC2-4D9D-A56B-810EB2CE1329}" presName="compNode" presStyleCnt="0"/>
      <dgm:spPr/>
    </dgm:pt>
    <dgm:pt modelId="{C93ED710-B8DD-4AF0-9163-904E5605F833}" type="pres">
      <dgm:prSet presAssocID="{B53D2E88-0EC2-4D9D-A56B-810EB2CE1329}" presName="bgRect" presStyleLbl="bgShp" presStyleIdx="1" presStyleCnt="4"/>
      <dgm:spPr/>
    </dgm:pt>
    <dgm:pt modelId="{4101B724-9FE4-44B3-AAF1-2CEF1125379E}" type="pres">
      <dgm:prSet presAssocID="{B53D2E88-0EC2-4D9D-A56B-810EB2CE13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8ECD7ADB-DF91-4374-ACCA-F301A5F81FF7}" type="pres">
      <dgm:prSet presAssocID="{B53D2E88-0EC2-4D9D-A56B-810EB2CE1329}" presName="spaceRect" presStyleCnt="0"/>
      <dgm:spPr/>
    </dgm:pt>
    <dgm:pt modelId="{1D0446C8-189E-448D-9ADF-FC9D10BCCE52}" type="pres">
      <dgm:prSet presAssocID="{B53D2E88-0EC2-4D9D-A56B-810EB2CE1329}" presName="parTx" presStyleLbl="revTx" presStyleIdx="2" presStyleCnt="7">
        <dgm:presLayoutVars>
          <dgm:chMax val="0"/>
          <dgm:chPref val="0"/>
        </dgm:presLayoutVars>
      </dgm:prSet>
      <dgm:spPr/>
    </dgm:pt>
    <dgm:pt modelId="{052F3370-C109-4609-9D1D-4C6C764DB204}" type="pres">
      <dgm:prSet presAssocID="{B53D2E88-0EC2-4D9D-A56B-810EB2CE1329}" presName="desTx" presStyleLbl="revTx" presStyleIdx="3" presStyleCnt="7">
        <dgm:presLayoutVars/>
      </dgm:prSet>
      <dgm:spPr/>
    </dgm:pt>
    <dgm:pt modelId="{2C96CDA1-7EB4-4763-B048-DDF02BAEBC3E}" type="pres">
      <dgm:prSet presAssocID="{266EB9E4-9091-4D26-A486-AEE506331DA2}" presName="sibTrans" presStyleCnt="0"/>
      <dgm:spPr/>
    </dgm:pt>
    <dgm:pt modelId="{E329894A-2CFE-4553-9345-E252E095650C}" type="pres">
      <dgm:prSet presAssocID="{937CF669-A4B4-411A-A52D-41546DAB2035}" presName="compNode" presStyleCnt="0"/>
      <dgm:spPr/>
    </dgm:pt>
    <dgm:pt modelId="{C86603CD-B095-4F54-A7DD-745177052B3D}" type="pres">
      <dgm:prSet presAssocID="{937CF669-A4B4-411A-A52D-41546DAB2035}" presName="bgRect" presStyleLbl="bgShp" presStyleIdx="2" presStyleCnt="4"/>
      <dgm:spPr/>
    </dgm:pt>
    <dgm:pt modelId="{8EEEEC38-D54E-4ECF-A276-72BC3689AA54}" type="pres">
      <dgm:prSet presAssocID="{937CF669-A4B4-411A-A52D-41546DAB20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859349C0-2A41-4B60-926D-F6405D92B2A7}" type="pres">
      <dgm:prSet presAssocID="{937CF669-A4B4-411A-A52D-41546DAB2035}" presName="spaceRect" presStyleCnt="0"/>
      <dgm:spPr/>
    </dgm:pt>
    <dgm:pt modelId="{B78CF2F4-E56D-40C9-BE61-97839FE7701F}" type="pres">
      <dgm:prSet presAssocID="{937CF669-A4B4-411A-A52D-41546DAB2035}" presName="parTx" presStyleLbl="revTx" presStyleIdx="4" presStyleCnt="7">
        <dgm:presLayoutVars>
          <dgm:chMax val="0"/>
          <dgm:chPref val="0"/>
        </dgm:presLayoutVars>
      </dgm:prSet>
      <dgm:spPr/>
    </dgm:pt>
    <dgm:pt modelId="{E0E6F271-3757-4B9A-9C80-CF8E845B05E4}" type="pres">
      <dgm:prSet presAssocID="{937CF669-A4B4-411A-A52D-41546DAB2035}" presName="desTx" presStyleLbl="revTx" presStyleIdx="5" presStyleCnt="7">
        <dgm:presLayoutVars/>
      </dgm:prSet>
      <dgm:spPr/>
    </dgm:pt>
    <dgm:pt modelId="{3EE2EBB7-3795-4499-9AA8-B60B117C5DB5}" type="pres">
      <dgm:prSet presAssocID="{D3CFC6C2-B131-4C62-B766-E90AD058FF71}" presName="sibTrans" presStyleCnt="0"/>
      <dgm:spPr/>
    </dgm:pt>
    <dgm:pt modelId="{1CC54522-5F38-4FBE-B899-93BF7FA359F0}" type="pres">
      <dgm:prSet presAssocID="{75920F57-55CF-4B64-BB7A-32323B2615AB}" presName="compNode" presStyleCnt="0"/>
      <dgm:spPr/>
    </dgm:pt>
    <dgm:pt modelId="{701C31F1-F8FF-4F84-9188-9C7EC1737523}" type="pres">
      <dgm:prSet presAssocID="{75920F57-55CF-4B64-BB7A-32323B2615AB}" presName="bgRect" presStyleLbl="bgShp" presStyleIdx="3" presStyleCnt="4"/>
      <dgm:spPr/>
    </dgm:pt>
    <dgm:pt modelId="{825A9788-9CFF-4916-B80B-C1AB5D034C7A}" type="pres">
      <dgm:prSet presAssocID="{75920F57-55CF-4B64-BB7A-32323B2615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AE2A44A-61E9-4097-9571-C835F358033E}" type="pres">
      <dgm:prSet presAssocID="{75920F57-55CF-4B64-BB7A-32323B2615AB}" presName="spaceRect" presStyleCnt="0"/>
      <dgm:spPr/>
    </dgm:pt>
    <dgm:pt modelId="{2542E852-6829-4E5A-A2E7-C46BB895E0BB}" type="pres">
      <dgm:prSet presAssocID="{75920F57-55CF-4B64-BB7A-32323B2615A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F2EDA00-F0C1-4441-A5F1-ACD36F0C5C98}" type="presOf" srcId="{75920F57-55CF-4B64-BB7A-32323B2615AB}" destId="{2542E852-6829-4E5A-A2E7-C46BB895E0BB}" srcOrd="0" destOrd="0" presId="urn:microsoft.com/office/officeart/2018/2/layout/IconVerticalSolidList"/>
    <dgm:cxn modelId="{DAC52D0A-6F94-401B-B69C-D8E332374036}" type="presOf" srcId="{96F59D1D-5BEC-4A04-84F2-DA3546E79721}" destId="{052F3370-C109-4609-9D1D-4C6C764DB204}" srcOrd="0" destOrd="0" presId="urn:microsoft.com/office/officeart/2018/2/layout/IconVerticalSolidList"/>
    <dgm:cxn modelId="{6290D713-D5EC-4AD3-ADCC-8577E7DE9326}" srcId="{B53D2E88-0EC2-4D9D-A56B-810EB2CE1329}" destId="{97FF56AD-B07D-45EF-85ED-A5D1B45F5B47}" srcOrd="1" destOrd="0" parTransId="{AECBDEBC-1BE8-4951-9E3A-72AAC0545819}" sibTransId="{CA3AEB24-E2BD-4C40-80FB-3EDAE579DEBB}"/>
    <dgm:cxn modelId="{3D5F7119-AFE6-4584-A47A-AA1EAAD6B9CF}" srcId="{75E7686A-2C86-4EEA-A61B-DF49C3A4DE7C}" destId="{B53D2E88-0EC2-4D9D-A56B-810EB2CE1329}" srcOrd="1" destOrd="0" parTransId="{4EE9E05D-72A0-4702-BA1B-354486E42AD8}" sibTransId="{266EB9E4-9091-4D26-A486-AEE506331DA2}"/>
    <dgm:cxn modelId="{57A77029-227C-4E08-84B3-531C750E31B2}" type="presOf" srcId="{B53D2E88-0EC2-4D9D-A56B-810EB2CE1329}" destId="{1D0446C8-189E-448D-9ADF-FC9D10BCCE52}" srcOrd="0" destOrd="0" presId="urn:microsoft.com/office/officeart/2018/2/layout/IconVerticalSolidList"/>
    <dgm:cxn modelId="{70A79029-910A-44DC-8699-FD31375D4749}" type="presOf" srcId="{75E7686A-2C86-4EEA-A61B-DF49C3A4DE7C}" destId="{D260EA75-78DA-4FDE-9784-FDDA2C988806}" srcOrd="0" destOrd="0" presId="urn:microsoft.com/office/officeart/2018/2/layout/IconVerticalSolidList"/>
    <dgm:cxn modelId="{39DAEE5F-B591-4AE5-A972-F385B6BE79E9}" type="presOf" srcId="{08856645-D581-41FB-A20A-DE5F2B41B620}" destId="{3C466ABA-7338-4A64-BBAD-AB186931ACDE}" srcOrd="0" destOrd="0" presId="urn:microsoft.com/office/officeart/2018/2/layout/IconVerticalSolidList"/>
    <dgm:cxn modelId="{84963441-CFA4-45B0-BEA6-23DA6E12ABCC}" type="presOf" srcId="{7E8C014E-C4F9-49B9-8117-6B5E565668EE}" destId="{E0E6F271-3757-4B9A-9C80-CF8E845B05E4}" srcOrd="0" destOrd="0" presId="urn:microsoft.com/office/officeart/2018/2/layout/IconVerticalSolidList"/>
    <dgm:cxn modelId="{97543163-4754-4765-A964-743314BFA1D1}" srcId="{75E7686A-2C86-4EEA-A61B-DF49C3A4DE7C}" destId="{75920F57-55CF-4B64-BB7A-32323B2615AB}" srcOrd="3" destOrd="0" parTransId="{56F26F9E-3010-43B9-9B1A-4630191C3F10}" sibTransId="{294E70C9-6AB1-443F-A6F9-EA31E1D2B7C8}"/>
    <dgm:cxn modelId="{BE75976B-AF8A-42B6-811C-88BC92BBBB3C}" srcId="{75E7686A-2C86-4EEA-A61B-DF49C3A4DE7C}" destId="{937CF669-A4B4-411A-A52D-41546DAB2035}" srcOrd="2" destOrd="0" parTransId="{E4495912-031C-41ED-8D82-7674D3BACAC2}" sibTransId="{D3CFC6C2-B131-4C62-B766-E90AD058FF71}"/>
    <dgm:cxn modelId="{1811EF74-F9ED-475C-8428-4742C1D02E74}" type="presOf" srcId="{8A035D6C-27B4-4FE6-8BB8-648904A23F5D}" destId="{E0E6F271-3757-4B9A-9C80-CF8E845B05E4}" srcOrd="0" destOrd="1" presId="urn:microsoft.com/office/officeart/2018/2/layout/IconVerticalSolidList"/>
    <dgm:cxn modelId="{BB2D1C57-ED4A-4976-B708-E29F611A69EB}" srcId="{937CF669-A4B4-411A-A52D-41546DAB2035}" destId="{8A035D6C-27B4-4FE6-8BB8-648904A23F5D}" srcOrd="1" destOrd="0" parTransId="{42A8191C-83F0-4CEB-A03A-C69C253E4C4D}" sibTransId="{62EFDD36-32DC-4166-AE8A-CD199B7E951A}"/>
    <dgm:cxn modelId="{5F56C2A3-2D83-443B-B2FE-DB5036A4EF75}" srcId="{937CF669-A4B4-411A-A52D-41546DAB2035}" destId="{7E8C014E-C4F9-49B9-8117-6B5E565668EE}" srcOrd="0" destOrd="0" parTransId="{FFFD3534-160D-47B0-A268-E013534EDE4F}" sibTransId="{46C3791D-B8E9-4470-92DA-4EDF919D5688}"/>
    <dgm:cxn modelId="{E374E4A3-94F2-44B1-9B9C-4545D58D12B1}" srcId="{75E7686A-2C86-4EEA-A61B-DF49C3A4DE7C}" destId="{EDE76863-7E9F-400B-B809-EE27EAC29F0E}" srcOrd="0" destOrd="0" parTransId="{A4A9E9CA-761A-4DAD-93CB-42BCB4214DCA}" sibTransId="{2C40AE56-381F-4DE7-BE4F-553BBC313FBC}"/>
    <dgm:cxn modelId="{42F84CC2-4385-4889-A122-2EAA1C4E88D0}" srcId="{EDE76863-7E9F-400B-B809-EE27EAC29F0E}" destId="{08856645-D581-41FB-A20A-DE5F2B41B620}" srcOrd="0" destOrd="0" parTransId="{880162B7-4A1B-443C-B392-F7B8C5C5E492}" sibTransId="{05A9A2E8-3025-48AF-8343-5DFBDAD930F6}"/>
    <dgm:cxn modelId="{684D7AC4-CF86-4BBC-A637-C3CFF74CBEC2}" type="presOf" srcId="{EDE76863-7E9F-400B-B809-EE27EAC29F0E}" destId="{5FEF8F07-85BD-4697-931A-2D6CDE4488E0}" srcOrd="0" destOrd="0" presId="urn:microsoft.com/office/officeart/2018/2/layout/IconVerticalSolidList"/>
    <dgm:cxn modelId="{F507B9CC-0472-4273-A7C2-1F198AF2962D}" type="presOf" srcId="{937CF669-A4B4-411A-A52D-41546DAB2035}" destId="{B78CF2F4-E56D-40C9-BE61-97839FE7701F}" srcOrd="0" destOrd="0" presId="urn:microsoft.com/office/officeart/2018/2/layout/IconVerticalSolidList"/>
    <dgm:cxn modelId="{4C764DCF-3A42-4AB2-990E-FB5E49200AE4}" type="presOf" srcId="{97FF56AD-B07D-45EF-85ED-A5D1B45F5B47}" destId="{052F3370-C109-4609-9D1D-4C6C764DB204}" srcOrd="0" destOrd="1" presId="urn:microsoft.com/office/officeart/2018/2/layout/IconVerticalSolidList"/>
    <dgm:cxn modelId="{0B3BA4F2-649B-4B6A-82C3-F7FE9A06BA69}" srcId="{B53D2E88-0EC2-4D9D-A56B-810EB2CE1329}" destId="{96F59D1D-5BEC-4A04-84F2-DA3546E79721}" srcOrd="0" destOrd="0" parTransId="{E809D14D-4147-41F5-9A37-B65FDA1A3E36}" sibTransId="{4A7617C1-8A0E-4D1D-97DA-97ED6A5333A3}"/>
    <dgm:cxn modelId="{272B7FB5-4D11-43D3-9E0E-1D61A1FFF570}" type="presParOf" srcId="{D260EA75-78DA-4FDE-9784-FDDA2C988806}" destId="{1D400AEB-3AA4-40D3-8C78-2482EA2F751D}" srcOrd="0" destOrd="0" presId="urn:microsoft.com/office/officeart/2018/2/layout/IconVerticalSolidList"/>
    <dgm:cxn modelId="{CE1FE8F2-C154-4481-93C5-14F5A7C6943D}" type="presParOf" srcId="{1D400AEB-3AA4-40D3-8C78-2482EA2F751D}" destId="{77B2281F-AC98-4D89-B489-36D471489947}" srcOrd="0" destOrd="0" presId="urn:microsoft.com/office/officeart/2018/2/layout/IconVerticalSolidList"/>
    <dgm:cxn modelId="{7CFB4D04-2B21-4B1B-9727-684657C5252B}" type="presParOf" srcId="{1D400AEB-3AA4-40D3-8C78-2482EA2F751D}" destId="{CF8691AB-50F2-40F7-82EF-5CD4F7A7EB93}" srcOrd="1" destOrd="0" presId="urn:microsoft.com/office/officeart/2018/2/layout/IconVerticalSolidList"/>
    <dgm:cxn modelId="{5F4BC6F1-59B6-47B1-89DC-D3CAECB56EA8}" type="presParOf" srcId="{1D400AEB-3AA4-40D3-8C78-2482EA2F751D}" destId="{B08CE5C1-A674-40AE-A13D-FD9086CC86FF}" srcOrd="2" destOrd="0" presId="urn:microsoft.com/office/officeart/2018/2/layout/IconVerticalSolidList"/>
    <dgm:cxn modelId="{59A21970-A3C8-4951-9015-5AB65B45B783}" type="presParOf" srcId="{1D400AEB-3AA4-40D3-8C78-2482EA2F751D}" destId="{5FEF8F07-85BD-4697-931A-2D6CDE4488E0}" srcOrd="3" destOrd="0" presId="urn:microsoft.com/office/officeart/2018/2/layout/IconVerticalSolidList"/>
    <dgm:cxn modelId="{A3464046-54D5-405B-B65C-03DA0BB8C63D}" type="presParOf" srcId="{1D400AEB-3AA4-40D3-8C78-2482EA2F751D}" destId="{3C466ABA-7338-4A64-BBAD-AB186931ACDE}" srcOrd="4" destOrd="0" presId="urn:microsoft.com/office/officeart/2018/2/layout/IconVerticalSolidList"/>
    <dgm:cxn modelId="{416B9EF6-466F-46D5-B693-29B690BF80EB}" type="presParOf" srcId="{D260EA75-78DA-4FDE-9784-FDDA2C988806}" destId="{299B0805-826D-48F2-9F54-6972BAF9DF50}" srcOrd="1" destOrd="0" presId="urn:microsoft.com/office/officeart/2018/2/layout/IconVerticalSolidList"/>
    <dgm:cxn modelId="{C312C271-A477-47E8-887E-E63AE1D9A755}" type="presParOf" srcId="{D260EA75-78DA-4FDE-9784-FDDA2C988806}" destId="{550A66F1-3618-439F-B18F-BEC0F4A8158A}" srcOrd="2" destOrd="0" presId="urn:microsoft.com/office/officeart/2018/2/layout/IconVerticalSolidList"/>
    <dgm:cxn modelId="{DF9EF804-B026-4065-9B71-8DF9796485E0}" type="presParOf" srcId="{550A66F1-3618-439F-B18F-BEC0F4A8158A}" destId="{C93ED710-B8DD-4AF0-9163-904E5605F833}" srcOrd="0" destOrd="0" presId="urn:microsoft.com/office/officeart/2018/2/layout/IconVerticalSolidList"/>
    <dgm:cxn modelId="{22EBE292-3017-4563-90AB-FE40826B9DF8}" type="presParOf" srcId="{550A66F1-3618-439F-B18F-BEC0F4A8158A}" destId="{4101B724-9FE4-44B3-AAF1-2CEF1125379E}" srcOrd="1" destOrd="0" presId="urn:microsoft.com/office/officeart/2018/2/layout/IconVerticalSolidList"/>
    <dgm:cxn modelId="{7FFBF88B-CD0E-41F6-87C3-F30F56D02C38}" type="presParOf" srcId="{550A66F1-3618-439F-B18F-BEC0F4A8158A}" destId="{8ECD7ADB-DF91-4374-ACCA-F301A5F81FF7}" srcOrd="2" destOrd="0" presId="urn:microsoft.com/office/officeart/2018/2/layout/IconVerticalSolidList"/>
    <dgm:cxn modelId="{7CB44A17-C409-4C21-88EB-D680EE54F1FF}" type="presParOf" srcId="{550A66F1-3618-439F-B18F-BEC0F4A8158A}" destId="{1D0446C8-189E-448D-9ADF-FC9D10BCCE52}" srcOrd="3" destOrd="0" presId="urn:microsoft.com/office/officeart/2018/2/layout/IconVerticalSolidList"/>
    <dgm:cxn modelId="{84143CCB-B202-431F-8A4C-32C20B954910}" type="presParOf" srcId="{550A66F1-3618-439F-B18F-BEC0F4A8158A}" destId="{052F3370-C109-4609-9D1D-4C6C764DB204}" srcOrd="4" destOrd="0" presId="urn:microsoft.com/office/officeart/2018/2/layout/IconVerticalSolidList"/>
    <dgm:cxn modelId="{80FE3544-0202-4A5E-B6ED-1FBEDCE5D053}" type="presParOf" srcId="{D260EA75-78DA-4FDE-9784-FDDA2C988806}" destId="{2C96CDA1-7EB4-4763-B048-DDF02BAEBC3E}" srcOrd="3" destOrd="0" presId="urn:microsoft.com/office/officeart/2018/2/layout/IconVerticalSolidList"/>
    <dgm:cxn modelId="{798B0C06-8784-404B-B275-FAC26495605A}" type="presParOf" srcId="{D260EA75-78DA-4FDE-9784-FDDA2C988806}" destId="{E329894A-2CFE-4553-9345-E252E095650C}" srcOrd="4" destOrd="0" presId="urn:microsoft.com/office/officeart/2018/2/layout/IconVerticalSolidList"/>
    <dgm:cxn modelId="{705F6EB5-94C6-4DC8-B5A0-5A200075D76D}" type="presParOf" srcId="{E329894A-2CFE-4553-9345-E252E095650C}" destId="{C86603CD-B095-4F54-A7DD-745177052B3D}" srcOrd="0" destOrd="0" presId="urn:microsoft.com/office/officeart/2018/2/layout/IconVerticalSolidList"/>
    <dgm:cxn modelId="{7F700B5D-92AB-4F61-9314-426ED881D79A}" type="presParOf" srcId="{E329894A-2CFE-4553-9345-E252E095650C}" destId="{8EEEEC38-D54E-4ECF-A276-72BC3689AA54}" srcOrd="1" destOrd="0" presId="urn:microsoft.com/office/officeart/2018/2/layout/IconVerticalSolidList"/>
    <dgm:cxn modelId="{DF910B60-4DC8-45F0-890F-D80D07E581EF}" type="presParOf" srcId="{E329894A-2CFE-4553-9345-E252E095650C}" destId="{859349C0-2A41-4B60-926D-F6405D92B2A7}" srcOrd="2" destOrd="0" presId="urn:microsoft.com/office/officeart/2018/2/layout/IconVerticalSolidList"/>
    <dgm:cxn modelId="{6AAC778D-C3D1-480D-A12D-7D6A665788EA}" type="presParOf" srcId="{E329894A-2CFE-4553-9345-E252E095650C}" destId="{B78CF2F4-E56D-40C9-BE61-97839FE7701F}" srcOrd="3" destOrd="0" presId="urn:microsoft.com/office/officeart/2018/2/layout/IconVerticalSolidList"/>
    <dgm:cxn modelId="{925428A8-05DA-487C-BB0E-59E57557C427}" type="presParOf" srcId="{E329894A-2CFE-4553-9345-E252E095650C}" destId="{E0E6F271-3757-4B9A-9C80-CF8E845B05E4}" srcOrd="4" destOrd="0" presId="urn:microsoft.com/office/officeart/2018/2/layout/IconVerticalSolidList"/>
    <dgm:cxn modelId="{876CB4BB-1B83-4B56-9298-8DCF24A28383}" type="presParOf" srcId="{D260EA75-78DA-4FDE-9784-FDDA2C988806}" destId="{3EE2EBB7-3795-4499-9AA8-B60B117C5DB5}" srcOrd="5" destOrd="0" presId="urn:microsoft.com/office/officeart/2018/2/layout/IconVerticalSolidList"/>
    <dgm:cxn modelId="{D86EC602-4ABF-4897-A39E-0166F7861BA6}" type="presParOf" srcId="{D260EA75-78DA-4FDE-9784-FDDA2C988806}" destId="{1CC54522-5F38-4FBE-B899-93BF7FA359F0}" srcOrd="6" destOrd="0" presId="urn:microsoft.com/office/officeart/2018/2/layout/IconVerticalSolidList"/>
    <dgm:cxn modelId="{10BED82B-8C86-480B-8780-31DF3051B829}" type="presParOf" srcId="{1CC54522-5F38-4FBE-B899-93BF7FA359F0}" destId="{701C31F1-F8FF-4F84-9188-9C7EC1737523}" srcOrd="0" destOrd="0" presId="urn:microsoft.com/office/officeart/2018/2/layout/IconVerticalSolidList"/>
    <dgm:cxn modelId="{F7A3BCAA-5330-4D5F-8336-6116122F7CB6}" type="presParOf" srcId="{1CC54522-5F38-4FBE-B899-93BF7FA359F0}" destId="{825A9788-9CFF-4916-B80B-C1AB5D034C7A}" srcOrd="1" destOrd="0" presId="urn:microsoft.com/office/officeart/2018/2/layout/IconVerticalSolidList"/>
    <dgm:cxn modelId="{2F18EF56-87CD-4069-AEBD-706A779C1A27}" type="presParOf" srcId="{1CC54522-5F38-4FBE-B899-93BF7FA359F0}" destId="{8AE2A44A-61E9-4097-9571-C835F358033E}" srcOrd="2" destOrd="0" presId="urn:microsoft.com/office/officeart/2018/2/layout/IconVerticalSolidList"/>
    <dgm:cxn modelId="{0834207B-18C4-4C3A-BBE0-CC96ACE5B7EF}" type="presParOf" srcId="{1CC54522-5F38-4FBE-B899-93BF7FA359F0}" destId="{2542E852-6829-4E5A-A2E7-C46BB895E0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2281F-AC98-4D89-B489-36D471489947}">
      <dsp:nvSpPr>
        <dsp:cNvPr id="0" name=""/>
        <dsp:cNvSpPr/>
      </dsp:nvSpPr>
      <dsp:spPr>
        <a:xfrm>
          <a:off x="0" y="4403"/>
          <a:ext cx="10515600" cy="10249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691AB-50F2-40F7-82EF-5CD4F7A7EB93}">
      <dsp:nvSpPr>
        <dsp:cNvPr id="0" name=""/>
        <dsp:cNvSpPr/>
      </dsp:nvSpPr>
      <dsp:spPr>
        <a:xfrm>
          <a:off x="310033" y="235006"/>
          <a:ext cx="563696" cy="5636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8F07-85BD-4697-931A-2D6CDE4488E0}">
      <dsp:nvSpPr>
        <dsp:cNvPr id="0" name=""/>
        <dsp:cNvSpPr/>
      </dsp:nvSpPr>
      <dsp:spPr>
        <a:xfrm>
          <a:off x="1183763" y="4403"/>
          <a:ext cx="4732020" cy="102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9" tIns="108469" rIns="108469" bIns="1084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“domino” effect of delays is the biggest influence on further delays</a:t>
          </a:r>
          <a:endParaRPr lang="en-US" sz="1700" kern="1200"/>
        </a:p>
      </dsp:txBody>
      <dsp:txXfrm>
        <a:off x="1183763" y="4403"/>
        <a:ext cx="4732020" cy="1024903"/>
      </dsp:txXfrm>
    </dsp:sp>
    <dsp:sp modelId="{3C466ABA-7338-4A64-BBAD-AB186931ACDE}">
      <dsp:nvSpPr>
        <dsp:cNvPr id="0" name=""/>
        <dsp:cNvSpPr/>
      </dsp:nvSpPr>
      <dsp:spPr>
        <a:xfrm>
          <a:off x="5915783" y="4403"/>
          <a:ext cx="4598659" cy="102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9" tIns="108469" rIns="108469" bIns="10846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Consider limiting this effect by reviewing the need for additional planes/crew when earlier flights have been delayed </a:t>
          </a:r>
          <a:endParaRPr lang="en-US" sz="1100" kern="1200" dirty="0"/>
        </a:p>
      </dsp:txBody>
      <dsp:txXfrm>
        <a:off x="5915783" y="4403"/>
        <a:ext cx="4598659" cy="1024903"/>
      </dsp:txXfrm>
    </dsp:sp>
    <dsp:sp modelId="{C93ED710-B8DD-4AF0-9163-904E5605F833}">
      <dsp:nvSpPr>
        <dsp:cNvPr id="0" name=""/>
        <dsp:cNvSpPr/>
      </dsp:nvSpPr>
      <dsp:spPr>
        <a:xfrm>
          <a:off x="0" y="1285533"/>
          <a:ext cx="10515600" cy="10249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1B724-9FE4-44B3-AAF1-2CEF1125379E}">
      <dsp:nvSpPr>
        <dsp:cNvPr id="0" name=""/>
        <dsp:cNvSpPr/>
      </dsp:nvSpPr>
      <dsp:spPr>
        <a:xfrm>
          <a:off x="310033" y="1516136"/>
          <a:ext cx="563696" cy="5636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46C8-189E-448D-9ADF-FC9D10BCCE52}">
      <dsp:nvSpPr>
        <dsp:cNvPr id="0" name=""/>
        <dsp:cNvSpPr/>
      </dsp:nvSpPr>
      <dsp:spPr>
        <a:xfrm>
          <a:off x="1183763" y="1285533"/>
          <a:ext cx="4732020" cy="102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9" tIns="108469" rIns="108469" bIns="1084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There appear to be issues with the airports capacity to manage flight delays during busy months</a:t>
          </a:r>
          <a:endParaRPr lang="en-US" sz="1700" kern="1200"/>
        </a:p>
      </dsp:txBody>
      <dsp:txXfrm>
        <a:off x="1183763" y="1285533"/>
        <a:ext cx="4732020" cy="1024903"/>
      </dsp:txXfrm>
    </dsp:sp>
    <dsp:sp modelId="{052F3370-C109-4609-9D1D-4C6C764DB204}">
      <dsp:nvSpPr>
        <dsp:cNvPr id="0" name=""/>
        <dsp:cNvSpPr/>
      </dsp:nvSpPr>
      <dsp:spPr>
        <a:xfrm>
          <a:off x="5915783" y="1285533"/>
          <a:ext cx="4598659" cy="102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9" tIns="108469" rIns="108469" bIns="10846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Consider staffing levels within airport for improved efficiency for passengers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Consider increasing crew levels to ensure planes are ready to depart as early as possible</a:t>
          </a:r>
          <a:endParaRPr lang="en-US" sz="1100" kern="1200"/>
        </a:p>
      </dsp:txBody>
      <dsp:txXfrm>
        <a:off x="5915783" y="1285533"/>
        <a:ext cx="4598659" cy="1024903"/>
      </dsp:txXfrm>
    </dsp:sp>
    <dsp:sp modelId="{C86603CD-B095-4F54-A7DD-745177052B3D}">
      <dsp:nvSpPr>
        <dsp:cNvPr id="0" name=""/>
        <dsp:cNvSpPr/>
      </dsp:nvSpPr>
      <dsp:spPr>
        <a:xfrm>
          <a:off x="0" y="2566662"/>
          <a:ext cx="10515600" cy="10249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EEC38-D54E-4ECF-A276-72BC3689AA54}">
      <dsp:nvSpPr>
        <dsp:cNvPr id="0" name=""/>
        <dsp:cNvSpPr/>
      </dsp:nvSpPr>
      <dsp:spPr>
        <a:xfrm>
          <a:off x="310033" y="2797265"/>
          <a:ext cx="563696" cy="5636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CF2F4-E56D-40C9-BE61-97839FE7701F}">
      <dsp:nvSpPr>
        <dsp:cNvPr id="0" name=""/>
        <dsp:cNvSpPr/>
      </dsp:nvSpPr>
      <dsp:spPr>
        <a:xfrm>
          <a:off x="1183763" y="2566662"/>
          <a:ext cx="4732020" cy="102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9" tIns="108469" rIns="108469" bIns="1084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Weather has a significant yet complex impact on delays</a:t>
          </a:r>
          <a:endParaRPr lang="en-US" sz="1700" kern="1200"/>
        </a:p>
      </dsp:txBody>
      <dsp:txXfrm>
        <a:off x="1183763" y="2566662"/>
        <a:ext cx="4732020" cy="1024903"/>
      </dsp:txXfrm>
    </dsp:sp>
    <dsp:sp modelId="{E0E6F271-3757-4B9A-9C80-CF8E845B05E4}">
      <dsp:nvSpPr>
        <dsp:cNvPr id="0" name=""/>
        <dsp:cNvSpPr/>
      </dsp:nvSpPr>
      <dsp:spPr>
        <a:xfrm>
          <a:off x="5915783" y="2566662"/>
          <a:ext cx="4598659" cy="102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9" tIns="108469" rIns="108469" bIns="10846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Need to view the weather holistically rather than focus on individual parameters, i.e. temperature, pressure, wind etc.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Improving planes ability to fly in poorer weather conditions </a:t>
          </a:r>
          <a:r>
            <a:rPr lang="en-GB" sz="1100" b="1" i="1" kern="1200"/>
            <a:t>may </a:t>
          </a:r>
          <a:r>
            <a:rPr lang="en-GB" sz="1100" kern="1200"/>
            <a:t>be beneficial, however, will not address delays from planes arriving at the airport</a:t>
          </a:r>
          <a:endParaRPr lang="en-US" sz="1100" kern="1200"/>
        </a:p>
      </dsp:txBody>
      <dsp:txXfrm>
        <a:off x="5915783" y="2566662"/>
        <a:ext cx="4598659" cy="1024903"/>
      </dsp:txXfrm>
    </dsp:sp>
    <dsp:sp modelId="{701C31F1-F8FF-4F84-9188-9C7EC1737523}">
      <dsp:nvSpPr>
        <dsp:cNvPr id="0" name=""/>
        <dsp:cNvSpPr/>
      </dsp:nvSpPr>
      <dsp:spPr>
        <a:xfrm>
          <a:off x="0" y="3847791"/>
          <a:ext cx="10515600" cy="10249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A9788-9CFF-4916-B80B-C1AB5D034C7A}">
      <dsp:nvSpPr>
        <dsp:cNvPr id="0" name=""/>
        <dsp:cNvSpPr/>
      </dsp:nvSpPr>
      <dsp:spPr>
        <a:xfrm>
          <a:off x="310033" y="4078395"/>
          <a:ext cx="563696" cy="5636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2E852-6829-4E5A-A2E7-C46BB895E0BB}">
      <dsp:nvSpPr>
        <dsp:cNvPr id="0" name=""/>
        <dsp:cNvSpPr/>
      </dsp:nvSpPr>
      <dsp:spPr>
        <a:xfrm>
          <a:off x="1183763" y="3847791"/>
          <a:ext cx="9330679" cy="1024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9" tIns="108469" rIns="108469" bIns="1084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Use the predictive model to anticipate and plan delays and mitigate where possible</a:t>
          </a:r>
          <a:endParaRPr lang="en-US" sz="1700" kern="1200"/>
        </a:p>
      </dsp:txBody>
      <dsp:txXfrm>
        <a:off x="1183763" y="3847791"/>
        <a:ext cx="9330679" cy="1024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B28-D0CF-4691-8399-A30E37DA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EA6E9-01B7-C917-881A-F96595598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7F2C0-60DD-FA31-A503-1DAF9310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6898-1A10-4813-E13F-A9F5202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50DF-E192-38E5-8E55-C35695AE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5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F993-A18A-8F69-23E3-47DBCFB1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DE56-6649-5C3C-9378-DAE4375B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EFA1-BA02-F23C-FF08-EB7F6CC6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62B2-C48B-DE49-2571-193A6B38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8225-E9E1-1441-9673-B0B2FA8B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6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746D8-4389-FA79-CF24-6A8D970EC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C9E64-50BD-3D85-2F55-0367247E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B250-6031-1216-1C06-2AAAA1EB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EC01-B221-E031-3BE4-8DC9338B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94C9-AA39-096F-5179-217C0A10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D2EA-C07F-92E4-8286-1BA8116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6883-41C3-E989-AF3D-463BAC8D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033F-C321-F728-484D-5B0CC10E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7DC9-D9ED-3451-B4DD-261C27D2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857A-A5B4-6A70-9216-76FE7B7A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19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B792-2A2F-84B8-CA2C-7E351AF3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DFE-BE00-8671-213E-C94CB596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0505-EF55-E837-18AE-39713961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2F88-BD97-F79B-BF4F-2C662580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715B-AD61-D7D4-F6E7-483D48FF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9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74D-DC52-0277-0E41-3736A39A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9364-5574-DDE4-D194-7D2D8C1A1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02EA9-6A46-CD6B-2FB5-3A9765AE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02EE-A83A-8F86-4DB1-FB0A7E1C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46855-668A-9BB5-26F2-5AF537F7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7837D-C420-E338-2F7B-81A9F01C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2E15-F95B-188D-A8C0-8A56599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19744-EA61-F5FE-9558-68C20546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1AEB-F375-CB9F-E129-46CACC6D4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60F00-D7A6-D23E-586B-2CCBD8FBB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9B9BA-D2E8-398D-F11C-9D65F3E29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2DD9A-E7BE-5FC0-36E4-3E01C4A5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3C6F3-BCDE-9126-47EF-D244F9C1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A45F4-996F-B286-D447-E43F18A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0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44AB-F488-9FD2-03AD-F5081F8B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376F-2311-69A7-8027-9C131A1F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B4A36-D60A-F9C5-209A-8DBEDD50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2E840-8056-B5AF-64A8-FDCB599C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844AD-15AF-6052-176F-EFB5FFE5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23630-FC20-A825-37C3-297FBE2C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2BD13-429E-730D-765B-71CD26B9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375A-3E15-28A3-92EB-E7E5179E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1DDC-AF68-4556-68DC-59E85A19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36BA-004F-FAC7-9F78-5CA4C840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9A79D-8521-6663-8BA6-8FBAC800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B9EB-D9A4-49FB-DDDD-2DD02B84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386F5-0F32-0500-9CE6-1A8B0395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2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76E4-28D5-5835-AAFC-0C811E76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31DA8-33DE-528C-FCB2-9617DC1AD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1393-21C7-1733-C2B7-E40D9973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E1D1-B7DA-3055-F22D-810E1AE5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456F-3E52-628F-0B0C-1CB3FEA9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CB32D-E25D-6C8B-690C-2496730B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54568-1B41-AFBA-DCF5-D7554C9F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4CF3-12B1-2C12-A375-0B8A816D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441B-0E56-CCB9-B0D4-F633000B0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4BD9-5D8E-4132-B2F8-74E17D61419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6E26-CE75-7801-125C-F26AAFF4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E2A9-9DFB-258F-4006-911E82EAD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96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8B185504-7FAF-D602-960F-0CC132DC9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E99B0-05AC-B43F-B940-24320B88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Newark Airport</a:t>
            </a:r>
            <a:br>
              <a:rPr lang="en-GB" sz="4000" dirty="0"/>
            </a:br>
            <a:r>
              <a:rPr lang="en-GB" sz="4000" dirty="0"/>
              <a:t>Flight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1FCEC-0EBF-A681-294F-5D8910E3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Chris Allen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4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B03F-9435-37EE-597D-5CAB66BA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GB" sz="5200">
                <a:solidFill>
                  <a:schemeClr val="bg1"/>
                </a:solidFill>
              </a:rPr>
              <a:t>Predictive Model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3EB6DBD-CF83-1A75-5E6B-64849EE2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GB" sz="2400"/>
              <a:t>A predictive model was developed to predict if a flight was likely to be delayed</a:t>
            </a:r>
          </a:p>
          <a:p>
            <a:r>
              <a:rPr lang="en-GB" sz="2400"/>
              <a:t>Random Forest classifier yielded the best results, </a:t>
            </a:r>
          </a:p>
          <a:p>
            <a:pPr lvl="1"/>
            <a:r>
              <a:rPr lang="en-GB"/>
              <a:t>~84% accuracy on training set</a:t>
            </a:r>
          </a:p>
          <a:p>
            <a:pPr lvl="1"/>
            <a:r>
              <a:rPr lang="en-GB"/>
              <a:t>~80% accuracy on test set</a:t>
            </a:r>
          </a:p>
          <a:p>
            <a:r>
              <a:rPr lang="en-GB" sz="2400"/>
              <a:t>Variables of highest importance were: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Time of day (temporal)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Temperature (weather)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Plane 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Humidity (weather)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Pressure (weather)</a:t>
            </a:r>
          </a:p>
        </p:txBody>
      </p:sp>
    </p:spTree>
    <p:extLst>
      <p:ext uri="{BB962C8B-B14F-4D97-AF65-F5344CB8AC3E}">
        <p14:creationId xmlns:p14="http://schemas.microsoft.com/office/powerpoint/2010/main" val="161452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435E-3484-9236-44D4-3733151B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803574-D6C1-3429-496F-C5D43E188C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23700"/>
          <a:ext cx="10515600" cy="4877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99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253A9CA-55E5-6DFC-1E7A-BC93842D0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2B3A2-B0A0-E402-5F22-9BA46B8F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2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3F859-BE79-70CE-965C-D92A5D2C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D6A5-95A1-3CEF-1426-4E8CA0CA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1" y="1730155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In 2017, Newark Airport (EWR) had the worst on-time performance of all airports in the USA*</a:t>
            </a:r>
          </a:p>
          <a:p>
            <a:r>
              <a:rPr lang="en-GB" sz="2000" dirty="0"/>
              <a:t>Airports can be fined/forced to pay compensation for flights which are delayed by </a:t>
            </a:r>
            <a:r>
              <a:rPr lang="en-GB" sz="2000" b="1" u="sng" dirty="0"/>
              <a:t>more than 15 minutes</a:t>
            </a:r>
          </a:p>
          <a:p>
            <a:r>
              <a:rPr lang="en-GB" sz="2000" dirty="0"/>
              <a:t>It is believed that poor weather conditions are causing departure delays</a:t>
            </a:r>
          </a:p>
          <a:p>
            <a:r>
              <a:rPr lang="en-GB" sz="2000" dirty="0"/>
              <a:t>The purpose of this analysis is to:</a:t>
            </a:r>
          </a:p>
          <a:p>
            <a:pPr lvl="1"/>
            <a:r>
              <a:rPr lang="en-GB" sz="2000" i="1" dirty="0"/>
              <a:t>Understand how serious significant weather-related delays are</a:t>
            </a:r>
          </a:p>
          <a:p>
            <a:pPr lvl="1"/>
            <a:r>
              <a:rPr lang="en-GB" sz="2000" i="1" dirty="0"/>
              <a:t>Investigate other factors impacting delays: seasonal/temporal effects?</a:t>
            </a:r>
          </a:p>
          <a:p>
            <a:pPr lvl="1"/>
            <a:r>
              <a:rPr lang="en-GB" sz="2000" i="1" dirty="0"/>
              <a:t>Compare performance to other New York airports, namely JFK and La Guardia (LGA)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lvl="1"/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037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14156-BB17-F78D-7B6A-2BE52DE5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7AF1-30DB-EC36-43E9-CC4C1F430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fontScale="77500" lnSpcReduction="20000"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Data:</a:t>
            </a: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Domestic flight data (30k observations over 3 NYC airports)</a:t>
            </a: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Weather (time-series)</a:t>
            </a: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Airport (geospatial)</a:t>
            </a: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Airline and Plane data </a:t>
            </a: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All data is open source and not personally identifiable</a:t>
            </a:r>
            <a:endParaRPr lang="en-GB" sz="10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Cleaning/Wrangling:</a:t>
            </a: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Dealing with missing values</a:t>
            </a: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Joining datasets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Explanatory Data Analysis</a:t>
            </a: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Understand past observations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Predictive Model</a:t>
            </a:r>
          </a:p>
          <a:p>
            <a:pPr lvl="1"/>
            <a:r>
              <a:rPr lang="en-GB" sz="1400" dirty="0">
                <a:solidFill>
                  <a:schemeClr val="bg1"/>
                </a:solidFill>
              </a:rPr>
              <a:t>Train and test model for predicting likelihood of a delay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20E1-D4C2-3CA3-2D7E-96A54577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964" y="1680887"/>
            <a:ext cx="6596652" cy="34962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7D3236-61F8-4E03-852A-5F47A08A4BB9}"/>
              </a:ext>
            </a:extLst>
          </p:cNvPr>
          <p:cNvCxnSpPr>
            <a:cxnSpLocks/>
          </p:cNvCxnSpPr>
          <p:nvPr/>
        </p:nvCxnSpPr>
        <p:spPr>
          <a:xfrm>
            <a:off x="3149600" y="2521527"/>
            <a:ext cx="2224657" cy="461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38CB82-C6C1-A559-3228-295850BC38AA}"/>
              </a:ext>
            </a:extLst>
          </p:cNvPr>
          <p:cNvCxnSpPr>
            <a:cxnSpLocks/>
          </p:cNvCxnSpPr>
          <p:nvPr/>
        </p:nvCxnSpPr>
        <p:spPr>
          <a:xfrm>
            <a:off x="2622430" y="2872596"/>
            <a:ext cx="2751827" cy="110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4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4D4C7-2108-8222-7DB0-D000CF54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Weather Impacts - Temperature</a:t>
            </a:r>
          </a:p>
        </p:txBody>
      </p: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BFE3E7-94D9-AF4B-D9B5-A57E93261D2B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Significant increases in the proportion of delayed flights at low (&lt;0</a:t>
            </a:r>
            <a:r>
              <a:rPr lang="en-US" sz="1700" baseline="30000">
                <a:solidFill>
                  <a:schemeClr val="bg1"/>
                </a:solidFill>
              </a:rPr>
              <a:t>o</a:t>
            </a:r>
            <a:r>
              <a:rPr lang="en-US" sz="1700">
                <a:solidFill>
                  <a:schemeClr val="bg1"/>
                </a:solidFill>
              </a:rPr>
              <a:t>C) and high daily temperatures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However, the likely reasons behind the cause of the delays are different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Low temperatures represent winter months where weather is poorer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High temperatures represent peak travel season, stress on airports due to high number of passengers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440C44-D655-A247-B062-4216A355241D}"/>
              </a:ext>
            </a:extLst>
          </p:cNvPr>
          <p:cNvGrpSpPr/>
          <p:nvPr/>
        </p:nvGrpSpPr>
        <p:grpSpPr>
          <a:xfrm>
            <a:off x="5110716" y="1341491"/>
            <a:ext cx="6596652" cy="4019568"/>
            <a:chOff x="1777352" y="1361716"/>
            <a:chExt cx="8280737" cy="51323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B93D70-283A-E398-3693-8E59AC9AD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7352" y="1361716"/>
              <a:ext cx="8280737" cy="5132393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3DBBE0-091F-A34E-68DA-F271370F4C3E}"/>
                </a:ext>
              </a:extLst>
            </p:cNvPr>
            <p:cNvSpPr/>
            <p:nvPr/>
          </p:nvSpPr>
          <p:spPr>
            <a:xfrm>
              <a:off x="6228272" y="3303918"/>
              <a:ext cx="2286000" cy="24952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8EF5A7-9391-0A23-7DA0-79F456FEA9B0}"/>
                </a:ext>
              </a:extLst>
            </p:cNvPr>
            <p:cNvSpPr txBox="1"/>
            <p:nvPr/>
          </p:nvSpPr>
          <p:spPr>
            <a:xfrm>
              <a:off x="6314535" y="2657587"/>
              <a:ext cx="2199736" cy="64633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300" b="1" dirty="0"/>
                <a:t>Peak holiday season (summer)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26BD73-9FEA-1683-0C85-8C3201B728F3}"/>
                </a:ext>
              </a:extLst>
            </p:cNvPr>
            <p:cNvSpPr/>
            <p:nvPr/>
          </p:nvSpPr>
          <p:spPr>
            <a:xfrm>
              <a:off x="2536166" y="1690688"/>
              <a:ext cx="1337095" cy="410852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8B70FC-D5F1-0488-93CD-95A0D3B6BBDB}"/>
                </a:ext>
              </a:extLst>
            </p:cNvPr>
            <p:cNvSpPr txBox="1"/>
            <p:nvPr/>
          </p:nvSpPr>
          <p:spPr>
            <a:xfrm>
              <a:off x="3346305" y="1805589"/>
              <a:ext cx="2199737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300" b="1" dirty="0"/>
                <a:t>Winter months, poorer weather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4D4C7-2108-8222-7DB0-D000CF54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Weather Impacts - Wind</a:t>
            </a:r>
          </a:p>
        </p:txBody>
      </p: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BFE3E7-94D9-AF4B-D9B5-A57E93261D2B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Red lines represent runway orientation at Newark Airport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Orientation of runways appears to match wind direction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Large number of flight delays when wind is 230 and 20 degrees.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No data on which  runway was used for each flight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87428-7680-071F-CB5E-3ABC1DE8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82" y="3501401"/>
            <a:ext cx="4139803" cy="2883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8968E4-8AD8-ADD2-2ED2-E0D866B89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2" y="322044"/>
            <a:ext cx="3909519" cy="31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04367-5DA2-1A19-6AF1-E2B7CD64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Weather Impacts – Pressure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DF2D81-F7CE-8575-BE5E-943DF38A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Negative correlation between pressure and proportion of delayed flights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 b="1">
                <a:solidFill>
                  <a:schemeClr val="bg1"/>
                </a:solidFill>
              </a:rPr>
              <a:t>H</a:t>
            </a:r>
            <a:r>
              <a:rPr lang="en-US" sz="1700" b="1" i="0">
                <a:solidFill>
                  <a:schemeClr val="bg1"/>
                </a:solidFill>
                <a:effectLst/>
              </a:rPr>
              <a:t>igh-pressure</a:t>
            </a:r>
            <a:r>
              <a:rPr lang="en-US" sz="1700" b="0" i="0">
                <a:solidFill>
                  <a:schemeClr val="bg1"/>
                </a:solidFill>
                <a:effectLst/>
              </a:rPr>
              <a:t> areas are associated with lighter winds and clear skies = </a:t>
            </a:r>
            <a:r>
              <a:rPr lang="en-US" sz="1700" b="1" i="0">
                <a:solidFill>
                  <a:schemeClr val="bg1"/>
                </a:solidFill>
                <a:effectLst/>
              </a:rPr>
              <a:t>good</a:t>
            </a:r>
            <a:r>
              <a:rPr lang="en-US" sz="1700" b="0" i="0">
                <a:solidFill>
                  <a:schemeClr val="bg1"/>
                </a:solidFill>
                <a:effectLst/>
              </a:rPr>
              <a:t> conditions for flying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 b="1" i="0">
                <a:solidFill>
                  <a:schemeClr val="bg1"/>
                </a:solidFill>
                <a:effectLst/>
              </a:rPr>
              <a:t>Low-pressure</a:t>
            </a:r>
            <a:r>
              <a:rPr lang="en-US" sz="1700" b="0" i="0">
                <a:solidFill>
                  <a:schemeClr val="bg1"/>
                </a:solidFill>
                <a:effectLst/>
              </a:rPr>
              <a:t> areas are commonly associated with </a:t>
            </a:r>
            <a:r>
              <a:rPr lang="en-US" sz="1700" i="0">
                <a:solidFill>
                  <a:schemeClr val="bg1"/>
                </a:solidFill>
                <a:effectLst/>
              </a:rPr>
              <a:t>inclement weather </a:t>
            </a:r>
            <a:r>
              <a:rPr lang="en-US" sz="1700" b="0" i="0">
                <a:solidFill>
                  <a:schemeClr val="bg1"/>
                </a:solidFill>
                <a:effectLst/>
              </a:rPr>
              <a:t>(such as cloudy, windy, with possible rain or storms) = </a:t>
            </a:r>
            <a:r>
              <a:rPr lang="en-US" sz="1700" b="1" i="0">
                <a:solidFill>
                  <a:schemeClr val="bg1"/>
                </a:solidFill>
                <a:effectLst/>
              </a:rPr>
              <a:t>poor</a:t>
            </a:r>
            <a:r>
              <a:rPr lang="en-US" sz="1700" b="0" i="0">
                <a:solidFill>
                  <a:schemeClr val="bg1"/>
                </a:solidFill>
                <a:effectLst/>
              </a:rPr>
              <a:t> conditions for flying</a:t>
            </a:r>
            <a:endParaRPr lang="en-GB" sz="170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DAFBF9-98A1-CE65-E524-DA11D87F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298068"/>
            <a:ext cx="6596652" cy="41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210A0-CF58-AB95-0106-97EBB56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 Effects – Seasonal</a:t>
            </a:r>
          </a:p>
        </p:txBody>
      </p:sp>
      <p:cxnSp>
        <p:nvCxnSpPr>
          <p:cNvPr id="21" name="Straight Connector 2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F23A09-9B8C-DD06-3D5B-B19AB71E3C36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Number of monthly scheduled flights is between 7,900 (in February) and 10,200 (in August)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Monthly flights increase during summer with an increase in flights delays too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June has the highest number of delayed flights across the entire year.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Lowest flight delays observed between September and November, i.e. calmer weather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Increase in flights delays during December and January – this could be attributed to poor weather conditions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22AAC0-76FA-E28C-16A8-05A547D2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364035"/>
            <a:ext cx="6596652" cy="397448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A90F01C-E3FC-0966-A29B-EB25A6167653}"/>
              </a:ext>
            </a:extLst>
          </p:cNvPr>
          <p:cNvSpPr/>
          <p:nvPr/>
        </p:nvSpPr>
        <p:spPr>
          <a:xfrm>
            <a:off x="9622337" y="5103987"/>
            <a:ext cx="362309" cy="23384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80206-4AEC-AB59-6EFE-D4CD637108B3}"/>
              </a:ext>
            </a:extLst>
          </p:cNvPr>
          <p:cNvSpPr txBox="1"/>
          <p:nvPr/>
        </p:nvSpPr>
        <p:spPr>
          <a:xfrm>
            <a:off x="8909656" y="5678753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Lowest Delay Rate: 17.7%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9135E1-A05B-79F6-F7AD-C9B3533E2940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9803491" y="5337831"/>
            <a:ext cx="1" cy="34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1A8F2A-1F13-2BBD-5EF3-3420F32147A7}"/>
              </a:ext>
            </a:extLst>
          </p:cNvPr>
          <p:cNvSpPr/>
          <p:nvPr/>
        </p:nvSpPr>
        <p:spPr>
          <a:xfrm>
            <a:off x="7713500" y="5102743"/>
            <a:ext cx="362309" cy="23384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DF789-08D9-710A-56C5-3F3326A1EE70}"/>
              </a:ext>
            </a:extLst>
          </p:cNvPr>
          <p:cNvSpPr txBox="1"/>
          <p:nvPr/>
        </p:nvSpPr>
        <p:spPr>
          <a:xfrm>
            <a:off x="6991192" y="6018431"/>
            <a:ext cx="18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Highest Delay Rate: 29.4%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EC2A7F-FB35-BDF2-A454-E25E1401353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894655" y="5336587"/>
            <a:ext cx="4959" cy="68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5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E1D65-9AA9-3C8C-34F6-979BD3CD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Other Effects – Temporal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F0AEB0-6453-EF74-9062-D6128F9AA748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Proportion of delayed flights increases as the day progresses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The length of delays also increases throughout the day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This suggests that there may be some form of “domino” effect from earlier flights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D252A-8E26-A3A0-AD16-96EE91DB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08" y="347472"/>
            <a:ext cx="4832195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51FA7-8191-E099-60F4-583FB103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307" y="3566160"/>
            <a:ext cx="4832195" cy="29718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4EBCA68-F291-B983-7A36-3463348BB645}"/>
              </a:ext>
            </a:extLst>
          </p:cNvPr>
          <p:cNvSpPr/>
          <p:nvPr/>
        </p:nvSpPr>
        <p:spPr>
          <a:xfrm rot="20161157">
            <a:off x="8129690" y="1852076"/>
            <a:ext cx="3200400" cy="2587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39715-1B1B-89E5-1D1D-75DB88E0F65B}"/>
              </a:ext>
            </a:extLst>
          </p:cNvPr>
          <p:cNvSpPr/>
          <p:nvPr/>
        </p:nvSpPr>
        <p:spPr>
          <a:xfrm rot="19778773">
            <a:off x="8209982" y="5081345"/>
            <a:ext cx="3187662" cy="2587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E1D65-9AA9-3C8C-34F6-979BD3CD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Comparison with other NYC Airports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F0AEB0-6453-EF74-9062-D6128F9AA748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Newark had the highest number of domestic flights but also had the highest proportion of flight delays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However, La Guardia has more extreme delays, and all airports have a similar median departure delay.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JFK and La Guardia have the same runway orientations and the pattern of delays are much less pronounced </a:t>
            </a:r>
            <a:r>
              <a:rPr lang="en-US" sz="2000">
                <a:solidFill>
                  <a:schemeClr val="bg1"/>
                </a:solidFill>
              </a:rPr>
              <a:t>than Newark’s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E27F7-BC07-A0D2-6CCF-0BDAD4B35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339289"/>
              </p:ext>
            </p:extLst>
          </p:nvPr>
        </p:nvGraphicFramePr>
        <p:xfrm>
          <a:off x="6763014" y="1321909"/>
          <a:ext cx="4935211" cy="187453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{7E9639D4-E3E2-4D34-9284-5A2195B3D0D7}</a:tableStyleId>
              </a:tblPr>
              <a:tblGrid>
                <a:gridCol w="2227419">
                  <a:extLst>
                    <a:ext uri="{9D8B030D-6E8A-4147-A177-3AD203B41FA5}">
                      <a16:colId xmlns:a16="http://schemas.microsoft.com/office/drawing/2014/main" val="3439280143"/>
                    </a:ext>
                  </a:extLst>
                </a:gridCol>
                <a:gridCol w="829683">
                  <a:extLst>
                    <a:ext uri="{9D8B030D-6E8A-4147-A177-3AD203B41FA5}">
                      <a16:colId xmlns:a16="http://schemas.microsoft.com/office/drawing/2014/main" val="240195076"/>
                    </a:ext>
                  </a:extLst>
                </a:gridCol>
                <a:gridCol w="694365">
                  <a:extLst>
                    <a:ext uri="{9D8B030D-6E8A-4147-A177-3AD203B41FA5}">
                      <a16:colId xmlns:a16="http://schemas.microsoft.com/office/drawing/2014/main" val="2670450349"/>
                    </a:ext>
                  </a:extLst>
                </a:gridCol>
                <a:gridCol w="1183744">
                  <a:extLst>
                    <a:ext uri="{9D8B030D-6E8A-4147-A177-3AD203B41FA5}">
                      <a16:colId xmlns:a16="http://schemas.microsoft.com/office/drawing/2014/main" val="2296456064"/>
                    </a:ext>
                  </a:extLst>
                </a:gridCol>
              </a:tblGrid>
              <a:tr h="414417">
                <a:tc>
                  <a:txBody>
                    <a:bodyPr/>
                    <a:lstStyle/>
                    <a:p>
                      <a:r>
                        <a:rPr lang="en-GB" sz="1400" b="0" cap="none" spc="0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 marL="111965" marR="111965" marT="111965" marB="5598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cap="none" spc="0" dirty="0">
                          <a:solidFill>
                            <a:schemeClr val="bg1"/>
                          </a:solidFill>
                        </a:rPr>
                        <a:t>Newark</a:t>
                      </a:r>
                    </a:p>
                  </a:txBody>
                  <a:tcPr marL="111965" marR="111965" marT="111965" marB="5598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cap="none" spc="0">
                          <a:solidFill>
                            <a:schemeClr val="bg1"/>
                          </a:solidFill>
                        </a:rPr>
                        <a:t>JFK</a:t>
                      </a:r>
                    </a:p>
                  </a:txBody>
                  <a:tcPr marL="111965" marR="111965" marT="111965" marB="5598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cap="none" spc="0" dirty="0">
                          <a:solidFill>
                            <a:schemeClr val="bg1"/>
                          </a:solidFill>
                        </a:rPr>
                        <a:t>La Guardia</a:t>
                      </a:r>
                    </a:p>
                  </a:txBody>
                  <a:tcPr marL="111965" marR="111965" marT="111965" marB="5598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4729"/>
                  </a:ext>
                </a:extLst>
              </a:tr>
              <a:tr h="335687"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Total Domestic Flights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113,067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92,481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90,390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756276"/>
                  </a:ext>
                </a:extLst>
              </a:tr>
              <a:tr h="335687">
                <a:tc>
                  <a:txBody>
                    <a:bodyPr/>
                    <a:lstStyle/>
                    <a:p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Delayed Flight Rate (%)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rgbClr val="FF0000"/>
                          </a:solidFill>
                        </a:rPr>
                        <a:t>24.1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22.1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21.1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06887"/>
                  </a:ext>
                </a:extLst>
              </a:tr>
              <a:tr h="372343"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Avg Departure Delay (mins)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77.5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rgbClr val="FF0000"/>
                          </a:solidFill>
                        </a:rPr>
                        <a:t>80.7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83857"/>
                  </a:ext>
                </a:extLst>
              </a:tr>
              <a:tr h="386122"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Median Departure Delay (mins)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cap="none" spc="0" dirty="0">
                          <a:solidFill>
                            <a:srgbClr val="FF0000"/>
                          </a:solidFill>
                        </a:rPr>
                        <a:t>52</a:t>
                      </a:r>
                    </a:p>
                  </a:txBody>
                  <a:tcPr marL="111965" marR="111965" marT="111965" marB="55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17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313B6B-A427-3ECF-E267-FA494923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93" y="3661553"/>
            <a:ext cx="5311363" cy="27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770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Newark Airport Flight Delays</vt:lpstr>
      <vt:lpstr>Overview</vt:lpstr>
      <vt:lpstr>Process</vt:lpstr>
      <vt:lpstr>Weather Impacts - Temperature</vt:lpstr>
      <vt:lpstr>Weather Impacts - Wind</vt:lpstr>
      <vt:lpstr>Weather Impacts – Pressure</vt:lpstr>
      <vt:lpstr>Other Effects – Seasonal</vt:lpstr>
      <vt:lpstr>Other Effects – Temporal</vt:lpstr>
      <vt:lpstr>Comparison with other NYC Airports</vt:lpstr>
      <vt:lpstr>Predictive Model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</dc:title>
  <dc:creator>Christopher Allen</dc:creator>
  <cp:lastModifiedBy>Christopher Allen</cp:lastModifiedBy>
  <cp:revision>35</cp:revision>
  <dcterms:created xsi:type="dcterms:W3CDTF">2022-10-11T00:42:04Z</dcterms:created>
  <dcterms:modified xsi:type="dcterms:W3CDTF">2022-10-12T13:22:22Z</dcterms:modified>
</cp:coreProperties>
</file>