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Roboto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35" Type="http://schemas.openxmlformats.org/officeDocument/2006/relationships/font" Target="fonts/Lato-regular.fntdata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37" Type="http://schemas.openxmlformats.org/officeDocument/2006/relationships/font" Target="fonts/Lato-italic.fntdata"/><Relationship Id="rId14" Type="http://schemas.openxmlformats.org/officeDocument/2006/relationships/slide" Target="slides/slide9.xml"/><Relationship Id="rId36" Type="http://schemas.openxmlformats.org/officeDocument/2006/relationships/font" Target="fonts/La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La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api/rest_v1/page/mobile-html/Local_government_in_Scotland" TargetMode="External"/><Relationship Id="rId3" Type="http://schemas.openxmlformats.org/officeDocument/2006/relationships/hyperlink" Target="https://en.wikipedia.org/api/rest_v1/page/mobile-html/Scottish_government" TargetMode="External"/><Relationship Id="rId4" Type="http://schemas.openxmlformats.org/officeDocument/2006/relationships/hyperlink" Target="https://en.wikipedia.org/api/rest_v1/page/mobile-html/NHS_Scotland" TargetMode="External"/><Relationship Id="rId9" Type="http://schemas.openxmlformats.org/officeDocument/2006/relationships/hyperlink" Target="https://en.wikipedia.org/api/rest_v1/page/mobile-html/Royal_Statistical_Society" TargetMode="External"/><Relationship Id="rId5" Type="http://schemas.openxmlformats.org/officeDocument/2006/relationships/hyperlink" Target="https://en.wikipedia.org/api/rest_v1/page/mobile-html/Royal_Statistical_Society" TargetMode="External"/><Relationship Id="rId6" Type="http://schemas.openxmlformats.org/officeDocument/2006/relationships/hyperlink" Target="https://en.wikipedia.org/api/rest_v1/page/mobile-html/Local_government_in_Scotland" TargetMode="External"/><Relationship Id="rId7" Type="http://schemas.openxmlformats.org/officeDocument/2006/relationships/hyperlink" Target="https://en.wikipedia.org/api/rest_v1/page/mobile-html/Scottish_government" TargetMode="External"/><Relationship Id="rId8" Type="http://schemas.openxmlformats.org/officeDocument/2006/relationships/hyperlink" Target="https://en.wikipedia.org/api/rest_v1/page/mobile-html/NHS_Scotland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8ab65f364_3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8ab65f364_3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 when looking at covid deaths in males, it is a larger proportion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Males are 1.4 times more likely to die than females.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8ab65f364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38ab65f364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Predominantly males in the 70-79 and 80-89 age bracket; over 90’s increase is in the female cohort (is this due to females living longer?)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What time from does this cover? Is it only covid or pre-covid/covid? admissions?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8ab65f364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38ab65f36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What is the Scottish Index of Multiple Deprevation?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“</a:t>
            </a:r>
            <a:r>
              <a:rPr lang="en-GB" sz="14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SIMD is a 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statistical tool used by </a:t>
            </a:r>
            <a:r>
              <a:rPr lang="en-GB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local authorities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the </a:t>
            </a:r>
            <a:r>
              <a:rPr lang="en-GB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Scottish government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the </a:t>
            </a:r>
            <a:r>
              <a:rPr lang="en-GB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NHS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other government bodies in Scotland to support policy and decision making.</a:t>
            </a:r>
            <a:r>
              <a:rPr lang="en-GB" sz="14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- it identifies for identifying the places in Scotland where people are experiencing disadvantage across different aspects of their lives.</a:t>
            </a:r>
            <a:r>
              <a:rPr lang="en-GB">
                <a:solidFill>
                  <a:schemeClr val="dk1"/>
                </a:solidFill>
              </a:rPr>
              <a:t>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Quintile 1 is most disadvantaged, 5 least deprived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Scottish index of multiple deprivation (SIMD)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It won the </a:t>
            </a:r>
            <a:r>
              <a:rPr lang="en-GB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Royal Statistical Society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's Excellence in Official Statistics Awards in 2017.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No obvious split when looked at Pre_Covid and Covid timeframe by proportion - though I would note that there was an increase of circa 1% when looked at the Covid specific data.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Consistent evidence that 25% of admissions are from Quintile 1, ie those from the most deprived areas.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Quintile 5 by comparison consistently circa 15%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IGNORE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What is the Scottish Index of Multiple Deprevation?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“</a:t>
            </a:r>
            <a:r>
              <a:rPr lang="en-GB" sz="14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SIMD is a 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statistical tool used by </a:t>
            </a:r>
            <a:r>
              <a:rPr lang="en-GB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local authorities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the </a:t>
            </a:r>
            <a:r>
              <a:rPr lang="en-GB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Scottish government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the </a:t>
            </a:r>
            <a:r>
              <a:rPr lang="en-GB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NHS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other government bodies in Scotland to support policy and decision making.</a:t>
            </a:r>
            <a:r>
              <a:rPr lang="en-GB" sz="14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- it identifies for identifying the places in Scotland where people are experiencing disadvantage across different aspects of their lives.</a:t>
            </a:r>
            <a:r>
              <a:rPr lang="en-GB">
                <a:solidFill>
                  <a:schemeClr val="dk1"/>
                </a:solidFill>
              </a:rPr>
              <a:t>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Quintile 1 is most disadvantaged, 5 least deprived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Scottish index of multiple deprivation (SIMD)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It won the </a:t>
            </a:r>
            <a:r>
              <a:rPr lang="en-GB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Royal Statistical Society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's Excellence in Official Statistics Awards in 2017.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38ab65f364_3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38ab65f364_3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38a57699e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38a57699e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38a57699e0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38a57699e0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38ab65f364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38ab65f364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38ab65f364_3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38ab65f364_3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38ab65f364_3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38ab65f364_3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38a57699e0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38a57699e0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8ab65f364_3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8ab65f364_3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38ab65f364_3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38ab65f364_3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38ab65f364_3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38ab65f364_3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ab65f364_3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38ab65f364_3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8ab65f364_3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8ab65f364_3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8ab65f364_3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38ab65f364_3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8ab65f364_3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38ab65f364_3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Lato"/>
              <a:buChar char="●"/>
            </a:pPr>
            <a:r>
              <a:rPr lang="en-GB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Hospital attendances consistent across each quarter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Lato"/>
              <a:buChar char="●"/>
            </a:pPr>
            <a:r>
              <a:rPr lang="en-GB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Marginal increase in Q4 hospital attendances (~2% higher than Q1-Q3)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8ab65f364_3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38ab65f364_3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8ab65f36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38ab65f36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Apologies to anyone who has eyes as you may find this a bit difficult to read, so let me help you!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Note difference in segmenting ages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Age Brackets spanning 50 - 89  is the most largest being admitted to hospital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Spike in Under 5’s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Linked to second Covid “wave”?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Increase in births?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50">
                <a:solidFill>
                  <a:srgbClr val="D1D2D3"/>
                </a:solidFill>
                <a:highlight>
                  <a:srgbClr val="222529"/>
                </a:highlight>
              </a:rPr>
              <a:t>Not super clear but good for illustrative purposes, the graph below shows that all age groups &lt;60 years have a significant drop in the proportion of hospital visits in Q4 (winter). The opposite can be seen for over 60s where there is a significant spike in Q4 (this effect is amplified the older the age group).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8ab65f364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8ab65f364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Apologies to anyone who has eyes as you may find this a bit difficult to read, so let me help you!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Different groupings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Impacts of the “Winter Crisis” and Covid on Scotland’s Hospital Sector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4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Public Health Scotland - Dashboard and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66"/>
              <a:t>By Chris, Rob, Sarah and Jack</a:t>
            </a:r>
            <a:endParaRPr sz="1166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727800" y="6579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Demographics: Who gets admitted to hospital…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2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Roughly even split of Males and Females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Though it should be noted that there are fewer men in the older age groups (over 75’s).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24385"/>
            <a:ext cx="3914150" cy="2415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727800" y="6082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Demographics: Who gets admitted to hospital… </a:t>
            </a:r>
            <a:endParaRPr/>
          </a:p>
        </p:txBody>
      </p:sp>
      <p:sp>
        <p:nvSpPr>
          <p:cNvPr id="164" name="Google Shape;164;p23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3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Increase amongst older age groups overall.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Predominantly males in the 70-79 and 80-89 age bracket; over 90’s increase is in the female cohort (is this due to females living longer?)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What time from does this cover? Is it only covid or pre-covid/covid? admissions?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575" y="1812192"/>
            <a:ext cx="4164050" cy="2970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727800" y="6082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Demographics: Who gets admitted to hospital… </a:t>
            </a:r>
            <a:endParaRPr/>
          </a:p>
        </p:txBody>
      </p:sp>
      <p:sp>
        <p:nvSpPr>
          <p:cNvPr id="172" name="Google Shape;172;p2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4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450" y="2078876"/>
            <a:ext cx="4187175" cy="2586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3600" y="2078875"/>
            <a:ext cx="4040201" cy="249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Impact on Hospitals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53800" y="545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Admissions by specialty: pre-covid vs covid </a:t>
            </a:r>
            <a:endParaRPr/>
          </a:p>
        </p:txBody>
      </p:sp>
      <p:sp>
        <p:nvSpPr>
          <p:cNvPr id="186" name="Google Shape;186;p26"/>
          <p:cNvSpPr txBox="1"/>
          <p:nvPr>
            <p:ph idx="2" type="body"/>
          </p:nvPr>
        </p:nvSpPr>
        <p:spPr>
          <a:xfrm>
            <a:off x="4774354" y="16429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-Measurement used : Changes as a percentage of total admissions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-Increase and decrease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 Why do we use this one in out </a:t>
            </a:r>
            <a:r>
              <a:rPr lang="en-GB"/>
              <a:t>dashboard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525" y="697425"/>
            <a:ext cx="3774301" cy="2086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525" y="2891800"/>
            <a:ext cx="3926876" cy="2193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6"/>
          <p:cNvSpPr/>
          <p:nvPr/>
        </p:nvSpPr>
        <p:spPr>
          <a:xfrm rot="9070862">
            <a:off x="1124081" y="1233026"/>
            <a:ext cx="1013186" cy="11949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6"/>
          <p:cNvSpPr/>
          <p:nvPr/>
        </p:nvSpPr>
        <p:spPr>
          <a:xfrm rot="-10535063">
            <a:off x="3968270" y="4181691"/>
            <a:ext cx="1013107" cy="11946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title"/>
          </p:nvPr>
        </p:nvSpPr>
        <p:spPr>
          <a:xfrm>
            <a:off x="75600" y="545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Top 5: covid time vs pre-covid </a:t>
            </a:r>
            <a:endParaRPr/>
          </a:p>
        </p:txBody>
      </p:sp>
      <p:sp>
        <p:nvSpPr>
          <p:cNvPr id="196" name="Google Shape;196;p2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7"/>
          <p:cNvSpPr txBox="1"/>
          <p:nvPr>
            <p:ph idx="2" type="body"/>
          </p:nvPr>
        </p:nvSpPr>
        <p:spPr>
          <a:xfrm>
            <a:off x="5319254" y="1555800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</a:t>
            </a:r>
            <a:r>
              <a:rPr lang="en-GB"/>
              <a:t>Different</a:t>
            </a:r>
            <a:r>
              <a:rPr lang="en-GB"/>
              <a:t> measurement (changes as a percentage of pre-covid year)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-Why is this </a:t>
            </a:r>
            <a:r>
              <a:rPr lang="en-GB"/>
              <a:t>graph</a:t>
            </a:r>
            <a:r>
              <a:rPr lang="en-GB"/>
              <a:t> important too?</a:t>
            </a:r>
            <a:endParaRPr/>
          </a:p>
        </p:txBody>
      </p:sp>
      <p:pic>
        <p:nvPicPr>
          <p:cNvPr id="198" name="Google Shape;19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0" y="1024350"/>
            <a:ext cx="4916100" cy="331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7"/>
          <p:cNvSpPr/>
          <p:nvPr/>
        </p:nvSpPr>
        <p:spPr>
          <a:xfrm rot="2977449">
            <a:off x="10445" y="979020"/>
            <a:ext cx="926213" cy="11174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/>
          <p:nvPr>
            <p:ph type="title"/>
          </p:nvPr>
        </p:nvSpPr>
        <p:spPr>
          <a:xfrm>
            <a:off x="97400" y="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Specialties by quarter </a:t>
            </a:r>
            <a:endParaRPr/>
          </a:p>
        </p:txBody>
      </p:sp>
      <p:sp>
        <p:nvSpPr>
          <p:cNvPr id="205" name="Google Shape;205;p2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8"/>
          <p:cNvSpPr txBox="1"/>
          <p:nvPr>
            <p:ph idx="2" type="body"/>
          </p:nvPr>
        </p:nvSpPr>
        <p:spPr>
          <a:xfrm>
            <a:off x="6897949" y="893550"/>
            <a:ext cx="1907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-Measurements used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-Not much difference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-Clinical Neurophysiology, no data before 2018?</a:t>
            </a:r>
            <a:endParaRPr/>
          </a:p>
        </p:txBody>
      </p:sp>
      <p:pic>
        <p:nvPicPr>
          <p:cNvPr id="207" name="Google Shape;20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203" y="893550"/>
            <a:ext cx="6177449" cy="381762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8"/>
          <p:cNvSpPr/>
          <p:nvPr/>
        </p:nvSpPr>
        <p:spPr>
          <a:xfrm rot="-4097145">
            <a:off x="5432444" y="2035437"/>
            <a:ext cx="1318457" cy="144062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Hospital KPIs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/>
          <p:nvPr>
            <p:ph type="title"/>
          </p:nvPr>
        </p:nvSpPr>
        <p:spPr>
          <a:xfrm>
            <a:off x="729450" y="586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Hospital Performance Indicators</a:t>
            </a:r>
            <a:endParaRPr/>
          </a:p>
        </p:txBody>
      </p:sp>
      <p:sp>
        <p:nvSpPr>
          <p:cNvPr id="219" name="Google Shape;219;p30"/>
          <p:cNvSpPr txBox="1"/>
          <p:nvPr>
            <p:ph idx="1" type="body"/>
          </p:nvPr>
        </p:nvSpPr>
        <p:spPr>
          <a:xfrm>
            <a:off x="1528000" y="1227363"/>
            <a:ext cx="2614800" cy="4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/>
              <a:t>Lower occupancy since covid-19</a:t>
            </a:r>
            <a:endParaRPr b="1"/>
          </a:p>
        </p:txBody>
      </p:sp>
      <p:pic>
        <p:nvPicPr>
          <p:cNvPr id="220" name="Google Shape;22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53950"/>
            <a:ext cx="4571999" cy="338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0"/>
          <p:cNvSpPr txBox="1"/>
          <p:nvPr>
            <p:ph idx="1" type="body"/>
          </p:nvPr>
        </p:nvSpPr>
        <p:spPr>
          <a:xfrm>
            <a:off x="5001200" y="1227363"/>
            <a:ext cx="2529900" cy="4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/>
              <a:t>Longer wait times  since covid-19</a:t>
            </a:r>
            <a:endParaRPr b="1"/>
          </a:p>
        </p:txBody>
      </p:sp>
      <p:sp>
        <p:nvSpPr>
          <p:cNvPr id="222" name="Google Shape;222;p30"/>
          <p:cNvSpPr txBox="1"/>
          <p:nvPr/>
        </p:nvSpPr>
        <p:spPr>
          <a:xfrm>
            <a:off x="4260000" y="1245513"/>
            <a:ext cx="624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latin typeface="Lato"/>
                <a:ea typeface="Lato"/>
                <a:cs typeface="Lato"/>
                <a:sym typeface="Lato"/>
              </a:rPr>
              <a:t>VS</a:t>
            </a:r>
            <a:endParaRPr b="1" sz="13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3" name="Google Shape;22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8775" y="1658025"/>
            <a:ext cx="2638425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 txBox="1"/>
          <p:nvPr>
            <p:ph type="title"/>
          </p:nvPr>
        </p:nvSpPr>
        <p:spPr>
          <a:xfrm>
            <a:off x="729450" y="583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of Hospital Performance</a:t>
            </a:r>
            <a:endParaRPr/>
          </a:p>
        </p:txBody>
      </p:sp>
      <p:sp>
        <p:nvSpPr>
          <p:cNvPr id="229" name="Google Shape;229;p31"/>
          <p:cNvSpPr txBox="1"/>
          <p:nvPr>
            <p:ph idx="1" type="body"/>
          </p:nvPr>
        </p:nvSpPr>
        <p:spPr>
          <a:xfrm>
            <a:off x="4572000" y="1457525"/>
            <a:ext cx="4520700" cy="3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-GB"/>
              <a:t>High occupancy rates returning post-covid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n-GB"/>
              <a:t>more stress on already underperforming wait times?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➔"/>
            </a:pPr>
            <a:r>
              <a:rPr lang="en-GB"/>
              <a:t>What’s </a:t>
            </a:r>
            <a:r>
              <a:rPr lang="en-GB"/>
              <a:t>driving</a:t>
            </a:r>
            <a:r>
              <a:rPr lang="en-GB"/>
              <a:t> the return of high occupancy &amp; wait time performance?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n-GB"/>
              <a:t>Admissions from deprived areas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n-GB"/>
              <a:t>IC admissions increase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n-GB"/>
              <a:t>Age of admissions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➔"/>
            </a:pPr>
            <a:r>
              <a:rPr lang="en-GB"/>
              <a:t>Covid’s effect on seasonal fluctuations</a:t>
            </a:r>
            <a:endParaRPr/>
          </a:p>
        </p:txBody>
      </p:sp>
      <p:pic>
        <p:nvPicPr>
          <p:cNvPr id="230" name="Google Shape;23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57525"/>
            <a:ext cx="4572000" cy="3685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1" name="Google Shape;231;p31"/>
          <p:cNvCxnSpPr/>
          <p:nvPr/>
        </p:nvCxnSpPr>
        <p:spPr>
          <a:xfrm>
            <a:off x="365850" y="2195125"/>
            <a:ext cx="3238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32" name="Google Shape;232;p31"/>
          <p:cNvSpPr txBox="1"/>
          <p:nvPr/>
        </p:nvSpPr>
        <p:spPr>
          <a:xfrm>
            <a:off x="3701575" y="2041225"/>
            <a:ext cx="570300" cy="30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85%</a:t>
            </a:r>
            <a:endParaRPr sz="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 txBox="1"/>
          <p:nvPr>
            <p:ph type="title"/>
          </p:nvPr>
        </p:nvSpPr>
        <p:spPr>
          <a:xfrm>
            <a:off x="729450" y="583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243" name="Google Shape;243;p33"/>
          <p:cNvSpPr txBox="1"/>
          <p:nvPr/>
        </p:nvSpPr>
        <p:spPr>
          <a:xfrm>
            <a:off x="793600" y="1430000"/>
            <a:ext cx="80784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Seasonal trends: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Higher proportion of males attending hospitals in winter (51.4%)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Older age groups (over 60s) represent a large proportion of hospital visits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Impact of Covid: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On demographics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Total attendance has reduced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Higher attendance rates of males and females over the age of 70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On hospitals: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Proportions of specialties relating to covid treatment have increased significantly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Bed occupancy is on the rise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A&amp;E waiting times are getting longer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76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28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Topics to explore</a:t>
            </a:r>
            <a:r>
              <a:rPr b="1" lang="en-GB"/>
              <a:t>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What impact has the winter had on the hospital (acute care) sector?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What impact has covid had on the hospital sector?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What are the risks of winter during covid?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Data &amp; related ethics:</a:t>
            </a:r>
            <a:endParaRPr b="1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Open Source Data from Public Health Website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Free to be analysed by anyone for any purpose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Data is aggregated in a way which anonymises individuals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Analysis presents the actual data and any metric calculated from this data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PHS - Dashboard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9700" y="1853850"/>
            <a:ext cx="6748201" cy="296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Demographics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7276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Total Hospital Admissions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1964250"/>
            <a:ext cx="4199540" cy="25917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18"/>
          <p:cNvCxnSpPr/>
          <p:nvPr/>
        </p:nvCxnSpPr>
        <p:spPr>
          <a:xfrm rot="10800000">
            <a:off x="3563750" y="2279413"/>
            <a:ext cx="3600" cy="1961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Google Shape;118;p18"/>
          <p:cNvSpPr txBox="1"/>
          <p:nvPr/>
        </p:nvSpPr>
        <p:spPr>
          <a:xfrm>
            <a:off x="2043925" y="3380350"/>
            <a:ext cx="73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Lato"/>
                <a:ea typeface="Lato"/>
                <a:cs typeface="Lato"/>
                <a:sym typeface="Lato"/>
              </a:rPr>
              <a:t>Pre-Covid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3879650" y="3319925"/>
            <a:ext cx="82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Lato"/>
                <a:ea typeface="Lato"/>
                <a:cs typeface="Lato"/>
                <a:sym typeface="Lato"/>
              </a:rPr>
              <a:t>During Covid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0" name="Google Shape;120;p18"/>
          <p:cNvCxnSpPr/>
          <p:nvPr/>
        </p:nvCxnSpPr>
        <p:spPr>
          <a:xfrm flipH="1">
            <a:off x="1347525" y="3382150"/>
            <a:ext cx="17820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8"/>
          <p:cNvCxnSpPr/>
          <p:nvPr/>
        </p:nvCxnSpPr>
        <p:spPr>
          <a:xfrm flipH="1" rot="10800000">
            <a:off x="1462100" y="3380350"/>
            <a:ext cx="20589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8"/>
          <p:cNvCxnSpPr/>
          <p:nvPr/>
        </p:nvCxnSpPr>
        <p:spPr>
          <a:xfrm flipH="1">
            <a:off x="3616250" y="3365350"/>
            <a:ext cx="11529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8"/>
          <p:cNvCxnSpPr/>
          <p:nvPr/>
        </p:nvCxnSpPr>
        <p:spPr>
          <a:xfrm flipH="1" rot="10800000">
            <a:off x="3691050" y="3373300"/>
            <a:ext cx="10782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7200" y="2015938"/>
            <a:ext cx="3867785" cy="238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Geographic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9450" y="2078875"/>
            <a:ext cx="4256700" cy="25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Largest number of hospital admissions in the Central Belt: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Greater Glasgow &amp; Clyde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Lothian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Lanarkshire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Arran and Ayrshire</a:t>
            </a:r>
            <a:endParaRPr sz="1600"/>
          </a:p>
        </p:txBody>
      </p:sp>
      <p:pic>
        <p:nvPicPr>
          <p:cNvPr id="131" name="Google Shape;131;p19"/>
          <p:cNvPicPr preferRelativeResize="0"/>
          <p:nvPr/>
        </p:nvPicPr>
        <p:blipFill rotWithShape="1">
          <a:blip r:embed="rId3">
            <a:alphaModFix/>
          </a:blip>
          <a:srcRect b="0" l="20163" r="13834" t="0"/>
          <a:stretch/>
        </p:blipFill>
        <p:spPr>
          <a:xfrm>
            <a:off x="4896450" y="793375"/>
            <a:ext cx="4147726" cy="387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727800" y="6082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Demographics: Who gets admitted to hospital… 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248" y="2078875"/>
            <a:ext cx="4169375" cy="25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3600" y="2078875"/>
            <a:ext cx="4028456" cy="24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727800" y="6082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Demographics: Who gets admitted to hospital… </a:t>
            </a:r>
            <a:endParaRPr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 Brackets spanning 15 - 45’s </a:t>
            </a:r>
            <a:r>
              <a:rPr lang="en-GB"/>
              <a:t>largest cohort being infected and being being admitted to hospital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Spike in Under 5’s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Linked to second Covid “wave”?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Increase in births?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663" y="2078875"/>
            <a:ext cx="3821626" cy="226109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1"/>
          <p:cNvSpPr/>
          <p:nvPr/>
        </p:nvSpPr>
        <p:spPr>
          <a:xfrm>
            <a:off x="2962475" y="3339000"/>
            <a:ext cx="540000" cy="398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1"/>
          <p:cNvSpPr/>
          <p:nvPr/>
        </p:nvSpPr>
        <p:spPr>
          <a:xfrm>
            <a:off x="1129575" y="2337300"/>
            <a:ext cx="2657100" cy="96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