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855" r:id="rId2"/>
    <p:sldId id="1551" r:id="rId3"/>
    <p:sldId id="1547" r:id="rId4"/>
    <p:sldId id="1552" r:id="rId5"/>
    <p:sldId id="1548" r:id="rId6"/>
    <p:sldId id="1549" r:id="rId7"/>
    <p:sldId id="1527" r:id="rId8"/>
    <p:sldId id="1553" r:id="rId9"/>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0000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28" autoAdjust="0"/>
    <p:restoredTop sz="93447" autoAdjust="0"/>
  </p:normalViewPr>
  <p:slideViewPr>
    <p:cSldViewPr snapToGrid="0">
      <p:cViewPr varScale="1">
        <p:scale>
          <a:sx n="102" d="100"/>
          <a:sy n="102" d="100"/>
        </p:scale>
        <p:origin x="208" y="168"/>
      </p:cViewPr>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82" d="100"/>
          <a:sy n="82" d="100"/>
        </p:scale>
        <p:origin x="264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C50B2B8-527E-4CC4-9CC6-C8CF95BA9A34}"/>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821D5E3-E8EC-4DB1-A56A-81E3789F184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F2D798D-6D2A-4B58-BBDB-9314A684AE07}" type="datetimeFigureOut">
              <a:rPr kumimoji="1" lang="ja-JP" altLang="en-US" smtClean="0"/>
              <a:t>2023/3/15</a:t>
            </a:fld>
            <a:endParaRPr kumimoji="1" lang="ja-JP" altLang="en-US"/>
          </a:p>
        </p:txBody>
      </p:sp>
      <p:sp>
        <p:nvSpPr>
          <p:cNvPr id="4" name="フッター プレースホルダー 3">
            <a:extLst>
              <a:ext uri="{FF2B5EF4-FFF2-40B4-BE49-F238E27FC236}">
                <a16:creationId xmlns:a16="http://schemas.microsoft.com/office/drawing/2014/main" id="{09A8A8AB-33BB-4042-9434-2DDF99592E72}"/>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5223E40-B9FB-4952-B88A-4D9C3654223E}"/>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0B752ABD-1D4F-44F1-B1DA-D59CDE57BE59}" type="slidenum">
              <a:rPr kumimoji="1" lang="ja-JP" altLang="en-US" smtClean="0"/>
              <a:t>‹#›</a:t>
            </a:fld>
            <a:endParaRPr kumimoji="1" lang="ja-JP" altLang="en-US"/>
          </a:p>
        </p:txBody>
      </p:sp>
    </p:spTree>
    <p:extLst>
      <p:ext uri="{BB962C8B-B14F-4D97-AF65-F5344CB8AC3E}">
        <p14:creationId xmlns:p14="http://schemas.microsoft.com/office/powerpoint/2010/main" val="1064316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435D0A4E-8F26-4730-89B2-CE0658009740}" type="datetimeFigureOut">
              <a:rPr kumimoji="1" lang="ja-JP" altLang="en-US" smtClean="0"/>
              <a:t>2023/3/15</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B0DFDCF-E5D4-4068-8A8A-9D6CAB5F1F3B}" type="slidenum">
              <a:rPr kumimoji="1" lang="ja-JP" altLang="en-US" smtClean="0"/>
              <a:t>‹#›</a:t>
            </a:fld>
            <a:endParaRPr kumimoji="1" lang="ja-JP" altLang="en-US"/>
          </a:p>
        </p:txBody>
      </p:sp>
    </p:spTree>
    <p:extLst>
      <p:ext uri="{BB962C8B-B14F-4D97-AF65-F5344CB8AC3E}">
        <p14:creationId xmlns:p14="http://schemas.microsoft.com/office/powerpoint/2010/main" val="42775383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B0DFDCF-E5D4-4068-8A8A-9D6CAB5F1F3B}" type="slidenum">
              <a:rPr kumimoji="1" lang="ja-JP" altLang="en-US" smtClean="0"/>
              <a:t>1</a:t>
            </a:fld>
            <a:endParaRPr kumimoji="1" lang="ja-JP" altLang="en-US"/>
          </a:p>
        </p:txBody>
      </p:sp>
    </p:spTree>
    <p:extLst>
      <p:ext uri="{BB962C8B-B14F-4D97-AF65-F5344CB8AC3E}">
        <p14:creationId xmlns:p14="http://schemas.microsoft.com/office/powerpoint/2010/main" val="964993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部署名のみ">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AF40E-7526-4F8B-AE17-EC800C3BE74B}"/>
              </a:ext>
            </a:extLst>
          </p:cNvPr>
          <p:cNvSpPr>
            <a:spLocks noGrp="1"/>
          </p:cNvSpPr>
          <p:nvPr>
            <p:ph type="ctrTitle"/>
          </p:nvPr>
        </p:nvSpPr>
        <p:spPr>
          <a:xfrm>
            <a:off x="367436" y="1508999"/>
            <a:ext cx="8163968" cy="1655762"/>
          </a:xfrm>
        </p:spPr>
        <p:txBody>
          <a:bodyPr anchor="b">
            <a:normAutofit/>
          </a:bodyPr>
          <a:lstStyle>
            <a:lvl1pPr algn="l">
              <a:defRPr sz="3000" b="1"/>
            </a:lvl1pPr>
          </a:lstStyle>
          <a:p>
            <a:r>
              <a:rPr kumimoji="1" lang="ja-JP" altLang="en-US" dirty="0"/>
              <a:t>マスター タイトルの書式設定</a:t>
            </a:r>
          </a:p>
        </p:txBody>
      </p:sp>
      <p:sp>
        <p:nvSpPr>
          <p:cNvPr id="23" name="テキスト プレースホルダー 3">
            <a:extLst>
              <a:ext uri="{FF2B5EF4-FFF2-40B4-BE49-F238E27FC236}">
                <a16:creationId xmlns:a16="http://schemas.microsoft.com/office/drawing/2014/main" id="{B1AAF0D4-8877-4577-A56A-2986D59F97C4}"/>
              </a:ext>
            </a:extLst>
          </p:cNvPr>
          <p:cNvSpPr>
            <a:spLocks noGrp="1"/>
          </p:cNvSpPr>
          <p:nvPr>
            <p:ph type="body" sz="half" idx="13" hasCustomPrompt="1"/>
          </p:nvPr>
        </p:nvSpPr>
        <p:spPr>
          <a:xfrm>
            <a:off x="500399" y="6149510"/>
            <a:ext cx="7993857" cy="348652"/>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a:t>部署名の書式設定</a:t>
            </a:r>
          </a:p>
        </p:txBody>
      </p:sp>
      <p:sp>
        <p:nvSpPr>
          <p:cNvPr id="24" name="テキスト プレースホルダー 3">
            <a:extLst>
              <a:ext uri="{FF2B5EF4-FFF2-40B4-BE49-F238E27FC236}">
                <a16:creationId xmlns:a16="http://schemas.microsoft.com/office/drawing/2014/main" id="{79D91572-B6A8-403E-B991-2E29C356EA60}"/>
              </a:ext>
            </a:extLst>
          </p:cNvPr>
          <p:cNvSpPr>
            <a:spLocks noGrp="1"/>
          </p:cNvSpPr>
          <p:nvPr>
            <p:ph type="body" sz="half" idx="14" hasCustomPrompt="1"/>
          </p:nvPr>
        </p:nvSpPr>
        <p:spPr>
          <a:xfrm>
            <a:off x="397967" y="3345984"/>
            <a:ext cx="2263751" cy="366221"/>
          </a:xfrm>
        </p:spPr>
        <p:txBody>
          <a:bodyPr>
            <a:noAutofit/>
          </a:bodyPr>
          <a:lstStyle>
            <a:lvl1pPr marL="0" indent="0">
              <a:buNone/>
              <a:defRPr sz="1800" b="1" i="0" baseline="0">
                <a:latin typeface="+mn-lt"/>
                <a:ea typeface="+mn-ea"/>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a:t>日時の書式設定</a:t>
            </a:r>
          </a:p>
        </p:txBody>
      </p:sp>
      <p:sp>
        <p:nvSpPr>
          <p:cNvPr id="9" name="正方形/長方形 8">
            <a:extLst>
              <a:ext uri="{FF2B5EF4-FFF2-40B4-BE49-F238E27FC236}">
                <a16:creationId xmlns:a16="http://schemas.microsoft.com/office/drawing/2014/main" id="{99616F60-FD02-4282-8C62-6235A8801BD7}"/>
              </a:ext>
            </a:extLst>
          </p:cNvPr>
          <p:cNvSpPr/>
          <p:nvPr userDrawn="1"/>
        </p:nvSpPr>
        <p:spPr>
          <a:xfrm>
            <a:off x="436964" y="5892485"/>
            <a:ext cx="37146"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1" name="テキスト プレースホルダー 3">
            <a:extLst>
              <a:ext uri="{FF2B5EF4-FFF2-40B4-BE49-F238E27FC236}">
                <a16:creationId xmlns:a16="http://schemas.microsoft.com/office/drawing/2014/main" id="{F60EFCA5-BC2A-4213-A9FC-B8565910DEB9}"/>
              </a:ext>
            </a:extLst>
          </p:cNvPr>
          <p:cNvSpPr>
            <a:spLocks noGrp="1"/>
          </p:cNvSpPr>
          <p:nvPr>
            <p:ph type="body" sz="half" idx="15" hasCustomPrompt="1"/>
          </p:nvPr>
        </p:nvSpPr>
        <p:spPr>
          <a:xfrm>
            <a:off x="367436" y="221199"/>
            <a:ext cx="1042264" cy="261788"/>
          </a:xfrm>
          <a:ln>
            <a:solidFill>
              <a:schemeClr val="accent1"/>
            </a:solidFill>
          </a:ln>
        </p:spPr>
        <p:txBody>
          <a:bodyPr>
            <a:noAutofit/>
          </a:bodyPr>
          <a:lstStyle>
            <a:lvl1pPr marL="0" indent="0" algn="ctr">
              <a:lnSpc>
                <a:spcPct val="100000"/>
              </a:lnSpc>
              <a:buNone/>
              <a:defRPr sz="1050" b="1" i="0" baseline="0">
                <a:latin typeface="Arial" panose="020B0604020202020204" pitchFamily="34" charset="0"/>
                <a:ea typeface="+mn-ea"/>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ja-JP" dirty="0"/>
              <a:t>Confidential</a:t>
            </a:r>
            <a:endParaRPr kumimoji="1" lang="ja-JP" altLang="en-US" dirty="0"/>
          </a:p>
        </p:txBody>
      </p:sp>
      <p:pic>
        <p:nvPicPr>
          <p:cNvPr id="14" name="図 13">
            <a:extLst>
              <a:ext uri="{FF2B5EF4-FFF2-40B4-BE49-F238E27FC236}">
                <a16:creationId xmlns:a16="http://schemas.microsoft.com/office/drawing/2014/main" id="{B4BC263F-A53E-47B3-80C0-1CD8C62845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3866" y="5898095"/>
            <a:ext cx="4899687" cy="191530"/>
          </a:xfrm>
          <a:prstGeom prst="rect">
            <a:avLst/>
          </a:prstGeom>
        </p:spPr>
      </p:pic>
      <p:sp>
        <p:nvSpPr>
          <p:cNvPr id="12" name="スライド番号プレースホルダー 5">
            <a:extLst>
              <a:ext uri="{FF2B5EF4-FFF2-40B4-BE49-F238E27FC236}">
                <a16:creationId xmlns:a16="http://schemas.microsoft.com/office/drawing/2014/main" id="{C0812218-A65A-46E8-B407-3DAF0C98FF9D}"/>
              </a:ext>
            </a:extLst>
          </p:cNvPr>
          <p:cNvSpPr>
            <a:spLocks noGrp="1"/>
          </p:cNvSpPr>
          <p:nvPr>
            <p:ph type="sldNum" sz="quarter" idx="4"/>
          </p:nvPr>
        </p:nvSpPr>
        <p:spPr>
          <a:xfrm>
            <a:off x="8991279" y="6492877"/>
            <a:ext cx="901557" cy="365125"/>
          </a:xfrm>
          <a:prstGeom prst="rect">
            <a:avLst/>
          </a:prstGeom>
        </p:spPr>
        <p:txBody>
          <a:bodyPr vert="horz" lIns="91440" tIns="45720" rIns="91440" bIns="45720" rtlCol="0" anchor="ctr"/>
          <a:lstStyle>
            <a:lvl1pPr algn="r">
              <a:defRPr sz="900" b="0" i="1">
                <a:solidFill>
                  <a:schemeClr val="tx1">
                    <a:tint val="75000"/>
                  </a:schemeClr>
                </a:solidFill>
                <a:latin typeface="ＭＳ Ｐゴシック" panose="020B0600070205080204" pitchFamily="50" charset="-128"/>
                <a:ea typeface="ＭＳ Ｐゴシック" panose="020B0600070205080204" pitchFamily="50" charset="-128"/>
                <a:cs typeface="Arial" panose="020B0604020202020204" pitchFamily="34" charset="0"/>
              </a:defRPr>
            </a:lvl1pPr>
          </a:lstStyle>
          <a:p>
            <a:fld id="{652AE7A0-B274-4AD2-A86F-1F9EDE300C1C}" type="slidenum">
              <a:rPr lang="ja-JP" altLang="en-US" smtClean="0"/>
              <a:pPr/>
              <a:t>‹#›</a:t>
            </a:fld>
            <a:endParaRPr lang="ja-JP" altLang="en-US" dirty="0"/>
          </a:p>
        </p:txBody>
      </p:sp>
    </p:spTree>
    <p:extLst>
      <p:ext uri="{BB962C8B-B14F-4D97-AF65-F5344CB8AC3E}">
        <p14:creationId xmlns:p14="http://schemas.microsoft.com/office/powerpoint/2010/main" val="100471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91C93C7-6738-4A82-ACA6-499BB223E326}"/>
              </a:ext>
            </a:extLst>
          </p:cNvPr>
          <p:cNvSpPr>
            <a:spLocks noGrp="1"/>
          </p:cNvSpPr>
          <p:nvPr>
            <p:ph idx="1"/>
          </p:nvPr>
        </p:nvSpPr>
        <p:spPr>
          <a:xfrm>
            <a:off x="363823" y="1344201"/>
            <a:ext cx="9252788" cy="48327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タイトル プレースホルダー 1">
            <a:extLst>
              <a:ext uri="{FF2B5EF4-FFF2-40B4-BE49-F238E27FC236}">
                <a16:creationId xmlns:a16="http://schemas.microsoft.com/office/drawing/2014/main" id="{C0CB3E06-502B-41BD-8F32-E721FA4F337C}"/>
              </a:ext>
            </a:extLst>
          </p:cNvPr>
          <p:cNvSpPr>
            <a:spLocks noGrp="1"/>
          </p:cNvSpPr>
          <p:nvPr>
            <p:ph type="title"/>
          </p:nvPr>
        </p:nvSpPr>
        <p:spPr>
          <a:xfrm>
            <a:off x="363823" y="365128"/>
            <a:ext cx="7140807" cy="691120"/>
          </a:xfrm>
          <a:prstGeom prst="rect">
            <a:avLst/>
          </a:prstGeom>
        </p:spPr>
        <p:txBody>
          <a:bodyPr vert="horz" lIns="91440" tIns="45720" rIns="91440" bIns="45720" rtlCol="0" anchor="ctr">
            <a:normAutofit/>
          </a:bodyPr>
          <a:lstStyle>
            <a:lvl1pPr>
              <a:defRPr b="1">
                <a:latin typeface="+mn-ea"/>
                <a:ea typeface="+mn-ea"/>
              </a:defRPr>
            </a:lvl1pPr>
          </a:lstStyle>
          <a:p>
            <a:r>
              <a:rPr kumimoji="1" lang="ja-JP" altLang="en-US" dirty="0"/>
              <a:t>マスター タイトルの書式設定</a:t>
            </a:r>
          </a:p>
        </p:txBody>
      </p:sp>
      <p:grpSp>
        <p:nvGrpSpPr>
          <p:cNvPr id="14" name="グループ化 13">
            <a:extLst>
              <a:ext uri="{FF2B5EF4-FFF2-40B4-BE49-F238E27FC236}">
                <a16:creationId xmlns:a16="http://schemas.microsoft.com/office/drawing/2014/main" id="{08F00BED-263C-4A9F-8F96-648C48A57D57}"/>
              </a:ext>
            </a:extLst>
          </p:cNvPr>
          <p:cNvGrpSpPr/>
          <p:nvPr userDrawn="1"/>
        </p:nvGrpSpPr>
        <p:grpSpPr>
          <a:xfrm>
            <a:off x="0" y="1152232"/>
            <a:ext cx="9906000" cy="95985"/>
            <a:chOff x="0" y="1633655"/>
            <a:chExt cx="12192000" cy="95985"/>
          </a:xfrm>
        </p:grpSpPr>
        <p:sp>
          <p:nvSpPr>
            <p:cNvPr id="15" name="正方形/長方形 14">
              <a:extLst>
                <a:ext uri="{FF2B5EF4-FFF2-40B4-BE49-F238E27FC236}">
                  <a16:creationId xmlns:a16="http://schemas.microsoft.com/office/drawing/2014/main" id="{8ABDC729-8A44-4EF3-A80F-04CEE484900F}"/>
                </a:ext>
              </a:extLst>
            </p:cNvPr>
            <p:cNvSpPr/>
            <p:nvPr userDrawn="1"/>
          </p:nvSpPr>
          <p:spPr>
            <a:xfrm>
              <a:off x="0" y="1633655"/>
              <a:ext cx="1149178" cy="95985"/>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7" name="正方形/長方形 16">
              <a:extLst>
                <a:ext uri="{FF2B5EF4-FFF2-40B4-BE49-F238E27FC236}">
                  <a16:creationId xmlns:a16="http://schemas.microsoft.com/office/drawing/2014/main" id="{1839F230-B275-447B-B067-9ED3678FB27B}"/>
                </a:ext>
              </a:extLst>
            </p:cNvPr>
            <p:cNvSpPr/>
            <p:nvPr userDrawn="1"/>
          </p:nvSpPr>
          <p:spPr>
            <a:xfrm>
              <a:off x="1149178" y="1633655"/>
              <a:ext cx="1149178" cy="95985"/>
            </a:xfrm>
            <a:prstGeom prst="rect">
              <a:avLst/>
            </a:prstGeom>
            <a:solidFill>
              <a:srgbClr val="C9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8" name="正方形/長方形 17">
              <a:extLst>
                <a:ext uri="{FF2B5EF4-FFF2-40B4-BE49-F238E27FC236}">
                  <a16:creationId xmlns:a16="http://schemas.microsoft.com/office/drawing/2014/main" id="{08428735-0B86-49FE-8AF8-0BFABA1B29F6}"/>
                </a:ext>
              </a:extLst>
            </p:cNvPr>
            <p:cNvSpPr/>
            <p:nvPr userDrawn="1"/>
          </p:nvSpPr>
          <p:spPr>
            <a:xfrm>
              <a:off x="2298356" y="1633655"/>
              <a:ext cx="9893644" cy="95985"/>
            </a:xfrm>
            <a:prstGeom prst="rect">
              <a:avLst/>
            </a:prstGeom>
            <a:solidFill>
              <a:srgbClr val="E7F2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grpSp>
      <p:sp>
        <p:nvSpPr>
          <p:cNvPr id="19" name="スライド番号プレースホルダー 5">
            <a:extLst>
              <a:ext uri="{FF2B5EF4-FFF2-40B4-BE49-F238E27FC236}">
                <a16:creationId xmlns:a16="http://schemas.microsoft.com/office/drawing/2014/main" id="{ABDF4ECD-48AE-47C5-B67D-2490A35F33CD}"/>
              </a:ext>
            </a:extLst>
          </p:cNvPr>
          <p:cNvSpPr>
            <a:spLocks noGrp="1"/>
          </p:cNvSpPr>
          <p:nvPr>
            <p:ph type="sldNum" sz="quarter" idx="4"/>
          </p:nvPr>
        </p:nvSpPr>
        <p:spPr>
          <a:xfrm>
            <a:off x="8991279" y="6492877"/>
            <a:ext cx="901557" cy="365125"/>
          </a:xfrm>
          <a:prstGeom prst="rect">
            <a:avLst/>
          </a:prstGeom>
        </p:spPr>
        <p:txBody>
          <a:bodyPr vert="horz" lIns="91440" tIns="45720" rIns="91440" bIns="45720" rtlCol="0" anchor="ctr"/>
          <a:lstStyle>
            <a:lvl1pPr algn="r">
              <a:defRPr sz="900" b="0" i="1">
                <a:solidFill>
                  <a:schemeClr val="tx1">
                    <a:tint val="75000"/>
                  </a:schemeClr>
                </a:solidFill>
                <a:latin typeface="ＭＳ Ｐゴシック" panose="020B0600070205080204" pitchFamily="50" charset="-128"/>
                <a:ea typeface="ＭＳ Ｐゴシック" panose="020B0600070205080204" pitchFamily="50" charset="-128"/>
                <a:cs typeface="Arial" panose="020B0604020202020204" pitchFamily="34" charset="0"/>
              </a:defRPr>
            </a:lvl1pPr>
          </a:lstStyle>
          <a:p>
            <a:fld id="{652AE7A0-B274-4AD2-A86F-1F9EDE300C1C}" type="slidenum">
              <a:rPr lang="ja-JP" altLang="en-US" smtClean="0"/>
              <a:pPr/>
              <a:t>‹#›</a:t>
            </a:fld>
            <a:endParaRPr lang="ja-JP" altLang="en-US" dirty="0"/>
          </a:p>
        </p:txBody>
      </p:sp>
    </p:spTree>
    <p:extLst>
      <p:ext uri="{BB962C8B-B14F-4D97-AF65-F5344CB8AC3E}">
        <p14:creationId xmlns:p14="http://schemas.microsoft.com/office/powerpoint/2010/main" val="7172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91C93C7-6738-4A82-ACA6-499BB223E326}"/>
              </a:ext>
            </a:extLst>
          </p:cNvPr>
          <p:cNvSpPr>
            <a:spLocks noGrp="1"/>
          </p:cNvSpPr>
          <p:nvPr>
            <p:ph idx="1"/>
          </p:nvPr>
        </p:nvSpPr>
        <p:spPr>
          <a:xfrm>
            <a:off x="363823" y="1344201"/>
            <a:ext cx="9252788" cy="48327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タイトル プレースホルダー 1">
            <a:extLst>
              <a:ext uri="{FF2B5EF4-FFF2-40B4-BE49-F238E27FC236}">
                <a16:creationId xmlns:a16="http://schemas.microsoft.com/office/drawing/2014/main" id="{C0CB3E06-502B-41BD-8F32-E721FA4F337C}"/>
              </a:ext>
            </a:extLst>
          </p:cNvPr>
          <p:cNvSpPr>
            <a:spLocks noGrp="1"/>
          </p:cNvSpPr>
          <p:nvPr>
            <p:ph type="title"/>
          </p:nvPr>
        </p:nvSpPr>
        <p:spPr>
          <a:xfrm>
            <a:off x="363823" y="365128"/>
            <a:ext cx="7140807" cy="691120"/>
          </a:xfrm>
          <a:prstGeom prst="rect">
            <a:avLst/>
          </a:prstGeom>
        </p:spPr>
        <p:txBody>
          <a:bodyPr vert="horz" lIns="91440" tIns="45720" rIns="91440" bIns="45720" rtlCol="0" anchor="ctr">
            <a:normAutofit/>
          </a:bodyPr>
          <a:lstStyle>
            <a:lvl1pPr>
              <a:defRPr b="1">
                <a:latin typeface="+mn-ea"/>
                <a:ea typeface="+mn-ea"/>
              </a:defRPr>
            </a:lvl1pPr>
          </a:lstStyle>
          <a:p>
            <a:r>
              <a:rPr kumimoji="1" lang="ja-JP" altLang="en-US" dirty="0"/>
              <a:t>マスター タイトルの書式設定</a:t>
            </a:r>
          </a:p>
        </p:txBody>
      </p:sp>
      <p:sp>
        <p:nvSpPr>
          <p:cNvPr id="19" name="スライド番号プレースホルダー 5">
            <a:extLst>
              <a:ext uri="{FF2B5EF4-FFF2-40B4-BE49-F238E27FC236}">
                <a16:creationId xmlns:a16="http://schemas.microsoft.com/office/drawing/2014/main" id="{ABDF4ECD-48AE-47C5-B67D-2490A35F33CD}"/>
              </a:ext>
            </a:extLst>
          </p:cNvPr>
          <p:cNvSpPr>
            <a:spLocks noGrp="1"/>
          </p:cNvSpPr>
          <p:nvPr>
            <p:ph type="sldNum" sz="quarter" idx="4"/>
          </p:nvPr>
        </p:nvSpPr>
        <p:spPr>
          <a:xfrm>
            <a:off x="8991279" y="6492877"/>
            <a:ext cx="901557" cy="365125"/>
          </a:xfrm>
          <a:prstGeom prst="rect">
            <a:avLst/>
          </a:prstGeom>
        </p:spPr>
        <p:txBody>
          <a:bodyPr vert="horz" lIns="91440" tIns="45720" rIns="91440" bIns="45720" rtlCol="0" anchor="ctr"/>
          <a:lstStyle>
            <a:lvl1pPr algn="r">
              <a:defRPr sz="900" b="0" i="1">
                <a:solidFill>
                  <a:schemeClr val="tx1">
                    <a:tint val="75000"/>
                  </a:schemeClr>
                </a:solidFill>
                <a:latin typeface="ＭＳ Ｐゴシック" panose="020B0600070205080204" pitchFamily="50" charset="-128"/>
                <a:ea typeface="ＭＳ Ｐゴシック" panose="020B0600070205080204" pitchFamily="50" charset="-128"/>
                <a:cs typeface="Arial" panose="020B0604020202020204" pitchFamily="34" charset="0"/>
              </a:defRPr>
            </a:lvl1pPr>
          </a:lstStyle>
          <a:p>
            <a:fld id="{652AE7A0-B274-4AD2-A86F-1F9EDE300C1C}" type="slidenum">
              <a:rPr lang="ja-JP" altLang="en-US" smtClean="0"/>
              <a:pPr/>
              <a:t>‹#›</a:t>
            </a:fld>
            <a:endParaRPr lang="ja-JP" altLang="en-US" dirty="0"/>
          </a:p>
        </p:txBody>
      </p:sp>
    </p:spTree>
    <p:extLst>
      <p:ext uri="{BB962C8B-B14F-4D97-AF65-F5344CB8AC3E}">
        <p14:creationId xmlns:p14="http://schemas.microsoft.com/office/powerpoint/2010/main" val="1709430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4000" b="-4000"/>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FC72CD-5CBE-404F-9752-A86ABDAF7586}"/>
              </a:ext>
            </a:extLst>
          </p:cNvPr>
          <p:cNvSpPr>
            <a:spLocks noGrp="1"/>
          </p:cNvSpPr>
          <p:nvPr>
            <p:ph type="title"/>
          </p:nvPr>
        </p:nvSpPr>
        <p:spPr>
          <a:xfrm>
            <a:off x="363823" y="365128"/>
            <a:ext cx="7140807" cy="66696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BF1726D2-2E3D-40CF-9BBB-FB1C58F7416B}"/>
              </a:ext>
            </a:extLst>
          </p:cNvPr>
          <p:cNvSpPr>
            <a:spLocks noGrp="1"/>
          </p:cNvSpPr>
          <p:nvPr>
            <p:ph type="body" idx="1"/>
          </p:nvPr>
        </p:nvSpPr>
        <p:spPr>
          <a:xfrm>
            <a:off x="363822" y="1330859"/>
            <a:ext cx="9252789" cy="484610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a:extLst>
              <a:ext uri="{FF2B5EF4-FFF2-40B4-BE49-F238E27FC236}">
                <a16:creationId xmlns:a16="http://schemas.microsoft.com/office/drawing/2014/main" id="{9FADD3F7-25D7-42AD-B515-2A52521F74EB}"/>
              </a:ext>
            </a:extLst>
          </p:cNvPr>
          <p:cNvSpPr>
            <a:spLocks noGrp="1"/>
          </p:cNvSpPr>
          <p:nvPr>
            <p:ph type="sldNum" sz="quarter" idx="4"/>
          </p:nvPr>
        </p:nvSpPr>
        <p:spPr>
          <a:xfrm>
            <a:off x="8991279" y="6492877"/>
            <a:ext cx="901557" cy="365125"/>
          </a:xfrm>
          <a:prstGeom prst="rect">
            <a:avLst/>
          </a:prstGeom>
        </p:spPr>
        <p:txBody>
          <a:bodyPr vert="horz" lIns="91440" tIns="45720" rIns="91440" bIns="45720" rtlCol="0" anchor="ctr"/>
          <a:lstStyle>
            <a:lvl1pPr algn="r">
              <a:defRPr sz="900" b="0" i="1">
                <a:solidFill>
                  <a:schemeClr val="tx1">
                    <a:tint val="75000"/>
                  </a:schemeClr>
                </a:solidFill>
                <a:latin typeface="ＭＳ Ｐゴシック" panose="020B0600070205080204" pitchFamily="50" charset="-128"/>
                <a:ea typeface="ＭＳ Ｐゴシック" panose="020B0600070205080204" pitchFamily="50" charset="-128"/>
                <a:cs typeface="Arial" panose="020B0604020202020204" pitchFamily="34" charset="0"/>
              </a:defRPr>
            </a:lvl1pPr>
          </a:lstStyle>
          <a:p>
            <a:fld id="{652AE7A0-B274-4AD2-A86F-1F9EDE300C1C}" type="slidenum">
              <a:rPr lang="ja-JP" altLang="en-US" smtClean="0"/>
              <a:pPr/>
              <a:t>‹#›</a:t>
            </a:fld>
            <a:endParaRPr lang="ja-JP" altLang="en-US" dirty="0"/>
          </a:p>
        </p:txBody>
      </p:sp>
    </p:spTree>
    <p:extLst>
      <p:ext uri="{BB962C8B-B14F-4D97-AF65-F5344CB8AC3E}">
        <p14:creationId xmlns:p14="http://schemas.microsoft.com/office/powerpoint/2010/main" val="81786911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Lst>
  <p:hf hdr="0" ftr="0" dt="0"/>
  <p:txStyles>
    <p:titleStyle>
      <a:lvl1pPr algn="l" defTabSz="685800" rtl="0" eaLnBrk="1" latinLnBrk="0" hangingPunct="1">
        <a:lnSpc>
          <a:spcPct val="90000"/>
        </a:lnSpc>
        <a:spcBef>
          <a:spcPct val="0"/>
        </a:spcBef>
        <a:buNone/>
        <a:defRPr kumimoji="1" sz="2700" b="1" kern="1200">
          <a:solidFill>
            <a:schemeClr val="accent1">
              <a:lumMod val="75000"/>
            </a:schemeClr>
          </a:solidFill>
          <a:latin typeface="+mn-ea"/>
          <a:ea typeface="+mn-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66397-FDC2-4D5B-BAF7-AF6CACE28214}"/>
              </a:ext>
            </a:extLst>
          </p:cNvPr>
          <p:cNvSpPr>
            <a:spLocks noGrp="1"/>
          </p:cNvSpPr>
          <p:nvPr>
            <p:ph type="ctrTitle"/>
          </p:nvPr>
        </p:nvSpPr>
        <p:spPr>
          <a:xfrm>
            <a:off x="361707" y="1065114"/>
            <a:ext cx="9080350" cy="1346120"/>
          </a:xfrm>
        </p:spPr>
        <p:txBody>
          <a:bodyPr anchor="ctr" anchorCtr="0">
            <a:normAutofit/>
          </a:bodyPr>
          <a:lstStyle/>
          <a:p>
            <a:pPr algn="ctr"/>
            <a:r>
              <a:rPr kumimoji="1" lang="ja-JP" altLang="en-US" sz="3600" dirty="0"/>
              <a:t>ＨＰＯモジュールコンテスト</a:t>
            </a:r>
            <a:br>
              <a:rPr kumimoji="1" lang="en-US" altLang="ja-JP" sz="3600" dirty="0"/>
            </a:br>
            <a:r>
              <a:rPr kumimoji="1" lang="ja-JP" altLang="en-US" sz="3600" dirty="0"/>
              <a:t>レポート</a:t>
            </a:r>
          </a:p>
        </p:txBody>
      </p:sp>
      <p:sp>
        <p:nvSpPr>
          <p:cNvPr id="6" name="スライド番号プレースホルダー 5">
            <a:extLst>
              <a:ext uri="{FF2B5EF4-FFF2-40B4-BE49-F238E27FC236}">
                <a16:creationId xmlns:a16="http://schemas.microsoft.com/office/drawing/2014/main" id="{802344CE-419C-470A-91AF-7A5DF6167CFD}"/>
              </a:ext>
            </a:extLst>
          </p:cNvPr>
          <p:cNvSpPr>
            <a:spLocks noGrp="1"/>
          </p:cNvSpPr>
          <p:nvPr>
            <p:ph type="sldNum" sz="quarter" idx="4"/>
          </p:nvPr>
        </p:nvSpPr>
        <p:spPr/>
        <p:txBody>
          <a:bodyPr/>
          <a:lstStyle/>
          <a:p>
            <a:fld id="{652AE7A0-B274-4AD2-A86F-1F9EDE300C1C}" type="slidenum">
              <a:rPr lang="ja-JP" altLang="en-US" smtClean="0"/>
              <a:pPr/>
              <a:t>1</a:t>
            </a:fld>
            <a:endParaRPr lang="ja-JP" altLang="en-US" dirty="0"/>
          </a:p>
        </p:txBody>
      </p:sp>
      <p:sp>
        <p:nvSpPr>
          <p:cNvPr id="8" name="正方形/長方形 7">
            <a:extLst>
              <a:ext uri="{FF2B5EF4-FFF2-40B4-BE49-F238E27FC236}">
                <a16:creationId xmlns:a16="http://schemas.microsoft.com/office/drawing/2014/main" id="{5E31DD69-4E54-C4F3-6B58-06B94378475E}"/>
              </a:ext>
            </a:extLst>
          </p:cNvPr>
          <p:cNvSpPr/>
          <p:nvPr/>
        </p:nvSpPr>
        <p:spPr>
          <a:xfrm>
            <a:off x="412825" y="5843798"/>
            <a:ext cx="5434234" cy="567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4">
            <a:extLst>
              <a:ext uri="{FF2B5EF4-FFF2-40B4-BE49-F238E27FC236}">
                <a16:creationId xmlns:a16="http://schemas.microsoft.com/office/drawing/2014/main" id="{AEE65468-4C73-7BD4-03B2-5E124E415A49}"/>
              </a:ext>
            </a:extLst>
          </p:cNvPr>
          <p:cNvSpPr>
            <a:spLocks noGrp="1"/>
          </p:cNvSpPr>
          <p:nvPr>
            <p:ph type="body" sz="half" idx="13"/>
          </p:nvPr>
        </p:nvSpPr>
        <p:spPr>
          <a:xfrm>
            <a:off x="4568574" y="5270230"/>
            <a:ext cx="5324262" cy="1587770"/>
          </a:xfrm>
        </p:spPr>
        <p:txBody>
          <a:bodyPr>
            <a:noAutofit/>
          </a:bodyPr>
          <a:lstStyle/>
          <a:p>
            <a:r>
              <a:rPr lang="ja-JP" altLang="en-US" sz="1800" b="1" dirty="0"/>
              <a:t>新エネルギー・産業技術総合開発機構（</a:t>
            </a:r>
            <a:r>
              <a:rPr lang="en-US" altLang="ja-JP" sz="1800" b="1" dirty="0"/>
              <a:t>NEDO</a:t>
            </a:r>
            <a:r>
              <a:rPr lang="ja-JP" altLang="en-US" sz="1800" b="1" dirty="0"/>
              <a:t>）</a:t>
            </a:r>
          </a:p>
          <a:p>
            <a:r>
              <a:rPr lang="ja-JP" altLang="en-US" sz="1800" b="1" dirty="0"/>
              <a:t>株式会社</a:t>
            </a:r>
            <a:r>
              <a:rPr lang="en-US" altLang="ja-JP" sz="1800" b="1" dirty="0"/>
              <a:t>SIGNATE</a:t>
            </a:r>
          </a:p>
          <a:p>
            <a:r>
              <a:rPr lang="ja-JP" altLang="en-US" sz="1800" b="1" dirty="0"/>
              <a:t>産業技術総合研究所</a:t>
            </a:r>
            <a:endParaRPr lang="en-US" altLang="ja-JP" sz="1800" b="1" dirty="0"/>
          </a:p>
          <a:p>
            <a:r>
              <a:rPr lang="ja-JP" altLang="en-US" sz="1800" b="1" dirty="0"/>
              <a:t>経済産業省</a:t>
            </a:r>
            <a:endParaRPr lang="en-US" altLang="ja-JP" sz="1800" b="1" dirty="0"/>
          </a:p>
          <a:p>
            <a:endParaRPr lang="en-US" altLang="ja-JP" sz="1800" b="1" dirty="0"/>
          </a:p>
        </p:txBody>
      </p:sp>
      <p:sp>
        <p:nvSpPr>
          <p:cNvPr id="3" name="テキスト プレースホルダー 4">
            <a:extLst>
              <a:ext uri="{FF2B5EF4-FFF2-40B4-BE49-F238E27FC236}">
                <a16:creationId xmlns:a16="http://schemas.microsoft.com/office/drawing/2014/main" id="{28F1C0F1-B1B3-319D-D09E-3F131C4FAE4C}"/>
              </a:ext>
            </a:extLst>
          </p:cNvPr>
          <p:cNvSpPr txBox="1">
            <a:spLocks/>
          </p:cNvSpPr>
          <p:nvPr/>
        </p:nvSpPr>
        <p:spPr>
          <a:xfrm>
            <a:off x="646043" y="2988806"/>
            <a:ext cx="8607287" cy="1587770"/>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1"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kumimoji="1"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kumimoji="1"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9pPr>
          </a:lstStyle>
          <a:p>
            <a:r>
              <a:rPr lang="ja-JP" altLang="en-US" sz="2000" b="1" dirty="0"/>
              <a:t>・本戦参加には、本フォーマットにそって、レポートを提出する必要が</a:t>
            </a:r>
            <a:endParaRPr lang="en-US" altLang="ja-JP" sz="2000" b="1" dirty="0"/>
          </a:p>
          <a:p>
            <a:r>
              <a:rPr lang="ja-JP" altLang="en-US" sz="2000" b="1" dirty="0"/>
              <a:t>　あります。</a:t>
            </a:r>
            <a:endParaRPr lang="en-US" altLang="ja-JP" sz="2000" b="1" dirty="0"/>
          </a:p>
          <a:p>
            <a:r>
              <a:rPr lang="ja-JP" altLang="en-US" sz="2000" b="1" dirty="0"/>
              <a:t>・本レポートをもとに、有識者により、定性評価の受賞者を決定します。</a:t>
            </a:r>
            <a:endParaRPr lang="en-US" altLang="ja-JP" sz="2000" b="1" dirty="0"/>
          </a:p>
          <a:p>
            <a:r>
              <a:rPr lang="ja-JP" altLang="en-US" sz="2000" b="1" dirty="0"/>
              <a:t>・フォントサイズ、表の行高さは、適宜調整頂いて問題ありません。</a:t>
            </a:r>
            <a:endParaRPr lang="en-US" altLang="ja-JP" sz="2000" b="1" dirty="0"/>
          </a:p>
        </p:txBody>
      </p:sp>
      <p:pic>
        <p:nvPicPr>
          <p:cNvPr id="9" name="グラフィックス 8">
            <a:extLst>
              <a:ext uri="{FF2B5EF4-FFF2-40B4-BE49-F238E27FC236}">
                <a16:creationId xmlns:a16="http://schemas.microsoft.com/office/drawing/2014/main" id="{2B1FF5BB-5230-B602-3895-CD79928677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73679" y="259619"/>
            <a:ext cx="1356678" cy="666970"/>
          </a:xfrm>
          <a:prstGeom prst="rect">
            <a:avLst/>
          </a:prstGeom>
        </p:spPr>
      </p:pic>
    </p:spTree>
    <p:extLst>
      <p:ext uri="{BB962C8B-B14F-4D97-AF65-F5344CB8AC3E}">
        <p14:creationId xmlns:p14="http://schemas.microsoft.com/office/powerpoint/2010/main" val="34473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A21438E-B34B-EB1E-774F-BCE9EADE81C3}"/>
              </a:ext>
            </a:extLst>
          </p:cNvPr>
          <p:cNvSpPr>
            <a:spLocks noGrp="1"/>
          </p:cNvSpPr>
          <p:nvPr>
            <p:ph type="title"/>
          </p:nvPr>
        </p:nvSpPr>
        <p:spPr>
          <a:xfrm>
            <a:off x="427620" y="1672935"/>
            <a:ext cx="9056624" cy="1708219"/>
          </a:xfrm>
        </p:spPr>
        <p:txBody>
          <a:bodyPr>
            <a:normAutofit/>
          </a:bodyPr>
          <a:lstStyle/>
          <a:p>
            <a:pPr algn="ctr"/>
            <a:r>
              <a:rPr kumimoji="1" lang="ja-JP" altLang="en-US" sz="5400" dirty="0"/>
              <a:t>ＨＰＯモジュール</a:t>
            </a:r>
            <a:br>
              <a:rPr kumimoji="1" lang="en-US" altLang="ja-JP" sz="5400" dirty="0"/>
            </a:br>
            <a:r>
              <a:rPr kumimoji="1" lang="ja-JP" altLang="en-US" sz="5400" dirty="0"/>
              <a:t>コンテストレポート</a:t>
            </a:r>
            <a:endParaRPr kumimoji="1" lang="ja-JP" altLang="en-US" sz="4800" dirty="0"/>
          </a:p>
        </p:txBody>
      </p:sp>
      <p:sp>
        <p:nvSpPr>
          <p:cNvPr id="4" name="スライド番号プレースホルダー 3">
            <a:extLst>
              <a:ext uri="{FF2B5EF4-FFF2-40B4-BE49-F238E27FC236}">
                <a16:creationId xmlns:a16="http://schemas.microsoft.com/office/drawing/2014/main" id="{600AC923-BF0F-1CD8-F963-B48E41FDE459}"/>
              </a:ext>
            </a:extLst>
          </p:cNvPr>
          <p:cNvSpPr>
            <a:spLocks noGrp="1"/>
          </p:cNvSpPr>
          <p:nvPr>
            <p:ph type="sldNum" sz="quarter" idx="4"/>
          </p:nvPr>
        </p:nvSpPr>
        <p:spPr/>
        <p:txBody>
          <a:bodyPr/>
          <a:lstStyle/>
          <a:p>
            <a:fld id="{652AE7A0-B274-4AD2-A86F-1F9EDE300C1C}" type="slidenum">
              <a:rPr lang="ja-JP" altLang="en-US" smtClean="0"/>
              <a:pPr/>
              <a:t>2</a:t>
            </a:fld>
            <a:endParaRPr lang="ja-JP" altLang="en-US" dirty="0"/>
          </a:p>
        </p:txBody>
      </p:sp>
      <p:sp>
        <p:nvSpPr>
          <p:cNvPr id="6" name="テキスト プレースホルダー 4">
            <a:extLst>
              <a:ext uri="{FF2B5EF4-FFF2-40B4-BE49-F238E27FC236}">
                <a16:creationId xmlns:a16="http://schemas.microsoft.com/office/drawing/2014/main" id="{48EBC52B-AE3E-C3EE-51BC-0D96D6BBE875}"/>
              </a:ext>
            </a:extLst>
          </p:cNvPr>
          <p:cNvSpPr txBox="1">
            <a:spLocks/>
          </p:cNvSpPr>
          <p:nvPr/>
        </p:nvSpPr>
        <p:spPr>
          <a:xfrm>
            <a:off x="122275" y="4317876"/>
            <a:ext cx="9696129" cy="691120"/>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1" sz="14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kumimoji="1"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kumimoji="1"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kumimoji="1" sz="750" kern="1200">
                <a:solidFill>
                  <a:schemeClr val="tx1"/>
                </a:solidFill>
                <a:latin typeface="+mn-lt"/>
                <a:ea typeface="+mn-ea"/>
                <a:cs typeface="+mn-cs"/>
              </a:defRPr>
            </a:lvl9pPr>
          </a:lstStyle>
          <a:p>
            <a:pPr algn="ctr"/>
            <a:r>
              <a:rPr lang="en-US" altLang="ja-JP" sz="3600" b="1" dirty="0"/>
              <a:t>Niko</a:t>
            </a:r>
          </a:p>
        </p:txBody>
      </p:sp>
    </p:spTree>
    <p:extLst>
      <p:ext uri="{BB962C8B-B14F-4D97-AF65-F5344CB8AC3E}">
        <p14:creationId xmlns:p14="http://schemas.microsoft.com/office/powerpoint/2010/main" val="206848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8AA5499D-D97C-AE55-D8DA-6290188A9DD0}"/>
              </a:ext>
            </a:extLst>
          </p:cNvPr>
          <p:cNvGraphicFramePr>
            <a:graphicFrameLocks noGrp="1"/>
          </p:cNvGraphicFramePr>
          <p:nvPr>
            <p:extLst>
              <p:ext uri="{D42A27DB-BD31-4B8C-83A1-F6EECF244321}">
                <p14:modId xmlns:p14="http://schemas.microsoft.com/office/powerpoint/2010/main" val="3926802717"/>
              </p:ext>
            </p:extLst>
          </p:nvPr>
        </p:nvGraphicFramePr>
        <p:xfrm>
          <a:off x="252296" y="1436699"/>
          <a:ext cx="9401408" cy="4998720"/>
        </p:xfrm>
        <a:graphic>
          <a:graphicData uri="http://schemas.openxmlformats.org/drawingml/2006/table">
            <a:tbl>
              <a:tblPr firstRow="1" bandRow="1">
                <a:tableStyleId>{5940675A-B579-460E-94D1-54222C63F5DA}</a:tableStyleId>
              </a:tblPr>
              <a:tblGrid>
                <a:gridCol w="3093278">
                  <a:extLst>
                    <a:ext uri="{9D8B030D-6E8A-4147-A177-3AD203B41FA5}">
                      <a16:colId xmlns:a16="http://schemas.microsoft.com/office/drawing/2014/main" val="2270240370"/>
                    </a:ext>
                  </a:extLst>
                </a:gridCol>
                <a:gridCol w="6308130">
                  <a:extLst>
                    <a:ext uri="{9D8B030D-6E8A-4147-A177-3AD203B41FA5}">
                      <a16:colId xmlns:a16="http://schemas.microsoft.com/office/drawing/2014/main" val="2951824911"/>
                    </a:ext>
                  </a:extLst>
                </a:gridCol>
              </a:tblGrid>
              <a:tr h="33173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1" baseline="0" dirty="0">
                          <a:latin typeface="+mn-ea"/>
                          <a:ea typeface="+mn-ea"/>
                        </a:rPr>
                        <a:t>項目</a:t>
                      </a:r>
                      <a:endParaRPr kumimoji="1" lang="en-US" altLang="ja-JP" sz="1600" b="1" baseline="0" dirty="0">
                        <a:latin typeface="+mn-ea"/>
                        <a:ea typeface="+mn-ea"/>
                      </a:endParaRPr>
                    </a:p>
                  </a:txBody>
                  <a:tcPr anchor="ctr">
                    <a:solidFill>
                      <a:schemeClr val="tx2">
                        <a:lumMod val="40000"/>
                        <a:lumOff val="60000"/>
                      </a:schemeClr>
                    </a:solidFill>
                  </a:tcPr>
                </a:tc>
                <a:tc>
                  <a:txBody>
                    <a:bodyPr/>
                    <a:lstStyle/>
                    <a:p>
                      <a:pPr algn="ctr"/>
                      <a:r>
                        <a:rPr kumimoji="1" lang="ja-JP" altLang="en-US" sz="1600" b="1" baseline="0" dirty="0">
                          <a:latin typeface="+mn-ea"/>
                          <a:ea typeface="+mn-ea"/>
                        </a:rPr>
                        <a:t>記入</a:t>
                      </a:r>
                    </a:p>
                  </a:txBody>
                  <a:tcPr anchor="ctr">
                    <a:solidFill>
                      <a:schemeClr val="tx2">
                        <a:lumMod val="40000"/>
                        <a:lumOff val="60000"/>
                      </a:schemeClr>
                    </a:solidFill>
                  </a:tcPr>
                </a:tc>
                <a:extLst>
                  <a:ext uri="{0D108BD9-81ED-4DB2-BD59-A6C34878D82A}">
                    <a16:rowId xmlns:a16="http://schemas.microsoft.com/office/drawing/2014/main" val="3947857741"/>
                  </a:ext>
                </a:extLst>
              </a:tr>
              <a:tr h="2259403">
                <a:tc>
                  <a:txBody>
                    <a:bodyPr/>
                    <a:lstStyle/>
                    <a:p>
                      <a:pPr marL="0" indent="0">
                        <a:buNone/>
                      </a:pPr>
                      <a:r>
                        <a:rPr kumimoji="1" lang="ja-JP" altLang="en-US" sz="1600" b="1" dirty="0"/>
                        <a:t>工夫した点・新規性</a:t>
                      </a:r>
                      <a:endParaRPr kumimoji="1" lang="en-US" altLang="ja-JP" sz="1600" b="1" dirty="0"/>
                    </a:p>
                  </a:txBody>
                  <a:tcPr/>
                </a:tc>
                <a:tc>
                  <a:txBody>
                    <a:bodyPr/>
                    <a:lstStyle/>
                    <a:p>
                      <a:r>
                        <a:rPr kumimoji="1" lang="ja-JP" altLang="en-US" sz="1600" b="1">
                          <a:latin typeface="+mn-ea"/>
                          <a:ea typeface="+mn-ea"/>
                        </a:rPr>
                        <a:t>アルゴリズムの工夫した点・新規性は主に次の通りである。</a:t>
                      </a:r>
                      <a:endParaRPr kumimoji="1" lang="en-US" altLang="ja-JP" sz="1600" b="1" dirty="0">
                        <a:latin typeface="+mn-ea"/>
                        <a:ea typeface="+mn-ea"/>
                      </a:endParaRPr>
                    </a:p>
                    <a:p>
                      <a:r>
                        <a:rPr kumimoji="1" lang="ja-JP" altLang="en-US" sz="1600" b="1">
                          <a:latin typeface="+mn-ea"/>
                          <a:ea typeface="+mn-ea"/>
                        </a:rPr>
                        <a:t>①</a:t>
                      </a:r>
                      <a:r>
                        <a:rPr kumimoji="1" lang="en-US" altLang="ja-JP" sz="1600" b="1" dirty="0">
                          <a:latin typeface="+mn-ea"/>
                          <a:ea typeface="+mn-ea"/>
                        </a:rPr>
                        <a:t> </a:t>
                      </a:r>
                      <a:r>
                        <a:rPr kumimoji="1" lang="ja-JP" altLang="en-US" sz="1600" b="1">
                          <a:latin typeface="+mn-ea"/>
                          <a:ea typeface="+mn-ea"/>
                        </a:rPr>
                        <a:t>過去の試行結果をもとに有望な解が集まっていると予想される部分空間を選択。これを信頼領域</a:t>
                      </a:r>
                      <a:r>
                        <a:rPr kumimoji="1" lang="en-US" altLang="ja-JP" sz="1600" b="1" dirty="0">
                          <a:latin typeface="+mn-ea"/>
                          <a:ea typeface="+mn-ea"/>
                        </a:rPr>
                        <a:t> (Trust Region)</a:t>
                      </a:r>
                      <a:r>
                        <a:rPr kumimoji="1" lang="ja-JP" altLang="en-US" sz="1600" b="1">
                          <a:latin typeface="+mn-ea"/>
                          <a:ea typeface="+mn-ea"/>
                        </a:rPr>
                        <a:t>と呼び、その部分空間からサンプリングを行う。</a:t>
                      </a:r>
                      <a:endParaRPr kumimoji="1" lang="en-US" altLang="ja-JP" sz="1600" b="1" dirty="0">
                        <a:latin typeface="+mn-ea"/>
                        <a:ea typeface="+mn-ea"/>
                      </a:endParaRPr>
                    </a:p>
                    <a:p>
                      <a:r>
                        <a:rPr kumimoji="1" lang="ja-JP" altLang="en-US" sz="1600" b="1">
                          <a:latin typeface="+mn-ea"/>
                          <a:ea typeface="+mn-ea"/>
                        </a:rPr>
                        <a:t>②</a:t>
                      </a:r>
                      <a:r>
                        <a:rPr kumimoji="1" lang="en-US" altLang="ja-JP" sz="1600" b="1" dirty="0">
                          <a:latin typeface="+mn-ea"/>
                          <a:ea typeface="+mn-ea"/>
                        </a:rPr>
                        <a:t> </a:t>
                      </a:r>
                      <a:r>
                        <a:rPr kumimoji="1" lang="ja-JP" altLang="en-US" sz="1600" b="1">
                          <a:latin typeface="+mn-ea"/>
                          <a:ea typeface="+mn-ea"/>
                        </a:rPr>
                        <a:t>初期探索点を一様な乱数ではなく</a:t>
                      </a:r>
                      <a:r>
                        <a:rPr kumimoji="1" lang="en-US" altLang="ja-JP" sz="1600" b="1" dirty="0" err="1">
                          <a:latin typeface="+mn-ea"/>
                          <a:ea typeface="+mn-ea"/>
                        </a:rPr>
                        <a:t>Sobol</a:t>
                      </a:r>
                      <a:r>
                        <a:rPr kumimoji="1" lang="en-US" altLang="ja-JP" sz="1600" b="1" dirty="0">
                          <a:latin typeface="+mn-ea"/>
                          <a:ea typeface="+mn-ea"/>
                        </a:rPr>
                        <a:t>’</a:t>
                      </a:r>
                      <a:r>
                        <a:rPr kumimoji="1" lang="ja-JP" altLang="en-US" sz="1600" b="1">
                          <a:latin typeface="+mn-ea"/>
                          <a:ea typeface="+mn-ea"/>
                        </a:rPr>
                        <a:t>準乱数列を使用する。</a:t>
                      </a:r>
                      <a:r>
                        <a:rPr kumimoji="1" lang="en-US" altLang="ja-JP" sz="1600" b="1" dirty="0" err="1">
                          <a:latin typeface="+mn-ea"/>
                          <a:ea typeface="+mn-ea"/>
                        </a:rPr>
                        <a:t>Sobol</a:t>
                      </a:r>
                      <a:r>
                        <a:rPr kumimoji="1" lang="en-US" altLang="ja-JP" sz="1600" b="1" dirty="0">
                          <a:latin typeface="+mn-ea"/>
                          <a:ea typeface="+mn-ea"/>
                        </a:rPr>
                        <a:t>’</a:t>
                      </a:r>
                      <a:r>
                        <a:rPr kumimoji="1" lang="ja-JP" altLang="en-US" sz="1600" b="1">
                          <a:latin typeface="+mn-ea"/>
                          <a:ea typeface="+mn-ea"/>
                        </a:rPr>
                        <a:t>準乱数列の</a:t>
                      </a:r>
                      <a:r>
                        <a:rPr kumimoji="1" lang="en-US" altLang="ja-JP" sz="1600" b="1" dirty="0">
                          <a:latin typeface="+mn-ea"/>
                          <a:ea typeface="+mn-ea"/>
                        </a:rPr>
                        <a:t>Low-discrepancy</a:t>
                      </a:r>
                      <a:r>
                        <a:rPr kumimoji="1" lang="ja-JP" altLang="en-US" sz="1600" b="1">
                          <a:latin typeface="+mn-ea"/>
                          <a:ea typeface="+mn-ea"/>
                        </a:rPr>
                        <a:t>性によって初期探索点の偏りが小さくなり、探索性能の安定性が向上する。</a:t>
                      </a:r>
                      <a:endParaRPr kumimoji="1" lang="en-US" altLang="ja-JP" sz="1600" b="1" dirty="0">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b="1">
                          <a:latin typeface="+mn-ea"/>
                          <a:ea typeface="+mn-ea"/>
                        </a:rPr>
                        <a:t>③</a:t>
                      </a:r>
                      <a:r>
                        <a:rPr kumimoji="1" lang="en-US" altLang="ja-JP" sz="1600" b="1" dirty="0">
                          <a:latin typeface="+mn-ea"/>
                          <a:ea typeface="+mn-ea"/>
                        </a:rPr>
                        <a:t> </a:t>
                      </a:r>
                      <a:r>
                        <a:rPr kumimoji="1" lang="ja-JP" altLang="en-US" sz="1600" b="1">
                          <a:latin typeface="+mn-ea"/>
                          <a:ea typeface="+mn-ea"/>
                        </a:rPr>
                        <a:t>得意な問題傾向の異なる複数の最適化手法を交互に切り替えることで、未知の目的関数に対してロバスト性を高める。</a:t>
                      </a:r>
                      <a:endParaRPr kumimoji="1" lang="en-US" altLang="ja-JP" sz="1600" b="1" dirty="0">
                        <a:latin typeface="+mn-ea"/>
                        <a:ea typeface="+mn-ea"/>
                      </a:endParaRPr>
                    </a:p>
                  </a:txBody>
                  <a:tcPr/>
                </a:tc>
                <a:extLst>
                  <a:ext uri="{0D108BD9-81ED-4DB2-BD59-A6C34878D82A}">
                    <a16:rowId xmlns:a16="http://schemas.microsoft.com/office/drawing/2014/main" val="1474717913"/>
                  </a:ext>
                </a:extLst>
              </a:tr>
              <a:tr h="355271">
                <a:tc>
                  <a:txBody>
                    <a:bodyPr/>
                    <a:lstStyle/>
                    <a:p>
                      <a:pPr marL="0" indent="0">
                        <a:buNone/>
                      </a:pPr>
                      <a:r>
                        <a:rPr kumimoji="1" lang="ja-JP" altLang="en-US" sz="1600" b="1" dirty="0"/>
                        <a:t>既存</a:t>
                      </a:r>
                      <a:r>
                        <a:rPr kumimoji="1" lang="en-US" altLang="ja-JP" sz="1600" b="1" dirty="0"/>
                        <a:t>OSS</a:t>
                      </a:r>
                      <a:r>
                        <a:rPr kumimoji="1" lang="ja-JP" altLang="en-US" sz="1600" b="1" dirty="0"/>
                        <a:t>の改良　</a:t>
                      </a:r>
                      <a:r>
                        <a:rPr kumimoji="1" lang="en-US" altLang="ja-JP" sz="1600" b="1" dirty="0"/>
                        <a:t>or</a:t>
                      </a:r>
                      <a:r>
                        <a:rPr kumimoji="1" lang="ja-JP" altLang="en-US" sz="1600" b="1" dirty="0"/>
                        <a:t>　新規作成</a:t>
                      </a:r>
                      <a:endParaRPr kumimoji="1" lang="en-US" altLang="ja-JP" sz="1600" b="1" dirty="0"/>
                    </a:p>
                  </a:txBody>
                  <a:tcPr/>
                </a:tc>
                <a:tc>
                  <a:txBody>
                    <a:bodyPr/>
                    <a:lstStyle/>
                    <a:p>
                      <a:r>
                        <a:rPr kumimoji="1" lang="ja-JP" altLang="en-US" sz="1600" b="1">
                          <a:latin typeface="+mn-ea"/>
                          <a:ea typeface="+mn-ea"/>
                        </a:rPr>
                        <a:t>既存</a:t>
                      </a:r>
                      <a:r>
                        <a:rPr kumimoji="1" lang="en-US" altLang="ja-JP" sz="1600" b="1" dirty="0">
                          <a:latin typeface="+mn-ea"/>
                          <a:ea typeface="+mn-ea"/>
                        </a:rPr>
                        <a:t>OSS Optuna</a:t>
                      </a:r>
                      <a:r>
                        <a:rPr kumimoji="1" lang="ja-JP" altLang="en-US" sz="1600" b="1">
                          <a:latin typeface="+mn-ea"/>
                          <a:ea typeface="+mn-ea"/>
                        </a:rPr>
                        <a:t>を使用し、信頼領域からのサンプリングを新規実装</a:t>
                      </a:r>
                    </a:p>
                  </a:txBody>
                  <a:tcPr/>
                </a:tc>
                <a:extLst>
                  <a:ext uri="{0D108BD9-81ED-4DB2-BD59-A6C34878D82A}">
                    <a16:rowId xmlns:a16="http://schemas.microsoft.com/office/drawing/2014/main" val="2226296729"/>
                  </a:ext>
                </a:extLst>
              </a:tr>
              <a:tr h="1525750">
                <a:tc>
                  <a:txBody>
                    <a:bodyPr/>
                    <a:lstStyle/>
                    <a:p>
                      <a:pPr marL="0" indent="0">
                        <a:buNone/>
                      </a:pPr>
                      <a:r>
                        <a:rPr kumimoji="1" lang="ja-JP" altLang="en-US" sz="1600" b="1" dirty="0"/>
                        <a:t>既存</a:t>
                      </a:r>
                      <a:r>
                        <a:rPr kumimoji="1" lang="en-US" altLang="ja-JP" sz="1600" b="1" dirty="0"/>
                        <a:t>OSS</a:t>
                      </a:r>
                      <a:r>
                        <a:rPr kumimoji="1" lang="ja-JP" altLang="en-US" sz="1600" b="1" dirty="0"/>
                        <a:t>の改良の場合、</a:t>
                      </a:r>
                      <a:endParaRPr kumimoji="1" lang="en-US" altLang="ja-JP" sz="1600" b="1" dirty="0"/>
                    </a:p>
                    <a:p>
                      <a:pPr marL="0" indent="0">
                        <a:buNone/>
                      </a:pPr>
                      <a:r>
                        <a:rPr kumimoji="1" lang="ja-JP" altLang="en-US" sz="1600" b="1" dirty="0"/>
                        <a:t>改良点・優位性</a:t>
                      </a:r>
                      <a:endParaRPr lang="en-US" altLang="ja-JP" sz="1600" b="1" dirty="0"/>
                    </a:p>
                  </a:txBody>
                  <a:tcPr/>
                </a:tc>
                <a:tc>
                  <a:txBody>
                    <a:bodyPr/>
                    <a:lstStyle/>
                    <a:p>
                      <a:r>
                        <a:rPr kumimoji="1" lang="ja-JP" altLang="en-US" sz="1600" b="1">
                          <a:latin typeface="+mn-ea"/>
                          <a:ea typeface="+mn-ea"/>
                        </a:rPr>
                        <a:t>主な改良点・優位性は次の通り。</a:t>
                      </a:r>
                      <a:endParaRPr kumimoji="1" lang="en-US" altLang="ja-JP" sz="1600" b="1" dirty="0">
                        <a:latin typeface="+mn-ea"/>
                        <a:ea typeface="+mn-ea"/>
                      </a:endParaRPr>
                    </a:p>
                    <a:p>
                      <a:r>
                        <a:rPr kumimoji="1" lang="ja-JP" altLang="en-US" sz="1600" b="1">
                          <a:latin typeface="+mn-ea"/>
                          <a:ea typeface="+mn-ea"/>
                        </a:rPr>
                        <a:t>①</a:t>
                      </a:r>
                      <a:r>
                        <a:rPr kumimoji="1" lang="en-US" altLang="ja-JP" sz="1600" b="1" dirty="0">
                          <a:latin typeface="+mn-ea"/>
                          <a:ea typeface="+mn-ea"/>
                        </a:rPr>
                        <a:t> Optuna</a:t>
                      </a:r>
                      <a:r>
                        <a:rPr kumimoji="1" lang="ja-JP" altLang="en-US" sz="1600" b="1">
                          <a:latin typeface="+mn-ea"/>
                          <a:ea typeface="+mn-ea"/>
                        </a:rPr>
                        <a:t>が提供する</a:t>
                      </a:r>
                      <a:r>
                        <a:rPr kumimoji="1" lang="en-US" altLang="ja-JP" sz="1600" b="1" dirty="0" err="1">
                          <a:latin typeface="+mn-ea"/>
                          <a:ea typeface="+mn-ea"/>
                        </a:rPr>
                        <a:t>BoTorchSampler</a:t>
                      </a:r>
                      <a:r>
                        <a:rPr kumimoji="1" lang="ja-JP" altLang="en-US" sz="1600" b="1">
                          <a:latin typeface="+mn-ea"/>
                          <a:ea typeface="+mn-ea"/>
                        </a:rPr>
                        <a:t>に有望領域</a:t>
                      </a:r>
                      <a:r>
                        <a:rPr kumimoji="1" lang="en-US" altLang="ja-JP" sz="1600" b="1" dirty="0">
                          <a:latin typeface="+mn-ea"/>
                          <a:ea typeface="+mn-ea"/>
                        </a:rPr>
                        <a:t>(Trust Region)</a:t>
                      </a:r>
                      <a:r>
                        <a:rPr kumimoji="1" lang="ja-JP" altLang="en-US" sz="1600" b="1">
                          <a:latin typeface="+mn-ea"/>
                          <a:ea typeface="+mn-ea"/>
                        </a:rPr>
                        <a:t>からのサンプリングを実装。</a:t>
                      </a:r>
                      <a:endParaRPr kumimoji="1" lang="en-US" altLang="ja-JP" sz="1600" b="1" dirty="0">
                        <a:latin typeface="+mn-ea"/>
                        <a:ea typeface="+mn-ea"/>
                      </a:endParaRPr>
                    </a:p>
                    <a:p>
                      <a:r>
                        <a:rPr kumimoji="1" lang="ja-JP" altLang="en-US" sz="1600" b="1">
                          <a:latin typeface="+mn-ea"/>
                          <a:ea typeface="+mn-ea"/>
                        </a:rPr>
                        <a:t>②</a:t>
                      </a:r>
                      <a:r>
                        <a:rPr kumimoji="1" lang="en-US" altLang="ja-JP" sz="1600" b="1" dirty="0">
                          <a:latin typeface="+mn-ea"/>
                          <a:ea typeface="+mn-ea"/>
                        </a:rPr>
                        <a:t> Optuna</a:t>
                      </a:r>
                      <a:r>
                        <a:rPr kumimoji="1" lang="ja-JP" altLang="en-US" sz="1600" b="1">
                          <a:latin typeface="+mn-ea"/>
                          <a:ea typeface="+mn-ea"/>
                        </a:rPr>
                        <a:t>の</a:t>
                      </a:r>
                      <a:r>
                        <a:rPr kumimoji="1" lang="en-US" altLang="ja-JP" sz="1600" b="1" dirty="0" err="1">
                          <a:latin typeface="+mn-ea"/>
                          <a:ea typeface="+mn-ea"/>
                        </a:rPr>
                        <a:t>BoTorchSampler</a:t>
                      </a:r>
                      <a:r>
                        <a:rPr kumimoji="1" lang="ja-JP" altLang="en-US" sz="1600" b="1">
                          <a:latin typeface="+mn-ea"/>
                          <a:ea typeface="+mn-ea"/>
                        </a:rPr>
                        <a:t>が呼び出せる形で</a:t>
                      </a:r>
                      <a:r>
                        <a:rPr kumimoji="1" lang="en-US" altLang="ja-JP" sz="1600" b="1" dirty="0">
                          <a:latin typeface="+mn-ea"/>
                          <a:ea typeface="+mn-ea"/>
                        </a:rPr>
                        <a:t>GIBBON</a:t>
                      </a:r>
                      <a:r>
                        <a:rPr kumimoji="1" lang="ja-JP" altLang="en-US" sz="1600" b="1">
                          <a:latin typeface="+mn-ea"/>
                          <a:ea typeface="+mn-ea"/>
                        </a:rPr>
                        <a:t>獲得関数を追加、</a:t>
                      </a:r>
                      <a:r>
                        <a:rPr kumimoji="1" lang="en-US" altLang="ja-JP" sz="1600" b="1" dirty="0" err="1">
                          <a:latin typeface="+mn-ea"/>
                          <a:ea typeface="+mn-ea"/>
                        </a:rPr>
                        <a:t>BoTorch</a:t>
                      </a:r>
                      <a:r>
                        <a:rPr kumimoji="1" lang="en-US" altLang="ja-JP" sz="1600" b="1" dirty="0">
                          <a:latin typeface="+mn-ea"/>
                          <a:ea typeface="+mn-ea"/>
                        </a:rPr>
                        <a:t> v0.8</a:t>
                      </a:r>
                      <a:r>
                        <a:rPr kumimoji="1" lang="ja-JP" altLang="en-US" sz="1600" b="1">
                          <a:latin typeface="+mn-ea"/>
                          <a:ea typeface="+mn-ea"/>
                        </a:rPr>
                        <a:t>系の対応を追加した。</a:t>
                      </a:r>
                      <a:endParaRPr kumimoji="1" lang="en-US" altLang="ja-JP" sz="1600" b="1" dirty="0">
                        <a:latin typeface="+mn-ea"/>
                        <a:ea typeface="+mn-ea"/>
                      </a:endParaRPr>
                    </a:p>
                    <a:p>
                      <a:r>
                        <a:rPr kumimoji="1" lang="ja-JP" altLang="en-US" sz="1600" b="1">
                          <a:latin typeface="+mn-ea"/>
                          <a:ea typeface="+mn-ea"/>
                        </a:rPr>
                        <a:t>②</a:t>
                      </a:r>
                      <a:r>
                        <a:rPr kumimoji="1" lang="en-US" altLang="ja-JP" sz="1600" b="1" dirty="0">
                          <a:latin typeface="+mn-ea"/>
                          <a:ea typeface="+mn-ea"/>
                        </a:rPr>
                        <a:t> </a:t>
                      </a:r>
                      <a:r>
                        <a:rPr kumimoji="1" lang="ja-JP" altLang="en-US" sz="1600" b="1">
                          <a:latin typeface="+mn-ea"/>
                          <a:ea typeface="+mn-ea"/>
                        </a:rPr>
                        <a:t>複数の最適化手法を条件に応じて切り替える</a:t>
                      </a:r>
                      <a:r>
                        <a:rPr kumimoji="1" lang="en-US" altLang="ja-JP" sz="1600" b="1" dirty="0" err="1">
                          <a:latin typeface="+mn-ea"/>
                          <a:ea typeface="+mn-ea"/>
                        </a:rPr>
                        <a:t>SwitchingSampler</a:t>
                      </a:r>
                      <a:r>
                        <a:rPr kumimoji="1" lang="ja-JP" altLang="en-US" sz="1600" b="1">
                          <a:latin typeface="+mn-ea"/>
                          <a:ea typeface="+mn-ea"/>
                        </a:rPr>
                        <a:t>を新規で実装</a:t>
                      </a:r>
                      <a:endParaRPr kumimoji="1" lang="ja-JP" altLang="en-US" sz="1600" b="1" dirty="0">
                        <a:latin typeface="+mn-ea"/>
                        <a:ea typeface="+mn-ea"/>
                      </a:endParaRPr>
                    </a:p>
                  </a:txBody>
                  <a:tcPr/>
                </a:tc>
                <a:extLst>
                  <a:ext uri="{0D108BD9-81ED-4DB2-BD59-A6C34878D82A}">
                    <a16:rowId xmlns:a16="http://schemas.microsoft.com/office/drawing/2014/main" val="142636000"/>
                  </a:ext>
                </a:extLst>
              </a:tr>
            </a:tbl>
          </a:graphicData>
        </a:graphic>
      </p:graphicFrame>
      <p:sp>
        <p:nvSpPr>
          <p:cNvPr id="3" name="タイトル 2">
            <a:extLst>
              <a:ext uri="{FF2B5EF4-FFF2-40B4-BE49-F238E27FC236}">
                <a16:creationId xmlns:a16="http://schemas.microsoft.com/office/drawing/2014/main" id="{E7E7E18B-F2F2-84FA-4873-D858C795D6E9}"/>
              </a:ext>
            </a:extLst>
          </p:cNvPr>
          <p:cNvSpPr>
            <a:spLocks noGrp="1"/>
          </p:cNvSpPr>
          <p:nvPr>
            <p:ph type="title"/>
          </p:nvPr>
        </p:nvSpPr>
        <p:spPr/>
        <p:txBody>
          <a:bodyPr/>
          <a:lstStyle/>
          <a:p>
            <a:r>
              <a:rPr kumimoji="1" lang="ja-JP" altLang="en-US" dirty="0"/>
              <a:t>開発したモジュールの概要</a:t>
            </a:r>
          </a:p>
        </p:txBody>
      </p:sp>
      <p:sp>
        <p:nvSpPr>
          <p:cNvPr id="4" name="スライド番号プレースホルダー 3">
            <a:extLst>
              <a:ext uri="{FF2B5EF4-FFF2-40B4-BE49-F238E27FC236}">
                <a16:creationId xmlns:a16="http://schemas.microsoft.com/office/drawing/2014/main" id="{B7F9A951-8D1E-464B-9E47-ADB8EBDF9C10}"/>
              </a:ext>
            </a:extLst>
          </p:cNvPr>
          <p:cNvSpPr>
            <a:spLocks noGrp="1"/>
          </p:cNvSpPr>
          <p:nvPr>
            <p:ph type="sldNum" sz="quarter" idx="4"/>
          </p:nvPr>
        </p:nvSpPr>
        <p:spPr/>
        <p:txBody>
          <a:bodyPr/>
          <a:lstStyle/>
          <a:p>
            <a:fld id="{652AE7A0-B274-4AD2-A86F-1F9EDE300C1C}" type="slidenum">
              <a:rPr lang="ja-JP" altLang="en-US" smtClean="0"/>
              <a:pPr/>
              <a:t>3</a:t>
            </a:fld>
            <a:endParaRPr lang="ja-JP" altLang="en-US" dirty="0"/>
          </a:p>
        </p:txBody>
      </p:sp>
    </p:spTree>
    <p:extLst>
      <p:ext uri="{BB962C8B-B14F-4D97-AF65-F5344CB8AC3E}">
        <p14:creationId xmlns:p14="http://schemas.microsoft.com/office/powerpoint/2010/main" val="77427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FCE16C-9B31-F39E-258C-6562CB3309B9}"/>
              </a:ext>
            </a:extLst>
          </p:cNvPr>
          <p:cNvSpPr>
            <a:spLocks noGrp="1"/>
          </p:cNvSpPr>
          <p:nvPr>
            <p:ph idx="1"/>
          </p:nvPr>
        </p:nvSpPr>
        <p:spPr>
          <a:xfrm>
            <a:off x="326606" y="1655406"/>
            <a:ext cx="9252788" cy="4837466"/>
          </a:xfrm>
        </p:spPr>
        <p:txBody>
          <a:bodyPr>
            <a:normAutofit/>
          </a:bodyPr>
          <a:lstStyle/>
          <a:p>
            <a:pPr marL="0" indent="0">
              <a:buNone/>
            </a:pPr>
            <a:r>
              <a:rPr kumimoji="1" lang="ja-JP" altLang="en-US" sz="2400" b="1"/>
              <a:t>アルゴリズムは</a:t>
            </a:r>
            <a:r>
              <a:rPr lang="en-US" altLang="ja-JP" sz="2400" b="1" dirty="0"/>
              <a:t>5</a:t>
            </a:r>
            <a:r>
              <a:rPr kumimoji="1" lang="ja-JP" altLang="en-US" sz="2400" b="1"/>
              <a:t>つのフェーズに分かれます。</a:t>
            </a:r>
            <a:endParaRPr kumimoji="1" lang="en-US" altLang="ja-JP" sz="2400" b="1" dirty="0"/>
          </a:p>
          <a:p>
            <a:pPr marL="457200" indent="-457200">
              <a:buAutoNum type="arabicPeriod"/>
            </a:pPr>
            <a:r>
              <a:rPr lang="en-US" altLang="ja-JP" sz="2400" b="1" dirty="0" err="1"/>
              <a:t>SobolSampler</a:t>
            </a:r>
            <a:r>
              <a:rPr lang="ja-JP" altLang="en-US" sz="2400" b="1"/>
              <a:t>を用いた</a:t>
            </a:r>
            <a:r>
              <a:rPr lang="en-US" altLang="ja-JP" sz="2400" b="1" dirty="0" err="1"/>
              <a:t>Sobol’s</a:t>
            </a:r>
            <a:r>
              <a:rPr lang="ja-JP" altLang="en-US" sz="2400" b="1"/>
              <a:t>準乱数列によるサンプリング</a:t>
            </a:r>
            <a:r>
              <a:rPr lang="en-US" altLang="ja-JP" sz="2400" b="1" dirty="0"/>
              <a:t> (10</a:t>
            </a:r>
            <a:r>
              <a:rPr lang="ja-JP" altLang="en-US" sz="2400" b="1"/>
              <a:t>回</a:t>
            </a:r>
            <a:r>
              <a:rPr lang="en-US" altLang="ja-JP" sz="2400" b="1" dirty="0"/>
              <a:t>)</a:t>
            </a:r>
            <a:r>
              <a:rPr lang="ja-JP" altLang="en-US" sz="2400" b="1"/>
              <a:t>。</a:t>
            </a:r>
            <a:endParaRPr lang="en-US" altLang="ja-JP" sz="2400" b="1" dirty="0"/>
          </a:p>
          <a:p>
            <a:pPr marL="457200" indent="-457200">
              <a:buAutoNum type="arabicPeriod"/>
            </a:pPr>
            <a:r>
              <a:rPr lang="ja-JP" altLang="en-US" sz="2400" b="1"/>
              <a:t>次に上げる</a:t>
            </a:r>
            <a:r>
              <a:rPr lang="en-US" altLang="ja-JP" sz="2400" b="1" dirty="0"/>
              <a:t>4</a:t>
            </a:r>
            <a:r>
              <a:rPr lang="ja-JP" altLang="en-US" sz="2400" b="1"/>
              <a:t>つの手法を交互に切り替える</a:t>
            </a:r>
            <a:br>
              <a:rPr lang="en-US" altLang="ja-JP" sz="2400" b="1" dirty="0"/>
            </a:br>
            <a:r>
              <a:rPr lang="ja-JP" altLang="en-US" sz="2400" b="1"/>
              <a:t>①</a:t>
            </a:r>
            <a:r>
              <a:rPr lang="en-US" altLang="ja-JP" sz="2400" b="1" dirty="0"/>
              <a:t> GP-</a:t>
            </a:r>
            <a:r>
              <a:rPr lang="en-US" altLang="ja-JP" sz="2400" b="1" dirty="0" err="1"/>
              <a:t>qEI</a:t>
            </a:r>
            <a:br>
              <a:rPr lang="en-US" altLang="ja-JP" sz="2400" b="1" dirty="0"/>
            </a:br>
            <a:r>
              <a:rPr lang="ja-JP" altLang="en-US" sz="2400" b="1"/>
              <a:t>②</a:t>
            </a:r>
            <a:r>
              <a:rPr lang="en-US" altLang="ja-JP" sz="2400" b="1" dirty="0"/>
              <a:t> </a:t>
            </a:r>
            <a:r>
              <a:rPr lang="ja-JP" altLang="en-US" sz="2400" b="1"/>
              <a:t>多変量</a:t>
            </a:r>
            <a:r>
              <a:rPr lang="en-US" altLang="ja-JP" sz="2400" b="1" dirty="0"/>
              <a:t>TPE</a:t>
            </a:r>
            <a:br>
              <a:rPr lang="en-US" altLang="ja-JP" sz="2400" b="1" dirty="0"/>
            </a:br>
            <a:r>
              <a:rPr lang="ja-JP" altLang="en-US" sz="2400" b="1"/>
              <a:t>③</a:t>
            </a:r>
            <a:r>
              <a:rPr lang="en-US" altLang="ja-JP" sz="2400" b="1" dirty="0"/>
              <a:t> </a:t>
            </a:r>
            <a:r>
              <a:rPr lang="ja-JP" altLang="en-US" sz="2400" b="1"/>
              <a:t>信頼領域内での</a:t>
            </a:r>
            <a:r>
              <a:rPr lang="en-US" altLang="ja-JP" sz="2400" b="1" dirty="0"/>
              <a:t>GP-</a:t>
            </a:r>
            <a:r>
              <a:rPr lang="en-US" altLang="ja-JP" sz="2400" b="1" dirty="0" err="1"/>
              <a:t>qEI</a:t>
            </a:r>
            <a:r>
              <a:rPr lang="ja-JP" altLang="en-US" sz="2400" b="1"/>
              <a:t>サンプリング</a:t>
            </a:r>
            <a:br>
              <a:rPr lang="en-US" altLang="ja-JP" sz="2400" b="1" dirty="0"/>
            </a:br>
            <a:r>
              <a:rPr lang="ja-JP" altLang="en-US" sz="2400" b="1"/>
              <a:t>④</a:t>
            </a:r>
            <a:r>
              <a:rPr lang="en-US" altLang="ja-JP" sz="2400" b="1" dirty="0"/>
              <a:t> GP-GIBBON</a:t>
            </a:r>
            <a:endParaRPr kumimoji="1" lang="en-US" altLang="ja-JP" sz="2400" b="1" dirty="0"/>
          </a:p>
          <a:p>
            <a:pPr marL="457200" indent="-457200">
              <a:buAutoNum type="arabicPeriod"/>
            </a:pPr>
            <a:r>
              <a:rPr lang="ja-JP" altLang="en-US" sz="2400" b="1"/>
              <a:t>後半</a:t>
            </a:r>
            <a:r>
              <a:rPr lang="en-US" altLang="ja-JP" sz="2400" b="1" dirty="0"/>
              <a:t>50</a:t>
            </a:r>
            <a:r>
              <a:rPr lang="ja-JP" altLang="en-US" sz="2400" b="1"/>
              <a:t>個は最もよい評価値が得られたパラメーターを固定で返し続ける。これはあまり本質的ではありませんが、本コンペティションで上位に上がるためには必要な処理であると予想していました。最終評価スコアを見る限りその予想が外れたようです。</a:t>
            </a:r>
            <a:endParaRPr kumimoji="1" lang="en-US" altLang="ja-JP" sz="2400" b="1" dirty="0"/>
          </a:p>
        </p:txBody>
      </p:sp>
      <p:sp>
        <p:nvSpPr>
          <p:cNvPr id="3" name="タイトル 2">
            <a:extLst>
              <a:ext uri="{FF2B5EF4-FFF2-40B4-BE49-F238E27FC236}">
                <a16:creationId xmlns:a16="http://schemas.microsoft.com/office/drawing/2014/main" id="{E7E7E18B-F2F2-84FA-4873-D858C795D6E9}"/>
              </a:ext>
            </a:extLst>
          </p:cNvPr>
          <p:cNvSpPr>
            <a:spLocks noGrp="1"/>
          </p:cNvSpPr>
          <p:nvPr>
            <p:ph type="title"/>
          </p:nvPr>
        </p:nvSpPr>
        <p:spPr/>
        <p:txBody>
          <a:bodyPr/>
          <a:lstStyle/>
          <a:p>
            <a:r>
              <a:rPr kumimoji="1" lang="ja-JP" altLang="en-US" dirty="0"/>
              <a:t>モジュール</a:t>
            </a:r>
            <a:r>
              <a:rPr kumimoji="1" lang="ja-JP" altLang="en-US"/>
              <a:t>のアルゴリズム</a:t>
            </a:r>
            <a:endParaRPr kumimoji="1" lang="ja-JP" altLang="en-US" dirty="0"/>
          </a:p>
        </p:txBody>
      </p:sp>
      <p:sp>
        <p:nvSpPr>
          <p:cNvPr id="4" name="スライド番号プレースホルダー 3">
            <a:extLst>
              <a:ext uri="{FF2B5EF4-FFF2-40B4-BE49-F238E27FC236}">
                <a16:creationId xmlns:a16="http://schemas.microsoft.com/office/drawing/2014/main" id="{B7F9A951-8D1E-464B-9E47-ADB8EBDF9C10}"/>
              </a:ext>
            </a:extLst>
          </p:cNvPr>
          <p:cNvSpPr>
            <a:spLocks noGrp="1"/>
          </p:cNvSpPr>
          <p:nvPr>
            <p:ph type="sldNum" sz="quarter" idx="4"/>
          </p:nvPr>
        </p:nvSpPr>
        <p:spPr/>
        <p:txBody>
          <a:bodyPr/>
          <a:lstStyle/>
          <a:p>
            <a:fld id="{652AE7A0-B274-4AD2-A86F-1F9EDE300C1C}" type="slidenum">
              <a:rPr lang="ja-JP" altLang="en-US" smtClean="0"/>
              <a:pPr/>
              <a:t>4</a:t>
            </a:fld>
            <a:endParaRPr lang="ja-JP" altLang="en-US" dirty="0"/>
          </a:p>
        </p:txBody>
      </p:sp>
    </p:spTree>
    <p:extLst>
      <p:ext uri="{BB962C8B-B14F-4D97-AF65-F5344CB8AC3E}">
        <p14:creationId xmlns:p14="http://schemas.microsoft.com/office/powerpoint/2010/main" val="218841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FCE16C-9B31-F39E-258C-6562CB3309B9}"/>
              </a:ext>
            </a:extLst>
          </p:cNvPr>
          <p:cNvSpPr>
            <a:spLocks noGrp="1"/>
          </p:cNvSpPr>
          <p:nvPr>
            <p:ph idx="1"/>
          </p:nvPr>
        </p:nvSpPr>
        <p:spPr>
          <a:xfrm>
            <a:off x="326606" y="1655406"/>
            <a:ext cx="5383912" cy="4736429"/>
          </a:xfrm>
        </p:spPr>
        <p:txBody>
          <a:bodyPr>
            <a:normAutofit lnSpcReduction="10000"/>
          </a:bodyPr>
          <a:lstStyle/>
          <a:p>
            <a:pPr marL="0" indent="0">
              <a:buNone/>
            </a:pPr>
            <a:r>
              <a:rPr kumimoji="1" lang="ja-JP" altLang="en-US" sz="2000" b="1"/>
              <a:t>信頼領域は、これまでの試行で見つかった最適解を中心に決定される部分空間です。</a:t>
            </a:r>
            <a:endParaRPr kumimoji="1" lang="en-US" altLang="ja-JP" sz="2000" b="1" dirty="0"/>
          </a:p>
          <a:p>
            <a:r>
              <a:rPr kumimoji="1" lang="ja-JP" altLang="en-US" sz="2000" b="1"/>
              <a:t>信頼領域の幅は次の計算式で求まり、試行数の増加に対して線形に縮小します</a:t>
            </a:r>
            <a:br>
              <a:rPr kumimoji="1" lang="en-US" altLang="ja-JP" sz="2000" b="1" dirty="0"/>
            </a:br>
            <a:r>
              <a:rPr kumimoji="1" lang="en-US" altLang="ja-JP" sz="1600" b="1" dirty="0" err="1"/>
              <a:t>trust_region_width</a:t>
            </a:r>
            <a:r>
              <a:rPr kumimoji="1" lang="en-US" altLang="ja-JP" sz="1600" b="1" dirty="0"/>
              <a:t> = </a:t>
            </a:r>
            <a:r>
              <a:rPr lang="en-US" altLang="ja-JP" sz="1600" b="1" dirty="0"/>
              <a:t>(</a:t>
            </a:r>
            <a:r>
              <a:rPr lang="en-US" altLang="ja-JP" sz="1600" b="1" dirty="0" err="1"/>
              <a:t>upper_bound</a:t>
            </a:r>
            <a:r>
              <a:rPr lang="en-US" altLang="ja-JP" sz="1600" b="1" dirty="0"/>
              <a:t> - </a:t>
            </a:r>
            <a:r>
              <a:rPr lang="en-US" altLang="ja-JP" sz="1600" b="1" dirty="0" err="1"/>
              <a:t>lower_bound</a:t>
            </a:r>
            <a:r>
              <a:rPr lang="en-US" altLang="ja-JP" sz="1600" b="1" dirty="0"/>
              <a:t>)</a:t>
            </a:r>
            <a:r>
              <a:rPr kumimoji="1" lang="en-US" altLang="ja-JP" sz="1600" b="1" dirty="0"/>
              <a:t> * max((50 - Trial</a:t>
            </a:r>
            <a:r>
              <a:rPr kumimoji="1" lang="ja-JP" altLang="en-US" sz="1600" b="1"/>
              <a:t>番号</a:t>
            </a:r>
            <a:r>
              <a:rPr kumimoji="1" lang="en-US" altLang="ja-JP" sz="1600" b="1" dirty="0"/>
              <a:t>) / 100, 0.01)</a:t>
            </a:r>
          </a:p>
          <a:p>
            <a:r>
              <a:rPr kumimoji="1" lang="en-US" altLang="ja-JP" sz="2000" b="1" dirty="0"/>
              <a:t> </a:t>
            </a:r>
            <a:r>
              <a:rPr kumimoji="1" lang="ja-JP" altLang="en-US" sz="2000" b="1"/>
              <a:t>探索空間からはみ出る部分は</a:t>
            </a:r>
            <a:r>
              <a:rPr lang="ja-JP" altLang="en-US" sz="2000" b="1"/>
              <a:t>クリップ</a:t>
            </a:r>
            <a:endParaRPr lang="en-US" altLang="ja-JP" sz="2000" b="1" dirty="0"/>
          </a:p>
          <a:p>
            <a:pPr marL="0" indent="0">
              <a:buNone/>
            </a:pPr>
            <a:endParaRPr lang="en-US" altLang="ja-JP" sz="2000" b="1" dirty="0"/>
          </a:p>
          <a:p>
            <a:pPr marL="0" indent="0">
              <a:buNone/>
            </a:pPr>
            <a:r>
              <a:rPr lang="ja-JP" altLang="en-US" sz="2000" b="1"/>
              <a:t>基本的なアイデアは</a:t>
            </a:r>
            <a:r>
              <a:rPr lang="en-US" altLang="ja-JP" sz="2000" b="1" dirty="0" err="1"/>
              <a:t>TuRBO</a:t>
            </a:r>
            <a:r>
              <a:rPr lang="ja-JP" altLang="en-US" sz="2000" b="1"/>
              <a:t>から来ています。</a:t>
            </a:r>
            <a:r>
              <a:rPr lang="en" altLang="ja-JP" sz="2000" b="1" dirty="0" err="1"/>
              <a:t>TuRBO</a:t>
            </a:r>
            <a:r>
              <a:rPr lang="ja-JP" altLang="en-US" sz="2000" b="1"/>
              <a:t>では</a:t>
            </a:r>
            <a:r>
              <a:rPr lang="en" altLang="ja-JP" sz="2000" b="1" dirty="0"/>
              <a:t>Trust Region</a:t>
            </a:r>
            <a:r>
              <a:rPr lang="ja-JP" altLang="en-US" sz="2000" b="1"/>
              <a:t>内からいくつかパラメーターをサンプルし、最良評価値が改善されれば拡大</a:t>
            </a:r>
            <a:r>
              <a:rPr lang="en-US" altLang="ja-JP" sz="2000" b="1" dirty="0"/>
              <a:t>(</a:t>
            </a:r>
            <a:r>
              <a:rPr lang="en" altLang="ja-JP" sz="2000" b="1" dirty="0"/>
              <a:t>expand)</a:t>
            </a:r>
            <a:r>
              <a:rPr lang="ja-JP" altLang="en" sz="2000" b="1"/>
              <a:t>、</a:t>
            </a:r>
            <a:r>
              <a:rPr lang="ja-JP" altLang="en-US" sz="2000" b="1"/>
              <a:t>最良評価値が改善されなければ縮小</a:t>
            </a:r>
            <a:r>
              <a:rPr lang="en-US" altLang="ja-JP" sz="2000" b="1" dirty="0"/>
              <a:t>(</a:t>
            </a:r>
            <a:r>
              <a:rPr lang="en" altLang="ja-JP" sz="2000" b="1" dirty="0"/>
              <a:t>shrink)</a:t>
            </a:r>
            <a:r>
              <a:rPr lang="ja-JP" altLang="en-US" sz="2000" b="1"/>
              <a:t>を行います。これは評価回数が決まっている際にはやや扱いづらく探索の終盤では活用</a:t>
            </a:r>
            <a:r>
              <a:rPr lang="en-US" altLang="ja-JP" sz="2000" b="1" dirty="0"/>
              <a:t> (</a:t>
            </a:r>
            <a:r>
              <a:rPr lang="ja-JP" altLang="en-US" sz="2000" b="1"/>
              <a:t>縮小</a:t>
            </a:r>
            <a:r>
              <a:rPr lang="en-US" altLang="ja-JP" sz="2000" b="1" dirty="0"/>
              <a:t>) </a:t>
            </a:r>
            <a:r>
              <a:rPr lang="ja-JP" altLang="en-US" sz="2000" b="1"/>
              <a:t>に重きを置いてこのようなアルゴリズムを設計しました。</a:t>
            </a:r>
            <a:endParaRPr lang="en-US" altLang="ja-JP" sz="2000" b="1" dirty="0"/>
          </a:p>
        </p:txBody>
      </p:sp>
      <p:sp>
        <p:nvSpPr>
          <p:cNvPr id="3" name="タイトル 2">
            <a:extLst>
              <a:ext uri="{FF2B5EF4-FFF2-40B4-BE49-F238E27FC236}">
                <a16:creationId xmlns:a16="http://schemas.microsoft.com/office/drawing/2014/main" id="{E7E7E18B-F2F2-84FA-4873-D858C795D6E9}"/>
              </a:ext>
            </a:extLst>
          </p:cNvPr>
          <p:cNvSpPr>
            <a:spLocks noGrp="1"/>
          </p:cNvSpPr>
          <p:nvPr>
            <p:ph type="title"/>
          </p:nvPr>
        </p:nvSpPr>
        <p:spPr>
          <a:xfrm>
            <a:off x="363823" y="365128"/>
            <a:ext cx="8018177" cy="691120"/>
          </a:xfrm>
        </p:spPr>
        <p:txBody>
          <a:bodyPr>
            <a:normAutofit/>
          </a:bodyPr>
          <a:lstStyle/>
          <a:p>
            <a:r>
              <a:rPr kumimoji="1" lang="ja-JP" altLang="en-US"/>
              <a:t>信頼領域</a:t>
            </a:r>
            <a:r>
              <a:rPr kumimoji="1" lang="en-US" altLang="ja-JP" dirty="0"/>
              <a:t> (Trust Region) </a:t>
            </a:r>
            <a:r>
              <a:rPr kumimoji="1" lang="ja-JP" altLang="en-US"/>
              <a:t>からのサンプリング</a:t>
            </a:r>
            <a:endParaRPr kumimoji="1" lang="ja-JP" altLang="en-US" dirty="0"/>
          </a:p>
        </p:txBody>
      </p:sp>
      <p:sp>
        <p:nvSpPr>
          <p:cNvPr id="4" name="スライド番号プレースホルダー 3">
            <a:extLst>
              <a:ext uri="{FF2B5EF4-FFF2-40B4-BE49-F238E27FC236}">
                <a16:creationId xmlns:a16="http://schemas.microsoft.com/office/drawing/2014/main" id="{B7F9A951-8D1E-464B-9E47-ADB8EBDF9C10}"/>
              </a:ext>
            </a:extLst>
          </p:cNvPr>
          <p:cNvSpPr>
            <a:spLocks noGrp="1"/>
          </p:cNvSpPr>
          <p:nvPr>
            <p:ph type="sldNum" sz="quarter" idx="4"/>
          </p:nvPr>
        </p:nvSpPr>
        <p:spPr/>
        <p:txBody>
          <a:bodyPr/>
          <a:lstStyle/>
          <a:p>
            <a:fld id="{652AE7A0-B274-4AD2-A86F-1F9EDE300C1C}" type="slidenum">
              <a:rPr lang="ja-JP" altLang="en-US" smtClean="0"/>
              <a:pPr/>
              <a:t>5</a:t>
            </a:fld>
            <a:endParaRPr lang="ja-JP" altLang="en-US" dirty="0"/>
          </a:p>
        </p:txBody>
      </p:sp>
      <p:sp>
        <p:nvSpPr>
          <p:cNvPr id="5" name="正方形/長方形 4">
            <a:extLst>
              <a:ext uri="{FF2B5EF4-FFF2-40B4-BE49-F238E27FC236}">
                <a16:creationId xmlns:a16="http://schemas.microsoft.com/office/drawing/2014/main" id="{613D9AAB-1EC3-5A2B-2242-E82E6FAFD28B}"/>
              </a:ext>
            </a:extLst>
          </p:cNvPr>
          <p:cNvSpPr/>
          <p:nvPr/>
        </p:nvSpPr>
        <p:spPr>
          <a:xfrm>
            <a:off x="6327168" y="1772446"/>
            <a:ext cx="3082247" cy="304241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8939243-CB89-B35A-06A0-5E2532C2CA7A}"/>
              </a:ext>
            </a:extLst>
          </p:cNvPr>
          <p:cNvSpPr/>
          <p:nvPr/>
        </p:nvSpPr>
        <p:spPr>
          <a:xfrm>
            <a:off x="6061753" y="5259121"/>
            <a:ext cx="380143" cy="3300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B83F6BF-33F3-F45E-8440-C35973CDCD6B}"/>
              </a:ext>
            </a:extLst>
          </p:cNvPr>
          <p:cNvSpPr txBox="1"/>
          <p:nvPr/>
        </p:nvSpPr>
        <p:spPr>
          <a:xfrm>
            <a:off x="6493269" y="5258584"/>
            <a:ext cx="1569660" cy="369332"/>
          </a:xfrm>
          <a:prstGeom prst="rect">
            <a:avLst/>
          </a:prstGeom>
          <a:noFill/>
        </p:spPr>
        <p:txBody>
          <a:bodyPr wrap="none" rtlCol="0">
            <a:spAutoFit/>
          </a:bodyPr>
          <a:lstStyle/>
          <a:p>
            <a:r>
              <a:rPr kumimoji="1" lang="ja-JP" altLang="en-US"/>
              <a:t>探索空間全体</a:t>
            </a:r>
          </a:p>
        </p:txBody>
      </p:sp>
      <p:sp>
        <p:nvSpPr>
          <p:cNvPr id="8" name="星 5 7">
            <a:extLst>
              <a:ext uri="{FF2B5EF4-FFF2-40B4-BE49-F238E27FC236}">
                <a16:creationId xmlns:a16="http://schemas.microsoft.com/office/drawing/2014/main" id="{9753358C-2F1B-7A61-10DC-829F5D6D5C37}"/>
              </a:ext>
            </a:extLst>
          </p:cNvPr>
          <p:cNvSpPr/>
          <p:nvPr/>
        </p:nvSpPr>
        <p:spPr>
          <a:xfrm>
            <a:off x="6642241" y="2900830"/>
            <a:ext cx="154113" cy="154113"/>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E75C406-07B5-436C-386F-38ACC4D853A6}"/>
              </a:ext>
            </a:extLst>
          </p:cNvPr>
          <p:cNvSpPr txBox="1"/>
          <p:nvPr/>
        </p:nvSpPr>
        <p:spPr>
          <a:xfrm>
            <a:off x="6493269" y="6121613"/>
            <a:ext cx="3185487" cy="369332"/>
          </a:xfrm>
          <a:prstGeom prst="rect">
            <a:avLst/>
          </a:prstGeom>
          <a:noFill/>
        </p:spPr>
        <p:txBody>
          <a:bodyPr wrap="none" rtlCol="0">
            <a:spAutoFit/>
          </a:bodyPr>
          <a:lstStyle/>
          <a:p>
            <a:r>
              <a:rPr kumimoji="1" lang="ja-JP" altLang="en-US"/>
              <a:t>これまでに見つかった最適解</a:t>
            </a:r>
          </a:p>
        </p:txBody>
      </p:sp>
      <p:sp>
        <p:nvSpPr>
          <p:cNvPr id="10" name="星 5 9">
            <a:extLst>
              <a:ext uri="{FF2B5EF4-FFF2-40B4-BE49-F238E27FC236}">
                <a16:creationId xmlns:a16="http://schemas.microsoft.com/office/drawing/2014/main" id="{EB57D510-8FC8-0148-EBC3-B368E9B97675}"/>
              </a:ext>
            </a:extLst>
          </p:cNvPr>
          <p:cNvSpPr/>
          <p:nvPr/>
        </p:nvSpPr>
        <p:spPr>
          <a:xfrm>
            <a:off x="6174767" y="6226139"/>
            <a:ext cx="154113" cy="154113"/>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97BB0A6-7153-D22E-B373-996168E21D1A}"/>
              </a:ext>
            </a:extLst>
          </p:cNvPr>
          <p:cNvSpPr/>
          <p:nvPr/>
        </p:nvSpPr>
        <p:spPr>
          <a:xfrm>
            <a:off x="6061753" y="5725981"/>
            <a:ext cx="380143" cy="330021"/>
          </a:xfrm>
          <a:prstGeom prst="rect">
            <a:avLst/>
          </a:prstGeom>
          <a:noFill/>
          <a:ln w="1905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59F2E89-0541-AA80-90C4-47002DAD3B23}"/>
              </a:ext>
            </a:extLst>
          </p:cNvPr>
          <p:cNvSpPr txBox="1"/>
          <p:nvPr/>
        </p:nvSpPr>
        <p:spPr>
          <a:xfrm>
            <a:off x="6493269" y="5725444"/>
            <a:ext cx="1107996" cy="369332"/>
          </a:xfrm>
          <a:prstGeom prst="rect">
            <a:avLst/>
          </a:prstGeom>
          <a:noFill/>
        </p:spPr>
        <p:txBody>
          <a:bodyPr wrap="none" rtlCol="0">
            <a:spAutoFit/>
          </a:bodyPr>
          <a:lstStyle/>
          <a:p>
            <a:r>
              <a:rPr lang="ja-JP" altLang="en-US"/>
              <a:t>信頼領域</a:t>
            </a:r>
            <a:endParaRPr kumimoji="1" lang="ja-JP" altLang="en-US"/>
          </a:p>
        </p:txBody>
      </p:sp>
      <p:sp>
        <p:nvSpPr>
          <p:cNvPr id="13" name="正方形/長方形 12">
            <a:extLst>
              <a:ext uri="{FF2B5EF4-FFF2-40B4-BE49-F238E27FC236}">
                <a16:creationId xmlns:a16="http://schemas.microsoft.com/office/drawing/2014/main" id="{F45F1D25-8B01-754C-1B52-22D4D63B00DE}"/>
              </a:ext>
            </a:extLst>
          </p:cNvPr>
          <p:cNvSpPr/>
          <p:nvPr/>
        </p:nvSpPr>
        <p:spPr>
          <a:xfrm>
            <a:off x="6215865" y="2540993"/>
            <a:ext cx="976045" cy="888007"/>
          </a:xfrm>
          <a:prstGeom prst="rect">
            <a:avLst/>
          </a:prstGeom>
          <a:noFill/>
          <a:ln w="1905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905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7E7E18B-F2F2-84FA-4873-D858C795D6E9}"/>
              </a:ext>
            </a:extLst>
          </p:cNvPr>
          <p:cNvSpPr>
            <a:spLocks noGrp="1"/>
          </p:cNvSpPr>
          <p:nvPr>
            <p:ph type="title"/>
          </p:nvPr>
        </p:nvSpPr>
        <p:spPr/>
        <p:txBody>
          <a:bodyPr/>
          <a:lstStyle/>
          <a:p>
            <a:r>
              <a:rPr kumimoji="1" lang="ja-JP" altLang="en-US" dirty="0"/>
              <a:t>その他　次回コンテストに向けて</a:t>
            </a:r>
          </a:p>
        </p:txBody>
      </p:sp>
      <p:sp>
        <p:nvSpPr>
          <p:cNvPr id="4" name="スライド番号プレースホルダー 3">
            <a:extLst>
              <a:ext uri="{FF2B5EF4-FFF2-40B4-BE49-F238E27FC236}">
                <a16:creationId xmlns:a16="http://schemas.microsoft.com/office/drawing/2014/main" id="{B7F9A951-8D1E-464B-9E47-ADB8EBDF9C10}"/>
              </a:ext>
            </a:extLst>
          </p:cNvPr>
          <p:cNvSpPr>
            <a:spLocks noGrp="1"/>
          </p:cNvSpPr>
          <p:nvPr>
            <p:ph type="sldNum" sz="quarter" idx="4"/>
          </p:nvPr>
        </p:nvSpPr>
        <p:spPr/>
        <p:txBody>
          <a:bodyPr/>
          <a:lstStyle/>
          <a:p>
            <a:fld id="{652AE7A0-B274-4AD2-A86F-1F9EDE300C1C}" type="slidenum">
              <a:rPr lang="ja-JP" altLang="en-US" smtClean="0"/>
              <a:pPr/>
              <a:t>6</a:t>
            </a:fld>
            <a:endParaRPr lang="ja-JP" altLang="en-US" dirty="0"/>
          </a:p>
        </p:txBody>
      </p:sp>
      <p:graphicFrame>
        <p:nvGraphicFramePr>
          <p:cNvPr id="7" name="表 6">
            <a:extLst>
              <a:ext uri="{FF2B5EF4-FFF2-40B4-BE49-F238E27FC236}">
                <a16:creationId xmlns:a16="http://schemas.microsoft.com/office/drawing/2014/main" id="{CE694CF6-2FDC-F65A-4A22-B979AF1ED9AB}"/>
              </a:ext>
            </a:extLst>
          </p:cNvPr>
          <p:cNvGraphicFramePr>
            <a:graphicFrameLocks noGrp="1"/>
          </p:cNvGraphicFramePr>
          <p:nvPr>
            <p:extLst>
              <p:ext uri="{D42A27DB-BD31-4B8C-83A1-F6EECF244321}">
                <p14:modId xmlns:p14="http://schemas.microsoft.com/office/powerpoint/2010/main" val="656630983"/>
              </p:ext>
            </p:extLst>
          </p:nvPr>
        </p:nvGraphicFramePr>
        <p:xfrm>
          <a:off x="252296" y="1586672"/>
          <a:ext cx="9401408" cy="5112832"/>
        </p:xfrm>
        <a:graphic>
          <a:graphicData uri="http://schemas.openxmlformats.org/drawingml/2006/table">
            <a:tbl>
              <a:tblPr firstRow="1" bandRow="1">
                <a:tableStyleId>{5940675A-B579-460E-94D1-54222C63F5DA}</a:tableStyleId>
              </a:tblPr>
              <a:tblGrid>
                <a:gridCol w="3093278">
                  <a:extLst>
                    <a:ext uri="{9D8B030D-6E8A-4147-A177-3AD203B41FA5}">
                      <a16:colId xmlns:a16="http://schemas.microsoft.com/office/drawing/2014/main" val="2270240370"/>
                    </a:ext>
                  </a:extLst>
                </a:gridCol>
                <a:gridCol w="6308130">
                  <a:extLst>
                    <a:ext uri="{9D8B030D-6E8A-4147-A177-3AD203B41FA5}">
                      <a16:colId xmlns:a16="http://schemas.microsoft.com/office/drawing/2014/main" val="2951824911"/>
                    </a:ext>
                  </a:extLst>
                </a:gridCol>
              </a:tblGrid>
              <a:tr h="4733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1" baseline="0" dirty="0">
                          <a:latin typeface="+mn-ea"/>
                          <a:ea typeface="+mn-ea"/>
                        </a:rPr>
                        <a:t>項目</a:t>
                      </a:r>
                      <a:endParaRPr kumimoji="1" lang="en-US" altLang="ja-JP" sz="1600" b="1" baseline="0" dirty="0">
                        <a:latin typeface="+mn-ea"/>
                        <a:ea typeface="+mn-ea"/>
                      </a:endParaRPr>
                    </a:p>
                  </a:txBody>
                  <a:tcPr anchor="ctr">
                    <a:solidFill>
                      <a:schemeClr val="tx2">
                        <a:lumMod val="40000"/>
                        <a:lumOff val="60000"/>
                      </a:schemeClr>
                    </a:solidFill>
                  </a:tcPr>
                </a:tc>
                <a:tc>
                  <a:txBody>
                    <a:bodyPr/>
                    <a:lstStyle/>
                    <a:p>
                      <a:pPr algn="ctr"/>
                      <a:r>
                        <a:rPr kumimoji="1" lang="ja-JP" altLang="en-US" sz="1600" b="1" baseline="0" dirty="0">
                          <a:latin typeface="+mn-ea"/>
                          <a:ea typeface="+mn-ea"/>
                        </a:rPr>
                        <a:t>記入</a:t>
                      </a:r>
                    </a:p>
                  </a:txBody>
                  <a:tcPr anchor="ctr">
                    <a:solidFill>
                      <a:schemeClr val="tx2">
                        <a:lumMod val="40000"/>
                        <a:lumOff val="60000"/>
                      </a:schemeClr>
                    </a:solidFill>
                  </a:tcPr>
                </a:tc>
                <a:extLst>
                  <a:ext uri="{0D108BD9-81ED-4DB2-BD59-A6C34878D82A}">
                    <a16:rowId xmlns:a16="http://schemas.microsoft.com/office/drawing/2014/main" val="3947857741"/>
                  </a:ext>
                </a:extLst>
              </a:tr>
              <a:tr h="1378162">
                <a:tc>
                  <a:txBody>
                    <a:bodyPr/>
                    <a:lstStyle/>
                    <a:p>
                      <a:pPr marL="0" indent="0">
                        <a:buNone/>
                      </a:pPr>
                      <a:r>
                        <a:rPr kumimoji="1" lang="en-US" altLang="ja-JP" sz="1600" b="1" dirty="0"/>
                        <a:t>ABCI</a:t>
                      </a:r>
                      <a:r>
                        <a:rPr kumimoji="1" lang="ja-JP" altLang="en-US" sz="1600" b="1" dirty="0"/>
                        <a:t>を使っての感想</a:t>
                      </a:r>
                      <a:endParaRPr kumimoji="1" lang="en-US" altLang="ja-JP" sz="1600" b="1" dirty="0"/>
                    </a:p>
                    <a:p>
                      <a:pPr marL="0" indent="0">
                        <a:buNone/>
                      </a:pPr>
                      <a:endParaRPr lang="en-US" altLang="ja-JP" sz="1600" b="1" dirty="0"/>
                    </a:p>
                  </a:txBody>
                  <a:tcPr/>
                </a:tc>
                <a:tc>
                  <a:txBody>
                    <a:bodyPr/>
                    <a:lstStyle/>
                    <a:p>
                      <a:r>
                        <a:rPr kumimoji="1" lang="ja-JP" altLang="en-US" sz="1600" b="1">
                          <a:latin typeface="+mn-ea"/>
                          <a:ea typeface="+mn-ea"/>
                        </a:rPr>
                        <a:t>検証用環境は</a:t>
                      </a:r>
                      <a:r>
                        <a:rPr kumimoji="1" lang="en-US" altLang="ja-JP" sz="1600" b="1" dirty="0">
                          <a:latin typeface="+mn-ea"/>
                          <a:ea typeface="+mn-ea"/>
                        </a:rPr>
                        <a:t>aiaccel</a:t>
                      </a:r>
                      <a:r>
                        <a:rPr kumimoji="1" lang="ja-JP" altLang="en-US" sz="1600" b="1">
                          <a:latin typeface="+mn-ea"/>
                          <a:ea typeface="+mn-ea"/>
                        </a:rPr>
                        <a:t>のログがすべて</a:t>
                      </a:r>
                      <a:r>
                        <a:rPr kumimoji="1" lang="en-US" altLang="ja-JP" sz="1600" b="1" dirty="0">
                          <a:latin typeface="+mn-ea"/>
                          <a:ea typeface="+mn-ea"/>
                        </a:rPr>
                        <a:t>DL</a:t>
                      </a:r>
                      <a:r>
                        <a:rPr kumimoji="1" lang="ja-JP" altLang="en-US" sz="1600" b="1">
                          <a:latin typeface="+mn-ea"/>
                          <a:ea typeface="+mn-ea"/>
                        </a:rPr>
                        <a:t>できるため分析にとても役立ちました。ありがとうございます。次回コンテストに向けての改善点としましては、もっと短いタイムアウト時間が指定できると嬉しいです</a:t>
                      </a:r>
                      <a:r>
                        <a:rPr kumimoji="1" lang="en-US" altLang="ja-JP" sz="1600" b="1" dirty="0">
                          <a:latin typeface="+mn-ea"/>
                          <a:ea typeface="+mn-ea"/>
                        </a:rPr>
                        <a:t> (</a:t>
                      </a:r>
                      <a:r>
                        <a:rPr kumimoji="1" lang="ja-JP" altLang="en-US" sz="1600" b="1">
                          <a:latin typeface="+mn-ea"/>
                          <a:ea typeface="+mn-ea"/>
                        </a:rPr>
                        <a:t>原因不明の問題で</a:t>
                      </a:r>
                      <a:r>
                        <a:rPr kumimoji="1" lang="en-US" altLang="ja-JP" sz="1600" b="1" dirty="0">
                          <a:latin typeface="+mn-ea"/>
                          <a:ea typeface="+mn-ea"/>
                        </a:rPr>
                        <a:t>36</a:t>
                      </a:r>
                      <a:r>
                        <a:rPr kumimoji="1" lang="ja-JP" altLang="en-US" sz="1600" b="1">
                          <a:latin typeface="+mn-ea"/>
                          <a:ea typeface="+mn-ea"/>
                        </a:rPr>
                        <a:t>時間処理が終わらずその間検証用環境が使えなくなってしまいました</a:t>
                      </a:r>
                      <a:r>
                        <a:rPr kumimoji="1" lang="en-US" altLang="ja-JP" sz="1600" b="1" dirty="0">
                          <a:latin typeface="+mn-ea"/>
                          <a:ea typeface="+mn-ea"/>
                        </a:rPr>
                        <a:t>)</a:t>
                      </a:r>
                      <a:r>
                        <a:rPr kumimoji="1" lang="ja-JP" altLang="en-US" sz="1600" b="1">
                          <a:latin typeface="+mn-ea"/>
                          <a:ea typeface="+mn-ea"/>
                        </a:rPr>
                        <a:t>。</a:t>
                      </a:r>
                      <a:endParaRPr kumimoji="1" lang="ja-JP" altLang="en-US" sz="1600" b="1" dirty="0">
                        <a:latin typeface="+mn-ea"/>
                        <a:ea typeface="+mn-ea"/>
                      </a:endParaRPr>
                    </a:p>
                  </a:txBody>
                  <a:tcPr/>
                </a:tc>
                <a:extLst>
                  <a:ext uri="{0D108BD9-81ED-4DB2-BD59-A6C34878D82A}">
                    <a16:rowId xmlns:a16="http://schemas.microsoft.com/office/drawing/2014/main" val="1474717913"/>
                  </a:ext>
                </a:extLst>
              </a:tr>
              <a:tr h="1942562">
                <a:tc>
                  <a:txBody>
                    <a:bodyPr/>
                    <a:lstStyle/>
                    <a:p>
                      <a:pPr marL="0" indent="0">
                        <a:buNone/>
                      </a:pPr>
                      <a:r>
                        <a:rPr kumimoji="1" lang="ja-JP" altLang="en-US" sz="1600" b="1" dirty="0"/>
                        <a:t>コンテストの改良点</a:t>
                      </a:r>
                      <a:endParaRPr kumimoji="1" lang="en-US" altLang="ja-JP" sz="1600" b="1" dirty="0"/>
                    </a:p>
                  </a:txBody>
                  <a:tcPr/>
                </a:tc>
                <a:tc>
                  <a:txBody>
                    <a:bodyPr/>
                    <a:lstStyle/>
                    <a:p>
                      <a:r>
                        <a:rPr kumimoji="1" lang="en-US" altLang="ja-JP" sz="1600" b="1" dirty="0">
                          <a:latin typeface="+mn-ea"/>
                          <a:ea typeface="+mn-ea"/>
                        </a:rPr>
                        <a:t>(</a:t>
                      </a:r>
                      <a:r>
                        <a:rPr kumimoji="1" lang="ja-JP" altLang="en-US" sz="1600" b="1">
                          <a:latin typeface="+mn-ea"/>
                          <a:ea typeface="+mn-ea"/>
                        </a:rPr>
                        <a:t>最終スコアが悪かったためこの認識は誤りかもしれませんが、考えていたことを共有しておきます</a:t>
                      </a:r>
                      <a:r>
                        <a:rPr kumimoji="1" lang="en-US" altLang="ja-JP" sz="1600" b="1" dirty="0">
                          <a:latin typeface="+mn-ea"/>
                          <a:ea typeface="+mn-ea"/>
                        </a:rPr>
                        <a:t>)</a:t>
                      </a:r>
                    </a:p>
                    <a:p>
                      <a:r>
                        <a:rPr kumimoji="1" lang="en-US" altLang="ja-JP" sz="1600" b="1" dirty="0">
                          <a:latin typeface="+mn-ea"/>
                          <a:ea typeface="+mn-ea"/>
                        </a:rPr>
                        <a:t>aiaccel</a:t>
                      </a:r>
                      <a:r>
                        <a:rPr kumimoji="1" lang="ja-JP" altLang="en-US" sz="1600" b="1">
                          <a:latin typeface="+mn-ea"/>
                          <a:ea typeface="+mn-ea"/>
                        </a:rPr>
                        <a:t>では再現性を確保するために事前に</a:t>
                      </a:r>
                      <a:r>
                        <a:rPr kumimoji="1" lang="en-US" altLang="ja-JP" sz="1600" b="1" dirty="0">
                          <a:latin typeface="+mn-ea"/>
                          <a:ea typeface="+mn-ea"/>
                        </a:rPr>
                        <a:t>1</a:t>
                      </a:r>
                      <a:r>
                        <a:rPr kumimoji="1" lang="ja-JP" altLang="en-US" sz="1600" b="1">
                          <a:latin typeface="+mn-ea"/>
                          <a:ea typeface="+mn-ea"/>
                        </a:rPr>
                        <a:t>つ設定した</a:t>
                      </a:r>
                      <a:r>
                        <a:rPr kumimoji="1" lang="en-US" altLang="ja-JP" sz="1600" b="1" dirty="0">
                          <a:latin typeface="+mn-ea"/>
                          <a:ea typeface="+mn-ea"/>
                        </a:rPr>
                        <a:t>seed</a:t>
                      </a:r>
                      <a:r>
                        <a:rPr kumimoji="1" lang="ja-JP" altLang="en-US" sz="1600" b="1">
                          <a:latin typeface="+mn-ea"/>
                          <a:ea typeface="+mn-ea"/>
                        </a:rPr>
                        <a:t>値をその後の目的関数評価時に固定していると認識しています。例えば一度評価されたパラメーターと同じパラメーターを</a:t>
                      </a:r>
                      <a:r>
                        <a:rPr kumimoji="1" lang="en-US" altLang="ja-JP" sz="1600" b="1" dirty="0">
                          <a:latin typeface="+mn-ea"/>
                          <a:ea typeface="+mn-ea"/>
                        </a:rPr>
                        <a:t>suggest</a:t>
                      </a:r>
                      <a:r>
                        <a:rPr kumimoji="1" lang="ja-JP" altLang="en-US" sz="1600" b="1">
                          <a:latin typeface="+mn-ea"/>
                          <a:ea typeface="+mn-ea"/>
                        </a:rPr>
                        <a:t>すれば同じ評価値が得られています。しかし今回のように後半</a:t>
                      </a:r>
                      <a:r>
                        <a:rPr kumimoji="1" lang="en-US" altLang="ja-JP" sz="1600" b="1" dirty="0">
                          <a:latin typeface="+mn-ea"/>
                          <a:ea typeface="+mn-ea"/>
                        </a:rPr>
                        <a:t>50</a:t>
                      </a:r>
                      <a:r>
                        <a:rPr kumimoji="1" lang="ja-JP" altLang="en-US" sz="1600" b="1">
                          <a:latin typeface="+mn-ea"/>
                          <a:ea typeface="+mn-ea"/>
                        </a:rPr>
                        <a:t>個の評価値の合計スコアで競う場合には、評価ごとに目的関数側の</a:t>
                      </a:r>
                      <a:r>
                        <a:rPr kumimoji="1" lang="en-US" altLang="ja-JP" sz="1600" b="1" dirty="0">
                          <a:latin typeface="+mn-ea"/>
                          <a:ea typeface="+mn-ea"/>
                        </a:rPr>
                        <a:t>seed</a:t>
                      </a:r>
                      <a:r>
                        <a:rPr kumimoji="1" lang="ja-JP" altLang="en-US" sz="1600" b="1">
                          <a:latin typeface="+mn-ea"/>
                          <a:ea typeface="+mn-ea"/>
                        </a:rPr>
                        <a:t>値を</a:t>
                      </a:r>
                      <a:r>
                        <a:rPr kumimoji="1" lang="en-US" altLang="ja-JP" sz="1600" b="1" dirty="0">
                          <a:latin typeface="+mn-ea"/>
                          <a:ea typeface="+mn-ea"/>
                        </a:rPr>
                        <a:t>increment</a:t>
                      </a:r>
                      <a:r>
                        <a:rPr kumimoji="1" lang="ja-JP" altLang="en-US" sz="1600" b="1">
                          <a:latin typeface="+mn-ea"/>
                          <a:ea typeface="+mn-ea"/>
                        </a:rPr>
                        <a:t>することで、同じパラメーターを引いても同じ評価値が得られる保証をなくしたほうがよいように感じました。</a:t>
                      </a:r>
                      <a:endParaRPr kumimoji="1" lang="en-US" altLang="ja-JP" sz="1600" b="1" dirty="0">
                        <a:latin typeface="+mn-ea"/>
                        <a:ea typeface="+mn-ea"/>
                      </a:endParaRPr>
                    </a:p>
                    <a:p>
                      <a:r>
                        <a:rPr kumimoji="1" lang="ja-JP" altLang="en-US" sz="1600" b="1">
                          <a:latin typeface="+mn-ea"/>
                          <a:ea typeface="+mn-ea"/>
                        </a:rPr>
                        <a:t>そうでない場合、私の手元では後半</a:t>
                      </a:r>
                      <a:r>
                        <a:rPr kumimoji="1" lang="en-US" altLang="ja-JP" sz="1600" b="1" dirty="0">
                          <a:latin typeface="+mn-ea"/>
                          <a:ea typeface="+mn-ea"/>
                        </a:rPr>
                        <a:t>50</a:t>
                      </a:r>
                      <a:r>
                        <a:rPr kumimoji="1" lang="ja-JP" altLang="en-US" sz="1600" b="1">
                          <a:latin typeface="+mn-ea"/>
                          <a:ea typeface="+mn-ea"/>
                        </a:rPr>
                        <a:t>個の探索を諦め、前半</a:t>
                      </a:r>
                      <a:r>
                        <a:rPr kumimoji="1" lang="en-US" altLang="ja-JP" sz="1600" b="1" dirty="0">
                          <a:latin typeface="+mn-ea"/>
                          <a:ea typeface="+mn-ea"/>
                        </a:rPr>
                        <a:t>50</a:t>
                      </a:r>
                      <a:r>
                        <a:rPr kumimoji="1" lang="ja-JP" altLang="en-US" sz="1600" b="1">
                          <a:latin typeface="+mn-ea"/>
                          <a:ea typeface="+mn-ea"/>
                        </a:rPr>
                        <a:t>個の中で見つかった最もよい評価パラメーター</a:t>
                      </a:r>
                      <a:r>
                        <a:rPr kumimoji="1" lang="en-US" altLang="ja-JP" sz="1600" b="1" dirty="0">
                          <a:latin typeface="+mn-ea"/>
                          <a:ea typeface="+mn-ea"/>
                        </a:rPr>
                        <a:t>(</a:t>
                      </a:r>
                      <a:r>
                        <a:rPr kumimoji="1" lang="ja-JP" altLang="en-US" sz="1600" b="1">
                          <a:latin typeface="+mn-ea"/>
                          <a:ea typeface="+mn-ea"/>
                        </a:rPr>
                        <a:t>とその</a:t>
                      </a:r>
                      <a:r>
                        <a:rPr kumimoji="1" lang="en-US" altLang="ja-JP" sz="1600" b="1" dirty="0">
                          <a:latin typeface="+mn-ea"/>
                          <a:ea typeface="+mn-ea"/>
                        </a:rPr>
                        <a:t>seed</a:t>
                      </a:r>
                      <a:r>
                        <a:rPr kumimoji="1" lang="ja-JP" altLang="en-US" sz="1600" b="1">
                          <a:latin typeface="+mn-ea"/>
                          <a:ea typeface="+mn-ea"/>
                        </a:rPr>
                        <a:t>の組み合わせ</a:t>
                      </a:r>
                      <a:r>
                        <a:rPr kumimoji="1" lang="en-US" altLang="ja-JP" sz="1600" b="1" dirty="0">
                          <a:latin typeface="+mn-ea"/>
                          <a:ea typeface="+mn-ea"/>
                        </a:rPr>
                        <a:t>)</a:t>
                      </a:r>
                      <a:r>
                        <a:rPr kumimoji="1" lang="ja-JP" altLang="en-US" sz="1600" b="1">
                          <a:latin typeface="+mn-ea"/>
                          <a:ea typeface="+mn-ea"/>
                        </a:rPr>
                        <a:t>を後半は常に返し続けるほうがより高いスコアが得られているようです。</a:t>
                      </a:r>
                      <a:endParaRPr kumimoji="1" lang="en-US" altLang="ja-JP" sz="1600" b="1" dirty="0">
                        <a:latin typeface="+mn-ea"/>
                        <a:ea typeface="+mn-ea"/>
                      </a:endParaRPr>
                    </a:p>
                  </a:txBody>
                  <a:tcPr/>
                </a:tc>
                <a:extLst>
                  <a:ext uri="{0D108BD9-81ED-4DB2-BD59-A6C34878D82A}">
                    <a16:rowId xmlns:a16="http://schemas.microsoft.com/office/drawing/2014/main" val="2226296729"/>
                  </a:ext>
                </a:extLst>
              </a:tr>
            </a:tbl>
          </a:graphicData>
        </a:graphic>
      </p:graphicFrame>
      <p:sp>
        <p:nvSpPr>
          <p:cNvPr id="10" name="テキスト ボックス 9">
            <a:extLst>
              <a:ext uri="{FF2B5EF4-FFF2-40B4-BE49-F238E27FC236}">
                <a16:creationId xmlns:a16="http://schemas.microsoft.com/office/drawing/2014/main" id="{2812D33F-6947-CA51-BFCE-A276EBC5AE75}"/>
              </a:ext>
            </a:extLst>
          </p:cNvPr>
          <p:cNvSpPr txBox="1"/>
          <p:nvPr/>
        </p:nvSpPr>
        <p:spPr>
          <a:xfrm>
            <a:off x="252296" y="6408738"/>
            <a:ext cx="3209235" cy="338554"/>
          </a:xfrm>
          <a:prstGeom prst="rect">
            <a:avLst/>
          </a:prstGeom>
          <a:noFill/>
        </p:spPr>
        <p:txBody>
          <a:bodyPr wrap="square" rtlCol="0">
            <a:spAutoFit/>
          </a:bodyPr>
          <a:lstStyle/>
          <a:p>
            <a:r>
              <a:rPr kumimoji="1" lang="en-US" altLang="ja-JP" sz="1600" b="1" dirty="0"/>
              <a:t>※</a:t>
            </a:r>
            <a:r>
              <a:rPr kumimoji="1" lang="ja-JP" altLang="en-US" sz="1600" b="1" dirty="0"/>
              <a:t>本ページは審査の対象外です。</a:t>
            </a:r>
          </a:p>
        </p:txBody>
      </p:sp>
    </p:spTree>
    <p:extLst>
      <p:ext uri="{BB962C8B-B14F-4D97-AF65-F5344CB8AC3E}">
        <p14:creationId xmlns:p14="http://schemas.microsoft.com/office/powerpoint/2010/main" val="96368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A50B9E5-3D37-CDA0-1741-C3DD184234CB}"/>
              </a:ext>
            </a:extLst>
          </p:cNvPr>
          <p:cNvSpPr>
            <a:spLocks noGrp="1"/>
          </p:cNvSpPr>
          <p:nvPr>
            <p:ph type="title"/>
          </p:nvPr>
        </p:nvSpPr>
        <p:spPr>
          <a:xfrm>
            <a:off x="1150989" y="3130825"/>
            <a:ext cx="7604021" cy="1381539"/>
          </a:xfrm>
        </p:spPr>
        <p:txBody>
          <a:bodyPr>
            <a:normAutofit/>
          </a:bodyPr>
          <a:lstStyle/>
          <a:p>
            <a:pPr algn="ctr"/>
            <a:r>
              <a:rPr kumimoji="1" lang="ja-JP" altLang="en-US" dirty="0"/>
              <a:t>追加での説明資料がある場合、</a:t>
            </a:r>
            <a:br>
              <a:rPr kumimoji="1" lang="en-US" altLang="ja-JP" dirty="0"/>
            </a:br>
            <a:r>
              <a:rPr kumimoji="1" lang="ja-JP" altLang="en-US" dirty="0"/>
              <a:t>本ページ以降に添付して下さい。</a:t>
            </a:r>
          </a:p>
        </p:txBody>
      </p:sp>
      <p:sp>
        <p:nvSpPr>
          <p:cNvPr id="4" name="スライド番号プレースホルダー 3">
            <a:extLst>
              <a:ext uri="{FF2B5EF4-FFF2-40B4-BE49-F238E27FC236}">
                <a16:creationId xmlns:a16="http://schemas.microsoft.com/office/drawing/2014/main" id="{B4CAC19E-74E9-A084-22DD-F5CDCC3D51AE}"/>
              </a:ext>
            </a:extLst>
          </p:cNvPr>
          <p:cNvSpPr>
            <a:spLocks noGrp="1"/>
          </p:cNvSpPr>
          <p:nvPr>
            <p:ph type="sldNum" sz="quarter" idx="4"/>
          </p:nvPr>
        </p:nvSpPr>
        <p:spPr/>
        <p:txBody>
          <a:bodyPr/>
          <a:lstStyle/>
          <a:p>
            <a:fld id="{652AE7A0-B274-4AD2-A86F-1F9EDE300C1C}" type="slidenum">
              <a:rPr lang="ja-JP" altLang="en-US" smtClean="0"/>
              <a:pPr/>
              <a:t>7</a:t>
            </a:fld>
            <a:endParaRPr lang="ja-JP" altLang="en-US" dirty="0"/>
          </a:p>
        </p:txBody>
      </p:sp>
    </p:spTree>
    <p:extLst>
      <p:ext uri="{BB962C8B-B14F-4D97-AF65-F5344CB8AC3E}">
        <p14:creationId xmlns:p14="http://schemas.microsoft.com/office/powerpoint/2010/main" val="383959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23FE4FC-0527-CC4D-3315-65FE19A7170C}"/>
              </a:ext>
            </a:extLst>
          </p:cNvPr>
          <p:cNvSpPr>
            <a:spLocks noGrp="1"/>
          </p:cNvSpPr>
          <p:nvPr>
            <p:ph idx="1"/>
          </p:nvPr>
        </p:nvSpPr>
        <p:spPr>
          <a:xfrm>
            <a:off x="363823" y="1344201"/>
            <a:ext cx="5285415" cy="4832762"/>
          </a:xfrm>
        </p:spPr>
        <p:txBody>
          <a:bodyPr/>
          <a:lstStyle/>
          <a:p>
            <a:pPr marL="0" indent="0">
              <a:buNone/>
            </a:pPr>
            <a:r>
              <a:rPr kumimoji="1" lang="ja-JP" altLang="en-US"/>
              <a:t>提出ファイルにはアルゴリズム以外にも次のようなプログラムを加えました。</a:t>
            </a:r>
            <a:endParaRPr kumimoji="1" lang="en-US" altLang="ja-JP" dirty="0"/>
          </a:p>
          <a:p>
            <a:pPr marL="0" indent="0">
              <a:buNone/>
            </a:pPr>
            <a:endParaRPr lang="en-US" altLang="ja-JP" dirty="0"/>
          </a:p>
          <a:p>
            <a:pPr marL="457200" indent="-457200">
              <a:buAutoNum type="arabicPeriod"/>
            </a:pPr>
            <a:r>
              <a:rPr lang="en-US" altLang="ja-JP" dirty="0"/>
              <a:t>aiaccel</a:t>
            </a:r>
            <a:r>
              <a:rPr lang="ja-JP" altLang="en-US"/>
              <a:t>の実行結果</a:t>
            </a:r>
            <a:r>
              <a:rPr lang="en-US" altLang="ja-JP" dirty="0"/>
              <a:t> (</a:t>
            </a:r>
            <a:r>
              <a:rPr lang="en-US" altLang="ja-JP" dirty="0" err="1"/>
              <a:t>reports.csv</a:t>
            </a:r>
            <a:r>
              <a:rPr lang="en-US" altLang="ja-JP" dirty="0"/>
              <a:t>) </a:t>
            </a:r>
            <a:r>
              <a:rPr lang="ja-JP" altLang="en-US"/>
              <a:t>から</a:t>
            </a:r>
            <a:r>
              <a:rPr lang="en-US" altLang="ja-JP" dirty="0"/>
              <a:t>Optuna Study</a:t>
            </a:r>
            <a:r>
              <a:rPr lang="ja-JP" altLang="en-US"/>
              <a:t>を作成し、</a:t>
            </a:r>
            <a:r>
              <a:rPr lang="en-US" altLang="ja-JP" dirty="0"/>
              <a:t>Optuna Dashboard</a:t>
            </a:r>
            <a:r>
              <a:rPr lang="ja-JP" altLang="en-US"/>
              <a:t>で可視化・分析するスクリプト。</a:t>
            </a:r>
            <a:endParaRPr lang="en-US" altLang="ja-JP" dirty="0"/>
          </a:p>
          <a:p>
            <a:pPr marL="457200" indent="-457200">
              <a:buAutoNum type="arabicPeriod"/>
            </a:pPr>
            <a:r>
              <a:rPr kumimoji="1" lang="en-US" altLang="ja-JP" dirty="0"/>
              <a:t>aiacc</a:t>
            </a:r>
            <a:r>
              <a:rPr lang="en-US" altLang="ja-JP" dirty="0"/>
              <a:t>el</a:t>
            </a:r>
            <a:r>
              <a:rPr lang="ja-JP" altLang="en-US"/>
              <a:t>の実行結果</a:t>
            </a:r>
            <a:r>
              <a:rPr lang="en-US" altLang="ja-JP" dirty="0"/>
              <a:t> (</a:t>
            </a:r>
            <a:r>
              <a:rPr lang="en-US" altLang="ja-JP" dirty="0" err="1"/>
              <a:t>reports.csv</a:t>
            </a:r>
            <a:r>
              <a:rPr lang="en-US" altLang="ja-JP" dirty="0"/>
              <a:t>) </a:t>
            </a:r>
            <a:r>
              <a:rPr lang="ja-JP" altLang="en-US"/>
              <a:t>から目的関数の代理モデルを学習し、新規に実装したアルゴリズムを高速に評価できるスクリプト。代理モデルには</a:t>
            </a:r>
            <a:r>
              <a:rPr lang="en-US" altLang="ja-JP" dirty="0" err="1"/>
              <a:t>RandomForest</a:t>
            </a:r>
            <a:r>
              <a:rPr lang="ja-JP" altLang="en-US"/>
              <a:t>を使用しました。</a:t>
            </a:r>
            <a:endParaRPr kumimoji="1" lang="ja-JP" altLang="en-US"/>
          </a:p>
        </p:txBody>
      </p:sp>
      <p:sp>
        <p:nvSpPr>
          <p:cNvPr id="3" name="タイトル 2">
            <a:extLst>
              <a:ext uri="{FF2B5EF4-FFF2-40B4-BE49-F238E27FC236}">
                <a16:creationId xmlns:a16="http://schemas.microsoft.com/office/drawing/2014/main" id="{2F3ED8F1-C00A-6DAE-0A70-7DA034B77B5E}"/>
              </a:ext>
            </a:extLst>
          </p:cNvPr>
          <p:cNvSpPr>
            <a:spLocks noGrp="1"/>
          </p:cNvSpPr>
          <p:nvPr>
            <p:ph type="title"/>
          </p:nvPr>
        </p:nvSpPr>
        <p:spPr/>
        <p:txBody>
          <a:bodyPr/>
          <a:lstStyle/>
          <a:p>
            <a:r>
              <a:rPr lang="ja-JP" altLang="en-US"/>
              <a:t>その他の提出プログラム</a:t>
            </a:r>
            <a:endParaRPr kumimoji="1" lang="ja-JP" altLang="en-US"/>
          </a:p>
        </p:txBody>
      </p:sp>
      <p:sp>
        <p:nvSpPr>
          <p:cNvPr id="4" name="スライド番号プレースホルダー 3">
            <a:extLst>
              <a:ext uri="{FF2B5EF4-FFF2-40B4-BE49-F238E27FC236}">
                <a16:creationId xmlns:a16="http://schemas.microsoft.com/office/drawing/2014/main" id="{70FA59B0-3F69-89A2-3C7B-8681D319EE76}"/>
              </a:ext>
            </a:extLst>
          </p:cNvPr>
          <p:cNvSpPr>
            <a:spLocks noGrp="1"/>
          </p:cNvSpPr>
          <p:nvPr>
            <p:ph type="sldNum" sz="quarter" idx="4"/>
          </p:nvPr>
        </p:nvSpPr>
        <p:spPr/>
        <p:txBody>
          <a:bodyPr/>
          <a:lstStyle/>
          <a:p>
            <a:fld id="{652AE7A0-B274-4AD2-A86F-1F9EDE300C1C}" type="slidenum">
              <a:rPr lang="ja-JP" altLang="en-US" smtClean="0"/>
              <a:pPr/>
              <a:t>8</a:t>
            </a:fld>
            <a:endParaRPr lang="ja-JP" altLang="en-US" dirty="0"/>
          </a:p>
        </p:txBody>
      </p:sp>
      <p:pic>
        <p:nvPicPr>
          <p:cNvPr id="5" name="コンテンツ プレースホルダー 13" descr="コンピューターのスクリーンショット&#10;&#10;自動的に生成された説明">
            <a:extLst>
              <a:ext uri="{FF2B5EF4-FFF2-40B4-BE49-F238E27FC236}">
                <a16:creationId xmlns:a16="http://schemas.microsoft.com/office/drawing/2014/main" id="{67ECACB6-102F-D68B-6D9D-6E31D8068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430" y="1706551"/>
            <a:ext cx="3651591" cy="3444897"/>
          </a:xfrm>
          <a:prstGeom prst="rect">
            <a:avLst/>
          </a:prstGeom>
        </p:spPr>
      </p:pic>
    </p:spTree>
    <p:extLst>
      <p:ext uri="{BB962C8B-B14F-4D97-AF65-F5344CB8AC3E}">
        <p14:creationId xmlns:p14="http://schemas.microsoft.com/office/powerpoint/2010/main" val="709909425"/>
      </p:ext>
    </p:extLst>
  </p:cSld>
  <p:clrMapOvr>
    <a:masterClrMapping/>
  </p:clrMapOvr>
</p:sld>
</file>

<file path=ppt/theme/theme1.xml><?xml version="1.0" encoding="utf-8"?>
<a:theme xmlns:a="http://schemas.openxmlformats.org/drawingml/2006/main" name="NEDO日本語16：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DO日本語16：9" id="{E7627FC0-82E2-4F40-AE95-EDA8A0518DCA}" vid="{B091D4D8-CA12-428C-A114-EED442D517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NEDO日本語16：9</Template>
  <TotalTime>8294</TotalTime>
  <Words>972</Words>
  <Application>Microsoft Macintosh PowerPoint</Application>
  <PresentationFormat>A4 210 x 297 mm</PresentationFormat>
  <Paragraphs>66</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ＭＳ Ｐゴシック</vt:lpstr>
      <vt:lpstr>游ゴシック</vt:lpstr>
      <vt:lpstr>Arial</vt:lpstr>
      <vt:lpstr>NEDO日本語16：9</vt:lpstr>
      <vt:lpstr>ＨＰＯモジュールコンテスト レポート</vt:lpstr>
      <vt:lpstr>ＨＰＯモジュール コンテストレポート</vt:lpstr>
      <vt:lpstr>開発したモジュールの概要</vt:lpstr>
      <vt:lpstr>モジュールのアルゴリズム</vt:lpstr>
      <vt:lpstr>信頼領域 (Trust Region) からのサンプリング</vt:lpstr>
      <vt:lpstr>その他　次回コンテストに向けて</vt:lpstr>
      <vt:lpstr>追加での説明資料がある場合、 本ページ以降に添付して下さい。</vt:lpstr>
      <vt:lpstr>その他の提出プログラム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ＨＰＯモジュールコンテスト レポート</dc:title>
  <cp:lastModifiedBy>Masashi Shibata</cp:lastModifiedBy>
  <cp:revision>24</cp:revision>
  <cp:lastPrinted>2022-07-27T10:19:23Z</cp:lastPrinted>
  <dcterms:created xsi:type="dcterms:W3CDTF">2018-03-09T08:00:37Z</dcterms:created>
  <dcterms:modified xsi:type="dcterms:W3CDTF">2023-03-15T13:49:15Z</dcterms:modified>
</cp:coreProperties>
</file>