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21" r:id="rId4"/>
    <p:sldId id="258" r:id="rId5"/>
    <p:sldId id="328" r:id="rId6"/>
    <p:sldId id="261" r:id="rId7"/>
    <p:sldId id="327" r:id="rId8"/>
    <p:sldId id="322" r:id="rId9"/>
    <p:sldId id="323" r:id="rId10"/>
    <p:sldId id="326" r:id="rId11"/>
    <p:sldId id="295" r:id="rId12"/>
    <p:sldId id="297" r:id="rId13"/>
    <p:sldId id="298" r:id="rId14"/>
    <p:sldId id="305" r:id="rId15"/>
    <p:sldId id="335" r:id="rId16"/>
    <p:sldId id="329" r:id="rId17"/>
    <p:sldId id="336" r:id="rId18"/>
    <p:sldId id="311" r:id="rId19"/>
    <p:sldId id="333" r:id="rId20"/>
    <p:sldId id="330" r:id="rId21"/>
    <p:sldId id="337" r:id="rId22"/>
    <p:sldId id="325" r:id="rId23"/>
    <p:sldId id="339" r:id="rId24"/>
    <p:sldId id="340" r:id="rId25"/>
    <p:sldId id="341" r:id="rId26"/>
    <p:sldId id="342" r:id="rId27"/>
    <p:sldId id="338" r:id="rId28"/>
    <p:sldId id="264" r:id="rId29"/>
    <p:sldId id="331" r:id="rId30"/>
    <p:sldId id="265" r:id="rId31"/>
    <p:sldId id="332" r:id="rId32"/>
    <p:sldId id="26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4T22:18:5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25 20127 0 0,'-3'2'26'0'0,"-11"3"276"0"0,1 2 1 0 0,-1 0-1 0 0,1 1 0 0 0,1 0 1 0 0,-2 2-303 0 0,-3 3 418 0 0,-8 6-222 0 0,-16 18-196 0 0,73-77-7201 0 0,19-35 7201 0 0,-34 50-1262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008E-CDF6-4114-9BA0-C63EBAD6D546}" type="datetimeFigureOut">
              <a:rPr lang="en-US" smtClean="0"/>
              <a:t>2019-04-04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A9299-A3BB-4A56-AF52-E82468D8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7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49D7-455A-433C-8BBE-BC90C199F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505" y="609601"/>
            <a:ext cx="11471564" cy="3200400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OF their bones are coral made:</a:t>
            </a:r>
            <a:b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Machine learning, the titanic, and the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lusitania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79AD1-5C54-4F46-847C-0CE232E76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Courtney Buchanan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37F870-8125-4BD0-A768-29DDB0FD2119}"/>
                  </a:ext>
                </a:extLst>
              </p14:cNvPr>
              <p14:cNvContentPartPr/>
              <p14:nvPr/>
            </p14:nvContentPartPr>
            <p14:xfrm>
              <a:off x="6739036" y="7344229"/>
              <a:ext cx="60120" cy="5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37F870-8125-4BD0-A768-29DDB0FD21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0036" y="7335589"/>
                <a:ext cx="77760" cy="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3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204CFB-0493-441C-A437-C6062458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94" y="-345056"/>
            <a:ext cx="9905998" cy="1905000"/>
          </a:xfrm>
        </p:spPr>
        <p:txBody>
          <a:bodyPr/>
          <a:lstStyle/>
          <a:p>
            <a:r>
              <a:rPr lang="en-US" dirty="0"/>
              <a:t>Sensitivity, specificity, roc curve and </a:t>
            </a:r>
            <a:r>
              <a:rPr lang="en-US" dirty="0" err="1"/>
              <a:t>auc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CBE40D-F687-4D63-AC32-F70E8C673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2596" y="1096736"/>
            <a:ext cx="5329069" cy="456961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F4464A-84A6-476D-98DA-254C2FBED8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7123" y="1096736"/>
            <a:ext cx="5329070" cy="4569613"/>
          </a:xfrm>
        </p:spPr>
      </p:pic>
    </p:spTree>
    <p:extLst>
      <p:ext uri="{BB962C8B-B14F-4D97-AF65-F5344CB8AC3E}">
        <p14:creationId xmlns:p14="http://schemas.microsoft.com/office/powerpoint/2010/main" val="85602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7" y="124582"/>
            <a:ext cx="10754113" cy="942218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A947555-D92F-4C8A-AE0A-3C97ECD6D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58" y="974081"/>
            <a:ext cx="9025256" cy="5412758"/>
          </a:xfrm>
        </p:spPr>
      </p:pic>
    </p:spTree>
    <p:extLst>
      <p:ext uri="{BB962C8B-B14F-4D97-AF65-F5344CB8AC3E}">
        <p14:creationId xmlns:p14="http://schemas.microsoft.com/office/powerpoint/2010/main" val="261173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107" y="-509742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9DB0A1-4086-4B88-B1CB-A793AD7E7D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9376" y="1172564"/>
            <a:ext cx="5008830" cy="5347507"/>
          </a:xfrm>
        </p:spPr>
      </p:pic>
    </p:spTree>
    <p:extLst>
      <p:ext uri="{BB962C8B-B14F-4D97-AF65-F5344CB8AC3E}">
        <p14:creationId xmlns:p14="http://schemas.microsoft.com/office/powerpoint/2010/main" val="279412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Source vector machine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0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958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7046B1-EFDA-4077-B269-56D96F25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338401"/>
            <a:ext cx="6361521" cy="512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8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Linear discriminant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1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958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7046B1-EFDA-4077-B269-56D96F25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31" y="1622046"/>
            <a:ext cx="8639896" cy="45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1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K nearest neighbors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958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7046B1-EFDA-4077-B269-56D96F25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43398"/>
            <a:ext cx="7664448" cy="41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0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F2AC-E951-4384-9EEF-9505EDA0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62" y="-69012"/>
            <a:ext cx="9905998" cy="1905000"/>
          </a:xfrm>
        </p:spPr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04ED-4AF1-4F82-8C05-53D6F89F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862" y="1938786"/>
            <a:ext cx="9905998" cy="4682707"/>
          </a:xfrm>
        </p:spPr>
        <p:txBody>
          <a:bodyPr>
            <a:noAutofit/>
          </a:bodyPr>
          <a:lstStyle/>
          <a:p>
            <a:r>
              <a:rPr lang="en-US" sz="3200" dirty="0"/>
              <a:t>Use classification machine learning models in R to analyze passenger data from the </a:t>
            </a:r>
            <a:r>
              <a:rPr lang="en-US" sz="3200" i="1" dirty="0"/>
              <a:t>RMS Titanic </a:t>
            </a:r>
            <a:r>
              <a:rPr lang="en-US" sz="3200" dirty="0"/>
              <a:t>and predict the survivability rate</a:t>
            </a:r>
          </a:p>
          <a:p>
            <a:r>
              <a:rPr lang="en-US" sz="3200" dirty="0"/>
              <a:t>Analyze the factor values that influence the survival rate of passengers on the RSM Titanic</a:t>
            </a:r>
          </a:p>
          <a:p>
            <a:r>
              <a:rPr lang="en-US" sz="2800" dirty="0"/>
              <a:t>Apply the machine learning models to data from the tragic final voyage of the </a:t>
            </a:r>
            <a:r>
              <a:rPr lang="en-US" sz="2800" i="1" dirty="0"/>
              <a:t>RMS Lusitania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9932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Ensemble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52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958"/>
            <a:ext cx="9905998" cy="1905000"/>
          </a:xfrm>
        </p:spPr>
        <p:txBody>
          <a:bodyPr/>
          <a:lstStyle/>
          <a:p>
            <a:r>
              <a:rPr lang="en-US" dirty="0"/>
              <a:t>Compare the previous models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7046B1-EFDA-4077-B269-56D96F25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75" y="1388278"/>
            <a:ext cx="7210703" cy="479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D02B-86D6-47D5-BA00-E22882D9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746" y="2003117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7F4CE-139F-4C26-B914-2C24905A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746" y="3586935"/>
            <a:ext cx="8686801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9AEE32-2EE1-4C34-A174-80D7D1BD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F8D6E-F784-4B05-8DF8-18A18BE95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BD0B7C-8ADB-4951-8B6F-A58864404A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93637" y="1288586"/>
            <a:ext cx="5849148" cy="532690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E5E726-DCFC-492F-B864-43370A4EE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98944" y="568391"/>
            <a:ext cx="4604280" cy="576262"/>
          </a:xfrm>
        </p:spPr>
        <p:txBody>
          <a:bodyPr/>
          <a:lstStyle/>
          <a:p>
            <a:r>
              <a:rPr lang="en-US" dirty="0"/>
              <a:t>Survival VS Family Size</a:t>
            </a:r>
          </a:p>
        </p:txBody>
      </p:sp>
    </p:spTree>
    <p:extLst>
      <p:ext uri="{BB962C8B-B14F-4D97-AF65-F5344CB8AC3E}">
        <p14:creationId xmlns:p14="http://schemas.microsoft.com/office/powerpoint/2010/main" val="63314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AF5D51-1B0C-4134-8ED3-A43337C1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602" y="-382385"/>
            <a:ext cx="9905998" cy="1905000"/>
          </a:xfrm>
        </p:spPr>
        <p:txBody>
          <a:bodyPr/>
          <a:lstStyle/>
          <a:p>
            <a:r>
              <a:rPr lang="en-US" dirty="0"/>
              <a:t>Class vs SURVIVAL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CFCC3A4-9E53-47E9-A81F-7067FC8B7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868" y="1165167"/>
            <a:ext cx="7515648" cy="4815984"/>
          </a:xfrm>
        </p:spPr>
      </p:pic>
    </p:spTree>
    <p:extLst>
      <p:ext uri="{BB962C8B-B14F-4D97-AF65-F5344CB8AC3E}">
        <p14:creationId xmlns:p14="http://schemas.microsoft.com/office/powerpoint/2010/main" val="3272340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AF5D51-1B0C-4134-8ED3-A43337C1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966" y="-387927"/>
            <a:ext cx="9905998" cy="1905000"/>
          </a:xfrm>
        </p:spPr>
        <p:txBody>
          <a:bodyPr/>
          <a:lstStyle/>
          <a:p>
            <a:r>
              <a:rPr lang="en-US" dirty="0"/>
              <a:t>Age, Gender, and Survival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CFCC3A4-9E53-47E9-A81F-7067FC8B7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821" y="1165167"/>
            <a:ext cx="7203741" cy="4815984"/>
          </a:xfrm>
        </p:spPr>
      </p:pic>
    </p:spTree>
    <p:extLst>
      <p:ext uri="{BB962C8B-B14F-4D97-AF65-F5344CB8AC3E}">
        <p14:creationId xmlns:p14="http://schemas.microsoft.com/office/powerpoint/2010/main" val="538546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48A155-BA2B-4157-B6D8-6B8CEC7C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512078"/>
            <a:ext cx="9905998" cy="1905000"/>
          </a:xfrm>
        </p:spPr>
        <p:txBody>
          <a:bodyPr/>
          <a:lstStyle/>
          <a:p>
            <a:r>
              <a:rPr lang="en-US" dirty="0"/>
              <a:t>Survival and point of embarkment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713E24-A09A-4355-B3CF-C3254B1B87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2768" y="2417078"/>
            <a:ext cx="5363850" cy="383132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E2582B-3D8D-4691-8638-EC469304A2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9688" y="2373284"/>
            <a:ext cx="5415250" cy="3868036"/>
          </a:xfrm>
        </p:spPr>
      </p:pic>
    </p:spTree>
    <p:extLst>
      <p:ext uri="{BB962C8B-B14F-4D97-AF65-F5344CB8AC3E}">
        <p14:creationId xmlns:p14="http://schemas.microsoft.com/office/powerpoint/2010/main" val="1750630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D02B-86D6-47D5-BA00-E22882D9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746" y="2003117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7F4CE-139F-4C26-B914-2C24905A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746" y="3586935"/>
            <a:ext cx="8686801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94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13CC-C427-4417-8F80-E0B46335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132" y="-83127"/>
            <a:ext cx="9905998" cy="1905000"/>
          </a:xfrm>
        </p:spPr>
        <p:txBody>
          <a:bodyPr/>
          <a:lstStyle/>
          <a:p>
            <a:r>
              <a:rPr lang="en-US" dirty="0"/>
              <a:t>How do the titanic models compare?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A42AB9-95DB-4E61-A28B-4082E6D23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17408"/>
              </p:ext>
            </p:extLst>
          </p:nvPr>
        </p:nvGraphicFramePr>
        <p:xfrm>
          <a:off x="2135995" y="1583003"/>
          <a:ext cx="7073661" cy="399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150">
                  <a:extLst>
                    <a:ext uri="{9D8B030D-6E8A-4147-A177-3AD203B41FA5}">
                      <a16:colId xmlns:a16="http://schemas.microsoft.com/office/drawing/2014/main" val="1481261009"/>
                    </a:ext>
                  </a:extLst>
                </a:gridCol>
                <a:gridCol w="1948951">
                  <a:extLst>
                    <a:ext uri="{9D8B030D-6E8A-4147-A177-3AD203B41FA5}">
                      <a16:colId xmlns:a16="http://schemas.microsoft.com/office/drawing/2014/main" val="9277679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64184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8178417"/>
                    </a:ext>
                  </a:extLst>
                </a:gridCol>
              </a:tblGrid>
              <a:tr h="5060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25529"/>
                  </a:ext>
                </a:extLst>
              </a:tr>
              <a:tr h="8406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Logistic Regression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82.95%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19630"/>
                  </a:ext>
                </a:extLst>
              </a:tr>
              <a:tr h="528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Random Forest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84.98%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2999"/>
                  </a:ext>
                </a:extLst>
              </a:tr>
              <a:tr h="8406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K-Nearest Neighbor (KNN)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81.93%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77801"/>
                  </a:ext>
                </a:extLst>
              </a:tr>
              <a:tr h="4705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Source Vector Machine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96.54%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35728"/>
                  </a:ext>
                </a:extLst>
              </a:tr>
              <a:tr h="3915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Linear Discriminant Analysis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81.93%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2998"/>
                  </a:ext>
                </a:extLst>
              </a:tr>
              <a:tr h="3341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Ensemble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09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153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69C8-5F40-41E1-BE98-BA2BF69E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46" y="547255"/>
            <a:ext cx="4622079" cy="1371600"/>
          </a:xfrm>
        </p:spPr>
        <p:txBody>
          <a:bodyPr/>
          <a:lstStyle/>
          <a:p>
            <a:pPr algn="ctr"/>
            <a:r>
              <a:rPr lang="en-US" dirty="0"/>
              <a:t>Testing the models on the Lusitania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B635EC-CEB9-4F28-90E0-CB15E065C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650" y="1613305"/>
            <a:ext cx="5943600" cy="38281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B154E-AEE7-4FE3-8C5C-2D8432A8B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So, what happened? Why only 52.95% accurate compared to the Titanic data?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Due to the survivability biases in the Titanic dataset compared to the Lusitania data, which skewed towards gender and socioeconomic status as major factor variables </a:t>
            </a:r>
          </a:p>
        </p:txBody>
      </p:sp>
    </p:spTree>
    <p:extLst>
      <p:ext uri="{BB962C8B-B14F-4D97-AF65-F5344CB8AC3E}">
        <p14:creationId xmlns:p14="http://schemas.microsoft.com/office/powerpoint/2010/main" val="417668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CC76CC-BF2C-4E99-9401-B36CCDF6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080619"/>
            <a:ext cx="8686800" cy="1468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AD253-93CF-432E-8AD7-DE2CF7EAE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82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CA8B-FD86-4403-AC3F-E1460558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2633"/>
            <a:ext cx="9905998" cy="1905000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44AE-E16B-4120-A5DC-92EC2F82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Limited dataset: Difficulties with finding useful data on wines for free</a:t>
            </a:r>
          </a:p>
          <a:p>
            <a:r>
              <a:rPr lang="en-US" sz="3200" dirty="0"/>
              <a:t>Data biased towards red whines and mid-tier wines </a:t>
            </a:r>
          </a:p>
          <a:p>
            <a:r>
              <a:rPr lang="en-US" sz="3200" dirty="0"/>
              <a:t>Given more time, we would like to refine our models and find alternative datasets in order to get the most accurate results at predicting the quality of a wine</a:t>
            </a:r>
          </a:p>
        </p:txBody>
      </p:sp>
    </p:spTree>
    <p:extLst>
      <p:ext uri="{BB962C8B-B14F-4D97-AF65-F5344CB8AC3E}">
        <p14:creationId xmlns:p14="http://schemas.microsoft.com/office/powerpoint/2010/main" val="78074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A914-F39B-4A72-95FE-9D2FEA94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90F2-3E40-46B8-A057-AF6D1595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more machine learning models in R, including but not limited to Decision Tree, Neural Network, Deep Neural Network, and XG Boost</a:t>
            </a:r>
          </a:p>
          <a:p>
            <a:r>
              <a:rPr lang="en-US" sz="2400" dirty="0"/>
              <a:t>Further explore the differences between the two datasets</a:t>
            </a:r>
          </a:p>
          <a:p>
            <a:r>
              <a:rPr lang="en-US" sz="2400" dirty="0"/>
              <a:t>Perform a more in depth analysis of the Lusitania dataset</a:t>
            </a:r>
          </a:p>
          <a:p>
            <a:r>
              <a:rPr lang="en-US" sz="2400" dirty="0"/>
              <a:t>Create a website and R Shiny application for the project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667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D02B-86D6-47D5-BA00-E22882D9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746" y="2003117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7F4CE-139F-4C26-B914-2C24905A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746" y="3586935"/>
            <a:ext cx="8686801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3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D131-CE6C-4C82-A516-74178D0E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2785"/>
            <a:ext cx="9905998" cy="1905000"/>
          </a:xfrm>
        </p:spPr>
        <p:txBody>
          <a:bodyPr/>
          <a:lstStyle/>
          <a:p>
            <a:r>
              <a:rPr lang="en-US" dirty="0"/>
              <a:t>What data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BED0-96FB-4966-A62C-62541BA4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1354"/>
            <a:ext cx="10025352" cy="412622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Publicly accessible passenger manifests from the RMS Titanic and RMS Lusitania  </a:t>
            </a:r>
          </a:p>
          <a:p>
            <a:r>
              <a:rPr lang="en-US" sz="2800" dirty="0"/>
              <a:t>Data required munging and imputation in order to make the factor variables comparable between datasets. </a:t>
            </a:r>
          </a:p>
          <a:p>
            <a:r>
              <a:rPr lang="en-US" sz="2800" dirty="0"/>
              <a:t>Due to the use of Random Forest in the Mice library for the imputation process, some of the results may be less accurate</a:t>
            </a:r>
          </a:p>
          <a:p>
            <a:r>
              <a:rPr lang="en-US" sz="2800" dirty="0"/>
              <a:t>Additional features were created, most notably the family size and the title / salutation of a passenger</a:t>
            </a:r>
          </a:p>
        </p:txBody>
      </p:sp>
    </p:spTree>
    <p:extLst>
      <p:ext uri="{BB962C8B-B14F-4D97-AF65-F5344CB8AC3E}">
        <p14:creationId xmlns:p14="http://schemas.microsoft.com/office/powerpoint/2010/main" val="376760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93B68-55B4-4612-BF8B-CE60171B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50" y="-127464"/>
            <a:ext cx="9905998" cy="1905000"/>
          </a:xfrm>
        </p:spPr>
        <p:txBody>
          <a:bodyPr/>
          <a:lstStyle/>
          <a:p>
            <a:r>
              <a:rPr lang="en-US" dirty="0"/>
              <a:t>Data imputation code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CC7855-8069-4E5C-9F93-6E5DCFB6E0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44533" y="1943734"/>
            <a:ext cx="4644892" cy="362218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06BA62-9229-4FB6-B6B9-8AFA650843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0265" y="1930331"/>
            <a:ext cx="5835735" cy="3622180"/>
          </a:xfrm>
        </p:spPr>
      </p:pic>
    </p:spTree>
    <p:extLst>
      <p:ext uri="{BB962C8B-B14F-4D97-AF65-F5344CB8AC3E}">
        <p14:creationId xmlns:p14="http://schemas.microsoft.com/office/powerpoint/2010/main" val="61670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4AAE-D738-4DE7-84FD-EFF817FF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741" y="1836339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Machine learning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4521-E2A4-4D0F-A279-8AE18894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49" y="3305139"/>
            <a:ext cx="8686801" cy="860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7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D131-CE6C-4C82-A516-74178D0E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2785"/>
            <a:ext cx="9905998" cy="1905000"/>
          </a:xfrm>
        </p:spPr>
        <p:txBody>
          <a:bodyPr/>
          <a:lstStyle/>
          <a:p>
            <a:r>
              <a:rPr lang="en-US" dirty="0"/>
              <a:t>Classification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BED0-96FB-4966-A62C-62541BA4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1354"/>
            <a:ext cx="9905998" cy="3860217"/>
          </a:xfrm>
        </p:spPr>
        <p:txBody>
          <a:bodyPr>
            <a:normAutofit/>
          </a:bodyPr>
          <a:lstStyle/>
          <a:p>
            <a:r>
              <a:rPr lang="en-US" sz="2800" dirty="0"/>
              <a:t>Logistic Regression</a:t>
            </a:r>
          </a:p>
          <a:p>
            <a:r>
              <a:rPr lang="en-US" sz="2800" dirty="0"/>
              <a:t>Random Forest</a:t>
            </a:r>
          </a:p>
          <a:p>
            <a:r>
              <a:rPr lang="en-US" sz="2800" dirty="0"/>
              <a:t>K-Nearest Neighbors</a:t>
            </a:r>
          </a:p>
          <a:p>
            <a:r>
              <a:rPr lang="en-US" sz="2800" dirty="0"/>
              <a:t>Source Vector Machine</a:t>
            </a:r>
          </a:p>
          <a:p>
            <a:r>
              <a:rPr lang="en-US" sz="2800" dirty="0"/>
              <a:t>Linear Discriminant Analysis</a:t>
            </a:r>
          </a:p>
          <a:p>
            <a:r>
              <a:rPr lang="en-US" sz="2800" dirty="0"/>
              <a:t>Ensemble Model </a:t>
            </a:r>
          </a:p>
        </p:txBody>
      </p:sp>
    </p:spTree>
    <p:extLst>
      <p:ext uri="{BB962C8B-B14F-4D97-AF65-F5344CB8AC3E}">
        <p14:creationId xmlns:p14="http://schemas.microsoft.com/office/powerpoint/2010/main" val="259910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8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958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7046B1-EFDA-4077-B269-56D96F25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399361"/>
            <a:ext cx="7664448" cy="479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71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237</TotalTime>
  <Words>423</Words>
  <Application>Microsoft Office PowerPoint</Application>
  <PresentationFormat>Widescreen</PresentationFormat>
  <Paragraphs>69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Century Gothic</vt:lpstr>
      <vt:lpstr>Mesh</vt:lpstr>
      <vt:lpstr>OF their bones are coral made: Machine learning, the titanic, and the lusitania</vt:lpstr>
      <vt:lpstr>Project scope </vt:lpstr>
      <vt:lpstr>The data</vt:lpstr>
      <vt:lpstr>What data did we use?</vt:lpstr>
      <vt:lpstr>Data imputation code </vt:lpstr>
      <vt:lpstr>Machine learning modules</vt:lpstr>
      <vt:lpstr>Classification models used</vt:lpstr>
      <vt:lpstr>Logistic regression</vt:lpstr>
      <vt:lpstr>Code and measurements</vt:lpstr>
      <vt:lpstr>Sensitivity, specificity, roc curve and auc</vt:lpstr>
      <vt:lpstr>Random forest</vt:lpstr>
      <vt:lpstr>Code and measurements</vt:lpstr>
      <vt:lpstr>analysis</vt:lpstr>
      <vt:lpstr>Source vector machine</vt:lpstr>
      <vt:lpstr>Code and measurements</vt:lpstr>
      <vt:lpstr>Linear discriminant analysis</vt:lpstr>
      <vt:lpstr>Code and measurements</vt:lpstr>
      <vt:lpstr>K nearest neighbors</vt:lpstr>
      <vt:lpstr>Code and measurements</vt:lpstr>
      <vt:lpstr>Ensemble model</vt:lpstr>
      <vt:lpstr>Compare the previous models</vt:lpstr>
      <vt:lpstr>Visualizations</vt:lpstr>
      <vt:lpstr>PowerPoint Presentation</vt:lpstr>
      <vt:lpstr>Class vs SURVIVAL</vt:lpstr>
      <vt:lpstr>Age, Gender, and Survival</vt:lpstr>
      <vt:lpstr>Survival and point of embarkment</vt:lpstr>
      <vt:lpstr>Conclusions</vt:lpstr>
      <vt:lpstr>How do the titanic models compare?</vt:lpstr>
      <vt:lpstr>Testing the models on the Lusitania data</vt:lpstr>
      <vt:lpstr>Post mortem</vt:lpstr>
      <vt:lpstr>Moving forward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Devious Bookworm</dc:creator>
  <cp:lastModifiedBy>Devious Bookworm</cp:lastModifiedBy>
  <cp:revision>152</cp:revision>
  <dcterms:created xsi:type="dcterms:W3CDTF">2019-03-14T21:08:41Z</dcterms:created>
  <dcterms:modified xsi:type="dcterms:W3CDTF">2019-04-04T22:33:36Z</dcterms:modified>
</cp:coreProperties>
</file>