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A00BD"/>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22" autoAdjust="0"/>
    <p:restoredTop sz="99413" autoAdjust="0"/>
  </p:normalViewPr>
  <p:slideViewPr>
    <p:cSldViewPr snapToGrid="0" snapToObjects="1">
      <p:cViewPr>
        <p:scale>
          <a:sx n="170" d="100"/>
          <a:sy n="170" d="100"/>
        </p:scale>
        <p:origin x="-1272"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30635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142453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84684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187096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FB9E7-31CE-F441-ADCA-57BCC2C86C6E}"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61901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EFB9E7-31CE-F441-ADCA-57BCC2C86C6E}"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43738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EFB9E7-31CE-F441-ADCA-57BCC2C86C6E}" type="datetimeFigureOut">
              <a:rPr lang="en-US" smtClean="0"/>
              <a:t>9/23/16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309434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EFB9E7-31CE-F441-ADCA-57BCC2C86C6E}" type="datetimeFigureOut">
              <a:rPr lang="en-US" smtClean="0"/>
              <a:t>9/23/16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243342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FB9E7-31CE-F441-ADCA-57BCC2C86C6E}" type="datetimeFigureOut">
              <a:rPr lang="en-US" smtClean="0"/>
              <a:t>9/23/16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245809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FB9E7-31CE-F441-ADCA-57BCC2C86C6E}"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69679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FB9E7-31CE-F441-ADCA-57BCC2C86C6E}"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4219054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2EFB9E7-31CE-F441-ADCA-57BCC2C86C6E}" type="datetimeFigureOut">
              <a:rPr lang="en-US" smtClean="0"/>
              <a:t>9/23/16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0FC29FC0-105F-6D45-88FB-39DF22AAEA54}" type="slidenum">
              <a:rPr lang="en-US" smtClean="0"/>
              <a:t>‹#›</a:t>
            </a:fld>
            <a:endParaRPr lang="en-US"/>
          </a:p>
        </p:txBody>
      </p:sp>
    </p:spTree>
    <p:extLst>
      <p:ext uri="{BB962C8B-B14F-4D97-AF65-F5344CB8AC3E}">
        <p14:creationId xmlns:p14="http://schemas.microsoft.com/office/powerpoint/2010/main" val="415926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microsoft.com/office/2007/relationships/hdphoto" Target="../media/hdphoto1.wdp"/><Relationship Id="rId8" Type="http://schemas.microsoft.com/office/2007/relationships/hdphoto" Target="../media/hdphoto2.wdp"/><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sa_w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80" y="468788"/>
            <a:ext cx="1432078" cy="1066898"/>
          </a:xfrm>
          <a:prstGeom prst="rect">
            <a:avLst/>
          </a:prstGeom>
        </p:spPr>
      </p:pic>
      <p:pic>
        <p:nvPicPr>
          <p:cNvPr id="5" name="Picture 4" descr="hsa_muta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80" y="1904884"/>
            <a:ext cx="1436038" cy="1069848"/>
          </a:xfrm>
          <a:prstGeom prst="rect">
            <a:avLst/>
          </a:prstGeom>
        </p:spPr>
      </p:pic>
      <p:sp>
        <p:nvSpPr>
          <p:cNvPr id="6" name="TextBox 5"/>
          <p:cNvSpPr txBox="1"/>
          <p:nvPr/>
        </p:nvSpPr>
        <p:spPr>
          <a:xfrm>
            <a:off x="1006763" y="1574095"/>
            <a:ext cx="1050187" cy="338554"/>
          </a:xfrm>
          <a:prstGeom prst="rect">
            <a:avLst/>
          </a:prstGeom>
          <a:noFill/>
        </p:spPr>
        <p:txBody>
          <a:bodyPr wrap="none" rtlCol="0">
            <a:spAutoFit/>
          </a:bodyPr>
          <a:lstStyle/>
          <a:p>
            <a:r>
              <a:rPr lang="en-US" sz="800" dirty="0">
                <a:solidFill>
                  <a:srgbClr val="BA00BD"/>
                </a:solidFill>
                <a:latin typeface="Calibri"/>
                <a:cs typeface="Calibri"/>
              </a:rPr>
              <a:t>m</a:t>
            </a:r>
            <a:r>
              <a:rPr lang="en-US" sz="800" dirty="0" smtClean="0">
                <a:solidFill>
                  <a:srgbClr val="BA00BD"/>
                </a:solidFill>
                <a:latin typeface="Calibri"/>
                <a:cs typeface="Calibri"/>
              </a:rPr>
              <a:t>utation introduced </a:t>
            </a:r>
          </a:p>
          <a:p>
            <a:r>
              <a:rPr lang="en-US" sz="800" dirty="0" smtClean="0">
                <a:solidFill>
                  <a:srgbClr val="BA00BD"/>
                </a:solidFill>
                <a:latin typeface="Calibri"/>
                <a:cs typeface="Calibri"/>
              </a:rPr>
              <a:t>to binding site</a:t>
            </a:r>
            <a:endParaRPr lang="en-US" sz="800" dirty="0">
              <a:solidFill>
                <a:srgbClr val="BA00BD"/>
              </a:solidFill>
              <a:latin typeface="Calibri"/>
              <a:cs typeface="Calibri"/>
            </a:endParaRPr>
          </a:p>
        </p:txBody>
      </p:sp>
      <p:pic>
        <p:nvPicPr>
          <p:cNvPr id="8" name="Picture 7"/>
          <p:cNvPicPr>
            <a:picLocks noChangeAspect="1"/>
          </p:cNvPicPr>
          <p:nvPr/>
        </p:nvPicPr>
        <p:blipFill>
          <a:blip r:embed="rId4"/>
          <a:stretch>
            <a:fillRect/>
          </a:stretch>
        </p:blipFill>
        <p:spPr>
          <a:xfrm flipH="1">
            <a:off x="841884" y="1624990"/>
            <a:ext cx="250487" cy="250487"/>
          </a:xfrm>
          <a:prstGeom prst="rect">
            <a:avLst/>
          </a:prstGeom>
        </p:spPr>
      </p:pic>
      <p:sp>
        <p:nvSpPr>
          <p:cNvPr id="9" name="TextBox 8"/>
          <p:cNvSpPr txBox="1"/>
          <p:nvPr/>
        </p:nvSpPr>
        <p:spPr>
          <a:xfrm rot="16200000">
            <a:off x="-149370" y="902915"/>
            <a:ext cx="1189198" cy="215444"/>
          </a:xfrm>
          <a:prstGeom prst="rect">
            <a:avLst/>
          </a:prstGeom>
          <a:noFill/>
        </p:spPr>
        <p:txBody>
          <a:bodyPr wrap="none" rtlCol="0">
            <a:spAutoFit/>
          </a:bodyPr>
          <a:lstStyle/>
          <a:p>
            <a:r>
              <a:rPr lang="en-US" sz="800" b="1" dirty="0" smtClean="0"/>
              <a:t>SAMPL6: wild-type HSA</a:t>
            </a:r>
            <a:endParaRPr lang="en-US" sz="800" b="1" dirty="0"/>
          </a:p>
        </p:txBody>
      </p:sp>
      <p:sp>
        <p:nvSpPr>
          <p:cNvPr id="10" name="TextBox 9"/>
          <p:cNvSpPr txBox="1"/>
          <p:nvPr/>
        </p:nvSpPr>
        <p:spPr>
          <a:xfrm rot="16200000">
            <a:off x="-108769" y="2272918"/>
            <a:ext cx="1107996" cy="215444"/>
          </a:xfrm>
          <a:prstGeom prst="rect">
            <a:avLst/>
          </a:prstGeom>
          <a:noFill/>
        </p:spPr>
        <p:txBody>
          <a:bodyPr wrap="none" rtlCol="0">
            <a:spAutoFit/>
          </a:bodyPr>
          <a:lstStyle/>
          <a:p>
            <a:r>
              <a:rPr lang="en-US" sz="800" b="1" dirty="0" smtClean="0"/>
              <a:t>SAMPL7: mutant HSA</a:t>
            </a:r>
            <a:endParaRPr lang="en-US" sz="800" b="1" dirty="0"/>
          </a:p>
        </p:txBody>
      </p:sp>
      <p:sp>
        <p:nvSpPr>
          <p:cNvPr id="11" name="TextBox 10"/>
          <p:cNvSpPr txBox="1"/>
          <p:nvPr/>
        </p:nvSpPr>
        <p:spPr>
          <a:xfrm>
            <a:off x="198966" y="284101"/>
            <a:ext cx="275198" cy="246221"/>
          </a:xfrm>
          <a:prstGeom prst="rect">
            <a:avLst/>
          </a:prstGeom>
          <a:noFill/>
        </p:spPr>
        <p:txBody>
          <a:bodyPr wrap="none" rtlCol="0">
            <a:spAutoFit/>
          </a:bodyPr>
          <a:lstStyle/>
          <a:p>
            <a:r>
              <a:rPr lang="en-US" sz="1000" b="1" dirty="0" smtClean="0"/>
              <a:t>A</a:t>
            </a:r>
            <a:endParaRPr lang="en-US" sz="1000" b="1" dirty="0"/>
          </a:p>
        </p:txBody>
      </p:sp>
      <p:sp>
        <p:nvSpPr>
          <p:cNvPr id="12" name="TextBox 11"/>
          <p:cNvSpPr txBox="1">
            <a:spLocks noChangeAspect="1"/>
          </p:cNvSpPr>
          <p:nvPr/>
        </p:nvSpPr>
        <p:spPr>
          <a:xfrm>
            <a:off x="218950" y="3151109"/>
            <a:ext cx="6388018" cy="4154985"/>
          </a:xfrm>
          <a:prstGeom prst="rect">
            <a:avLst/>
          </a:prstGeom>
          <a:noFill/>
        </p:spPr>
        <p:txBody>
          <a:bodyPr wrap="square" rtlCol="0">
            <a:spAutoFit/>
          </a:bodyPr>
          <a:lstStyle/>
          <a:p>
            <a:pPr algn="just"/>
            <a:r>
              <a:rPr lang="en-US" sz="900" b="1" dirty="0" smtClean="0">
                <a:latin typeface="Helvetica"/>
                <a:cs typeface="Helvetica"/>
              </a:rPr>
              <a:t>Figure 1.</a:t>
            </a:r>
            <a:r>
              <a:rPr lang="en-US" sz="900" dirty="0" smtClean="0">
                <a:latin typeface="Helvetica"/>
                <a:cs typeface="Helvetica"/>
              </a:rPr>
              <a:t> </a:t>
            </a:r>
            <a:r>
              <a:rPr lang="en-US" sz="900" b="1" dirty="0" smtClean="0">
                <a:latin typeface="Helvetica"/>
                <a:cs typeface="Helvetica"/>
              </a:rPr>
              <a:t>(A)</a:t>
            </a:r>
            <a:r>
              <a:rPr lang="en-US" sz="900" dirty="0" smtClean="0">
                <a:latin typeface="Helvetica"/>
                <a:cs typeface="Helvetica"/>
              </a:rPr>
              <a:t> Wild type Human Serum Albumin (HSA) is proposed to be the first target of SAMPL6 challenge with its selected set of ligands. Ligand set with wide range of affinities will be constructed by screening small molecule fragment libraries. By introducing a mutation to one of the binding pockets, we will create a second challenge target. </a:t>
            </a:r>
            <a:r>
              <a:rPr lang="en-US" sz="900" b="1" dirty="0" smtClean="0">
                <a:latin typeface="Helvetica"/>
                <a:cs typeface="Helvetica"/>
              </a:rPr>
              <a:t>(B)</a:t>
            </a:r>
            <a:r>
              <a:rPr lang="en-US" sz="900" dirty="0" smtClean="0">
                <a:latin typeface="Helvetica"/>
                <a:cs typeface="Helvetica"/>
              </a:rPr>
              <a:t> HSA with drug molecules superimposed to their positions in crystal structures with </a:t>
            </a:r>
            <a:r>
              <a:rPr lang="en-US" sz="900" dirty="0" smtClean="0">
                <a:latin typeface="Helvetica"/>
                <a:cs typeface="Helvetica"/>
              </a:rPr>
              <a:t>HSA </a:t>
            </a:r>
            <a:r>
              <a:rPr lang="en-US" sz="900" dirty="0" smtClean="0">
                <a:latin typeface="Helvetica"/>
                <a:cs typeface="Helvetica"/>
              </a:rPr>
              <a:t>(Figure </a:t>
            </a:r>
            <a:r>
              <a:rPr lang="en-US" sz="900" dirty="0" smtClean="0">
                <a:latin typeface="Helvetica"/>
                <a:cs typeface="Helvetica"/>
              </a:rPr>
              <a:t>created by </a:t>
            </a:r>
            <a:r>
              <a:rPr lang="en-US" sz="900" dirty="0"/>
              <a:t>Michelle Lynn </a:t>
            </a:r>
            <a:r>
              <a:rPr lang="en-US" sz="900" dirty="0" smtClean="0"/>
              <a:t>Hall et al. 2013)</a:t>
            </a:r>
            <a:r>
              <a:rPr lang="en-US" sz="900" dirty="0" smtClean="0">
                <a:latin typeface="Helvetica"/>
                <a:cs typeface="Helvetica"/>
              </a:rPr>
              <a:t>. </a:t>
            </a:r>
            <a:r>
              <a:rPr lang="en-US" sz="900" dirty="0" smtClean="0">
                <a:latin typeface="Helvetica"/>
                <a:cs typeface="Helvetica"/>
              </a:rPr>
              <a:t>[m1] HSA has up to 8 binding sites drug molecules were observed to bind. Green and purple colored ligands indicate major drug binding sites Site I (</a:t>
            </a:r>
            <a:r>
              <a:rPr lang="en-US" sz="900" dirty="0" err="1" smtClean="0">
                <a:latin typeface="Helvetica"/>
                <a:cs typeface="Helvetica"/>
              </a:rPr>
              <a:t>Sudlow’s</a:t>
            </a:r>
            <a:r>
              <a:rPr lang="en-US" sz="900" dirty="0" smtClean="0">
                <a:latin typeface="Helvetica"/>
                <a:cs typeface="Helvetica"/>
              </a:rPr>
              <a:t> Site I) and Site II (</a:t>
            </a:r>
            <a:r>
              <a:rPr lang="en-US" sz="900" dirty="0" err="1" smtClean="0">
                <a:latin typeface="Helvetica"/>
                <a:cs typeface="Helvetica"/>
              </a:rPr>
              <a:t>Sudlow’s</a:t>
            </a:r>
            <a:r>
              <a:rPr lang="en-US" sz="900" dirty="0" smtClean="0">
                <a:latin typeface="Helvetica"/>
                <a:cs typeface="Helvetica"/>
              </a:rPr>
              <a:t> Site II), respectively. </a:t>
            </a:r>
            <a:r>
              <a:rPr lang="en-US" sz="900" dirty="0" err="1" smtClean="0">
                <a:latin typeface="Helvetica"/>
                <a:cs typeface="Helvetica"/>
              </a:rPr>
              <a:t>Dansylamide</a:t>
            </a:r>
            <a:r>
              <a:rPr lang="en-US" sz="900" dirty="0" smtClean="0">
                <a:latin typeface="Helvetica"/>
                <a:cs typeface="Helvetica"/>
              </a:rPr>
              <a:t> and </a:t>
            </a:r>
            <a:r>
              <a:rPr lang="en-US" sz="900" dirty="0" err="1" smtClean="0">
                <a:latin typeface="Helvetica"/>
                <a:cs typeface="Helvetica"/>
              </a:rPr>
              <a:t>dansylglycine</a:t>
            </a:r>
            <a:r>
              <a:rPr lang="en-US" sz="900" dirty="0" smtClean="0">
                <a:latin typeface="Helvetica"/>
                <a:cs typeface="Helvetica"/>
              </a:rPr>
              <a:t> </a:t>
            </a:r>
            <a:r>
              <a:rPr lang="en-US" sz="900" dirty="0" err="1" smtClean="0">
                <a:latin typeface="Helvetica"/>
                <a:cs typeface="Helvetica"/>
              </a:rPr>
              <a:t>excibit</a:t>
            </a:r>
            <a:r>
              <a:rPr lang="en-US" sz="900" dirty="0" smtClean="0">
                <a:latin typeface="Helvetica"/>
                <a:cs typeface="Helvetica"/>
              </a:rPr>
              <a:t> binding-enhanced fluorescence upon binding to HSA, thus a binding curve can be constructed based on increase in fluorescence emission at 480 nm. </a:t>
            </a:r>
            <a:r>
              <a:rPr lang="en-US" sz="900" dirty="0" err="1" smtClean="0">
                <a:latin typeface="Helvetica"/>
                <a:cs typeface="Helvetica"/>
              </a:rPr>
              <a:t>Dansylamide</a:t>
            </a:r>
            <a:r>
              <a:rPr lang="en-US" sz="900" dirty="0" smtClean="0">
                <a:latin typeface="Helvetica"/>
                <a:cs typeface="Helvetica"/>
              </a:rPr>
              <a:t> was shown to bind primarily to Site I (</a:t>
            </a:r>
            <a:r>
              <a:rPr lang="en-US" sz="900" dirty="0" err="1" smtClean="0">
                <a:latin typeface="Helvetica"/>
                <a:cs typeface="Helvetica"/>
              </a:rPr>
              <a:t>K</a:t>
            </a:r>
            <a:r>
              <a:rPr lang="en-US" sz="900" baseline="-25000" dirty="0" err="1" smtClean="0">
                <a:latin typeface="Helvetica"/>
                <a:cs typeface="Helvetica"/>
              </a:rPr>
              <a:t>d</a:t>
            </a:r>
            <a:r>
              <a:rPr lang="en-US" sz="900" dirty="0" smtClean="0">
                <a:latin typeface="Helvetica"/>
                <a:cs typeface="Helvetica"/>
              </a:rPr>
              <a:t> ~ 5 </a:t>
            </a:r>
            <a:r>
              <a:rPr lang="en-US" sz="900" dirty="0" err="1" smtClean="0">
                <a:latin typeface="Helvetica"/>
                <a:cs typeface="Helvetica"/>
              </a:rPr>
              <a:t>μM</a:t>
            </a:r>
            <a:r>
              <a:rPr lang="en-US" sz="900" dirty="0" smtClean="0">
                <a:latin typeface="Helvetica"/>
                <a:cs typeface="Helvetica"/>
              </a:rPr>
              <a:t>) and </a:t>
            </a:r>
            <a:r>
              <a:rPr lang="en-US" sz="900" dirty="0" err="1" smtClean="0">
                <a:latin typeface="Helvetica"/>
                <a:cs typeface="Helvetica"/>
              </a:rPr>
              <a:t>dansylglycine</a:t>
            </a:r>
            <a:r>
              <a:rPr lang="en-US" sz="900" dirty="0" smtClean="0">
                <a:latin typeface="Helvetica"/>
                <a:cs typeface="Helvetica"/>
              </a:rPr>
              <a:t> was shown to bind primarily to Site II (</a:t>
            </a:r>
            <a:r>
              <a:rPr lang="en-US" sz="900" dirty="0" err="1" smtClean="0">
                <a:latin typeface="Helvetica"/>
                <a:cs typeface="Helvetica"/>
              </a:rPr>
              <a:t>K</a:t>
            </a:r>
            <a:r>
              <a:rPr lang="en-US" sz="900" baseline="-25000" dirty="0" err="1" smtClean="0">
                <a:latin typeface="Helvetica"/>
                <a:cs typeface="Helvetica"/>
              </a:rPr>
              <a:t>d</a:t>
            </a:r>
            <a:r>
              <a:rPr lang="en-US" sz="900" dirty="0" smtClean="0">
                <a:latin typeface="Helvetica"/>
                <a:cs typeface="Helvetica"/>
              </a:rPr>
              <a:t> ~ 2 </a:t>
            </a:r>
            <a:r>
              <a:rPr lang="en-US" sz="900" dirty="0" err="1" smtClean="0">
                <a:latin typeface="Helvetica"/>
                <a:cs typeface="Helvetica"/>
              </a:rPr>
              <a:t>μM</a:t>
            </a:r>
            <a:r>
              <a:rPr lang="en-US" sz="900" dirty="0" smtClean="0">
                <a:latin typeface="Helvetica"/>
                <a:cs typeface="Helvetica"/>
              </a:rPr>
              <a:t>) [m2] with </a:t>
            </a:r>
            <a:r>
              <a:rPr lang="en-US" sz="900" b="1" dirty="0" smtClean="0">
                <a:latin typeface="Helvetica"/>
                <a:cs typeface="Helvetica"/>
              </a:rPr>
              <a:t>(C)</a:t>
            </a:r>
            <a:r>
              <a:rPr lang="en-US" sz="900" dirty="0" smtClean="0">
                <a:latin typeface="Helvetica"/>
                <a:cs typeface="Helvetica"/>
              </a:rPr>
              <a:t> Binding assay of HSA and </a:t>
            </a:r>
            <a:r>
              <a:rPr lang="en-US" sz="900" dirty="0" err="1" smtClean="0">
                <a:latin typeface="Helvetica"/>
                <a:cs typeface="Helvetica"/>
              </a:rPr>
              <a:t>Diclofenac</a:t>
            </a:r>
            <a:r>
              <a:rPr lang="en-US" sz="900" dirty="0" smtClean="0">
                <a:latin typeface="Helvetica"/>
                <a:cs typeface="Helvetica"/>
              </a:rPr>
              <a:t> measured by Isothermal </a:t>
            </a:r>
            <a:r>
              <a:rPr lang="en-US" sz="900" dirty="0">
                <a:latin typeface="Helvetica"/>
                <a:cs typeface="Helvetica"/>
              </a:rPr>
              <a:t>T</a:t>
            </a:r>
            <a:r>
              <a:rPr lang="en-US" sz="900" dirty="0" smtClean="0">
                <a:latin typeface="Helvetica"/>
                <a:cs typeface="Helvetica"/>
              </a:rPr>
              <a:t>itration </a:t>
            </a:r>
            <a:r>
              <a:rPr lang="en-US" sz="900" dirty="0" err="1" smtClean="0">
                <a:latin typeface="Helvetica"/>
                <a:cs typeface="Helvetica"/>
              </a:rPr>
              <a:t>Calorimetry</a:t>
            </a:r>
            <a:r>
              <a:rPr lang="en-US" sz="900" dirty="0" smtClean="0">
                <a:latin typeface="Helvetica"/>
                <a:cs typeface="Helvetica"/>
              </a:rPr>
              <a:t> (ITC). Inset figure is integrated heat vs. </a:t>
            </a:r>
            <a:r>
              <a:rPr lang="en-US" sz="900" dirty="0" err="1" smtClean="0">
                <a:latin typeface="Helvetica"/>
                <a:cs typeface="Helvetica"/>
              </a:rPr>
              <a:t>Diclofenac</a:t>
            </a:r>
            <a:r>
              <a:rPr lang="en-US" sz="900" dirty="0" smtClean="0">
                <a:latin typeface="Helvetica"/>
                <a:cs typeface="Helvetica"/>
              </a:rPr>
              <a:t>/HSA molar ratio of each injection. [m3] </a:t>
            </a:r>
            <a:r>
              <a:rPr lang="en-US" sz="900" b="1" dirty="0" smtClean="0">
                <a:latin typeface="Helvetica"/>
                <a:cs typeface="Helvetica"/>
              </a:rPr>
              <a:t>(D)</a:t>
            </a:r>
            <a:r>
              <a:rPr lang="en-US" sz="900" dirty="0" smtClean="0">
                <a:latin typeface="Helvetica"/>
                <a:cs typeface="Helvetica"/>
              </a:rPr>
              <a:t> Fluorescence  emission of HSA changing depending on </a:t>
            </a:r>
            <a:r>
              <a:rPr lang="en-US" sz="900" dirty="0" err="1" smtClean="0">
                <a:latin typeface="Helvetica"/>
                <a:cs typeface="Helvetica"/>
              </a:rPr>
              <a:t>Diclofenac</a:t>
            </a:r>
            <a:r>
              <a:rPr lang="en-US" sz="900" dirty="0" smtClean="0">
                <a:latin typeface="Helvetica"/>
                <a:cs typeface="Helvetica"/>
              </a:rPr>
              <a:t> concentration. Inset plot shows binding curve constructed of percent tryptophan quenching (at 346 nm) vs. </a:t>
            </a:r>
            <a:r>
              <a:rPr lang="en-US" sz="900" dirty="0" err="1" smtClean="0">
                <a:latin typeface="Helvetica"/>
                <a:cs typeface="Helvetica"/>
              </a:rPr>
              <a:t>Diclofenac</a:t>
            </a:r>
            <a:r>
              <a:rPr lang="en-US" sz="900" dirty="0" smtClean="0">
                <a:latin typeface="Helvetica"/>
                <a:cs typeface="Helvetica"/>
              </a:rPr>
              <a:t> concentration. [m3]. </a:t>
            </a:r>
            <a:r>
              <a:rPr lang="en-US" sz="900" dirty="0" err="1" smtClean="0">
                <a:latin typeface="Helvetica"/>
                <a:cs typeface="Helvetica"/>
              </a:rPr>
              <a:t>Diclofenac</a:t>
            </a:r>
            <a:r>
              <a:rPr lang="en-US" sz="900" dirty="0" smtClean="0">
                <a:latin typeface="Helvetica"/>
                <a:cs typeface="Helvetica"/>
              </a:rPr>
              <a:t> is a fluorescent ligand reported to bind Site II [m4]. </a:t>
            </a:r>
            <a:endParaRPr lang="en-US" sz="900" dirty="0">
              <a:latin typeface="Helvetica"/>
              <a:cs typeface="Helvetica"/>
            </a:endParaRPr>
          </a:p>
          <a:p>
            <a:endParaRPr lang="en-US" sz="900" dirty="0" smtClean="0">
              <a:latin typeface="Helvetica"/>
              <a:cs typeface="Helvetica"/>
            </a:endParaRPr>
          </a:p>
          <a:p>
            <a:r>
              <a:rPr lang="en-US" sz="800" dirty="0" smtClean="0">
                <a:latin typeface="Helvetica"/>
                <a:cs typeface="Helvetica"/>
              </a:rPr>
              <a:t>[m1] </a:t>
            </a:r>
            <a:r>
              <a:rPr lang="en-US" sz="800" dirty="0" smtClean="0">
                <a:effectLst/>
                <a:latin typeface="Helvetica"/>
                <a:cs typeface="Helvetica"/>
              </a:rPr>
              <a:t>Hall, Michelle Lynn, William L. Jorgensen, and Lewis Whitehead. “Automated Ligand- and Structure-Based Protocol for</a:t>
            </a:r>
          </a:p>
          <a:p>
            <a:r>
              <a:rPr lang="en-US" sz="800" dirty="0" smtClean="0">
                <a:effectLst/>
                <a:latin typeface="Helvetica"/>
                <a:cs typeface="Helvetica"/>
              </a:rPr>
              <a:t> </a:t>
            </a:r>
            <a:r>
              <a:rPr lang="en-US" sz="800" i="1" dirty="0" smtClean="0">
                <a:effectLst/>
                <a:latin typeface="Helvetica"/>
                <a:cs typeface="Helvetica"/>
              </a:rPr>
              <a:t>in </a:t>
            </a:r>
            <a:r>
              <a:rPr lang="en-US" sz="800" i="1" dirty="0" err="1" smtClean="0">
                <a:effectLst/>
                <a:latin typeface="Helvetica"/>
                <a:cs typeface="Helvetica"/>
              </a:rPr>
              <a:t>Silico</a:t>
            </a:r>
            <a:r>
              <a:rPr lang="en-US" sz="800" dirty="0" smtClean="0">
                <a:effectLst/>
                <a:latin typeface="Helvetica"/>
                <a:cs typeface="Helvetica"/>
              </a:rPr>
              <a:t> Prediction of Human Serum Albumin Binding.” </a:t>
            </a:r>
            <a:r>
              <a:rPr lang="en-US" sz="800" i="1" dirty="0" smtClean="0">
                <a:effectLst/>
                <a:latin typeface="Helvetica"/>
                <a:cs typeface="Helvetica"/>
              </a:rPr>
              <a:t>Journal of Chemical Information and Modeling</a:t>
            </a:r>
            <a:r>
              <a:rPr lang="en-US" sz="800" dirty="0" smtClean="0">
                <a:effectLst/>
                <a:latin typeface="Helvetica"/>
                <a:cs typeface="Helvetica"/>
              </a:rPr>
              <a:t> 53, no. 4 </a:t>
            </a:r>
          </a:p>
          <a:p>
            <a:r>
              <a:rPr lang="en-US" sz="800" dirty="0" smtClean="0">
                <a:effectLst/>
                <a:latin typeface="Helvetica"/>
                <a:cs typeface="Helvetica"/>
              </a:rPr>
              <a:t>(April 22, 2013): 907–22. doi:10.1021/ci3006098.</a:t>
            </a:r>
          </a:p>
          <a:p>
            <a:endParaRPr lang="en-US" sz="800" dirty="0">
              <a:latin typeface="Helvetica"/>
              <a:cs typeface="Helvetica"/>
            </a:endParaRPr>
          </a:p>
          <a:p>
            <a:r>
              <a:rPr lang="en-US" sz="800" dirty="0" smtClean="0">
                <a:effectLst/>
                <a:latin typeface="Helvetica"/>
                <a:cs typeface="Helvetica"/>
              </a:rPr>
              <a:t>[m2] Muller, N., F. </a:t>
            </a:r>
            <a:r>
              <a:rPr lang="en-US" sz="800" dirty="0" err="1" smtClean="0">
                <a:effectLst/>
                <a:latin typeface="Helvetica"/>
                <a:cs typeface="Helvetica"/>
              </a:rPr>
              <a:t>Lapicque</a:t>
            </a:r>
            <a:r>
              <a:rPr lang="en-US" sz="800" dirty="0" smtClean="0">
                <a:effectLst/>
                <a:latin typeface="Helvetica"/>
                <a:cs typeface="Helvetica"/>
              </a:rPr>
              <a:t>, E. </a:t>
            </a:r>
            <a:r>
              <a:rPr lang="en-US" sz="800" dirty="0" err="1" smtClean="0">
                <a:effectLst/>
                <a:latin typeface="Helvetica"/>
                <a:cs typeface="Helvetica"/>
              </a:rPr>
              <a:t>Drelon</a:t>
            </a:r>
            <a:r>
              <a:rPr lang="en-US" sz="800" dirty="0" smtClean="0">
                <a:effectLst/>
                <a:latin typeface="Helvetica"/>
                <a:cs typeface="Helvetica"/>
              </a:rPr>
              <a:t>, and P. Netter. “Binding Sites of Fluorescent Probes on Human Serum Albumin.” </a:t>
            </a:r>
            <a:r>
              <a:rPr lang="en-US" sz="800" i="1" dirty="0" smtClean="0">
                <a:effectLst/>
                <a:latin typeface="Helvetica"/>
                <a:cs typeface="Helvetica"/>
              </a:rPr>
              <a:t>Journal of Pharmacy and Pharmacology</a:t>
            </a:r>
            <a:r>
              <a:rPr lang="en-US" sz="800" dirty="0" smtClean="0">
                <a:effectLst/>
                <a:latin typeface="Helvetica"/>
                <a:cs typeface="Helvetica"/>
              </a:rPr>
              <a:t> 46, no. 4 (1994): 300–304.</a:t>
            </a:r>
          </a:p>
          <a:p>
            <a:endParaRPr lang="en-US" sz="800" dirty="0">
              <a:latin typeface="Helvetica"/>
              <a:cs typeface="Helvetica"/>
            </a:endParaRPr>
          </a:p>
          <a:p>
            <a:r>
              <a:rPr lang="en-US" sz="800" dirty="0" smtClean="0">
                <a:latin typeface="Helvetica"/>
                <a:cs typeface="Helvetica"/>
              </a:rPr>
              <a:t>[m3] </a:t>
            </a:r>
            <a:r>
              <a:rPr lang="en-US" sz="800" dirty="0" err="1" smtClean="0">
                <a:effectLst/>
              </a:rPr>
              <a:t>Bou-Abdallah</a:t>
            </a:r>
            <a:r>
              <a:rPr lang="en-US" sz="800" dirty="0" smtClean="0">
                <a:effectLst/>
              </a:rPr>
              <a:t>, </a:t>
            </a:r>
            <a:r>
              <a:rPr lang="en-US" sz="800" dirty="0" err="1" smtClean="0">
                <a:effectLst/>
              </a:rPr>
              <a:t>Fadi</a:t>
            </a:r>
            <a:r>
              <a:rPr lang="en-US" sz="800" dirty="0" smtClean="0">
                <a:effectLst/>
              </a:rPr>
              <a:t>, Samuel E. Sprague, Britannia M. Smith, and Thomas R. </a:t>
            </a:r>
            <a:r>
              <a:rPr lang="en-US" sz="800" dirty="0" err="1" smtClean="0">
                <a:effectLst/>
              </a:rPr>
              <a:t>Giffune</a:t>
            </a:r>
            <a:r>
              <a:rPr lang="en-US" sz="800" dirty="0" smtClean="0">
                <a:effectLst/>
              </a:rPr>
              <a:t>. “Binding Thermodynamics of </a:t>
            </a:r>
            <a:r>
              <a:rPr lang="en-US" sz="800" dirty="0" err="1" smtClean="0">
                <a:effectLst/>
              </a:rPr>
              <a:t>Diclofenac</a:t>
            </a:r>
            <a:r>
              <a:rPr lang="en-US" sz="800" dirty="0" smtClean="0">
                <a:effectLst/>
              </a:rPr>
              <a:t> and Naproxen with Human and Bovine Serum Albumins: A Calorimetric and Spectroscopic Study.” </a:t>
            </a:r>
            <a:r>
              <a:rPr lang="en-US" sz="800" i="1" dirty="0" smtClean="0">
                <a:effectLst/>
              </a:rPr>
              <a:t>The Journal of Chemical Thermodynamics</a:t>
            </a:r>
            <a:r>
              <a:rPr lang="en-US" sz="800" dirty="0" smtClean="0">
                <a:effectLst/>
              </a:rPr>
              <a:t> 103 (December 2016): 299–309. doi:10.1016/j.jct.2016.08.020.</a:t>
            </a:r>
          </a:p>
          <a:p>
            <a:endParaRPr lang="en-US" sz="800" dirty="0" smtClean="0">
              <a:effectLst/>
              <a:latin typeface="Helvetica"/>
              <a:cs typeface="Helvetica"/>
            </a:endParaRPr>
          </a:p>
          <a:p>
            <a:r>
              <a:rPr lang="en-US" sz="800" dirty="0" smtClean="0">
                <a:latin typeface="Helvetica"/>
                <a:cs typeface="Helvetica"/>
              </a:rPr>
              <a:t>[m4] </a:t>
            </a:r>
            <a:r>
              <a:rPr lang="en-US" sz="800" dirty="0" err="1" smtClean="0">
                <a:effectLst/>
              </a:rPr>
              <a:t>Ràfols</a:t>
            </a:r>
            <a:r>
              <a:rPr lang="en-US" sz="800" dirty="0" smtClean="0">
                <a:effectLst/>
              </a:rPr>
              <a:t>, Clara, </a:t>
            </a:r>
            <a:r>
              <a:rPr lang="en-US" sz="800" dirty="0" err="1" smtClean="0">
                <a:effectLst/>
              </a:rPr>
              <a:t>Sílvia</a:t>
            </a:r>
            <a:r>
              <a:rPr lang="en-US" sz="800" dirty="0" smtClean="0">
                <a:effectLst/>
              </a:rPr>
              <a:t> </a:t>
            </a:r>
            <a:r>
              <a:rPr lang="en-US" sz="800" dirty="0" err="1" smtClean="0">
                <a:effectLst/>
              </a:rPr>
              <a:t>Zarza</a:t>
            </a:r>
            <a:r>
              <a:rPr lang="en-US" sz="800" dirty="0" smtClean="0">
                <a:effectLst/>
              </a:rPr>
              <a:t>, and Elisabeth Bosch. “Molecular Interactions between Some Non-Steroidal Anti-Inflammatory Drugs (NSAID׳s) and Bovine (BSA) or Human (HSA) Serum Albumin Estimated by Means of Isothermal Titration </a:t>
            </a:r>
            <a:r>
              <a:rPr lang="en-US" sz="800" dirty="0" err="1" smtClean="0">
                <a:effectLst/>
              </a:rPr>
              <a:t>Calorimetry</a:t>
            </a:r>
            <a:r>
              <a:rPr lang="en-US" sz="800" dirty="0" smtClean="0">
                <a:effectLst/>
              </a:rPr>
              <a:t> (ITC) and Frontal Analysis Capillary Electrophoresis (FA/CE).” </a:t>
            </a:r>
            <a:r>
              <a:rPr lang="en-US" sz="800" i="1" dirty="0" err="1" smtClean="0">
                <a:effectLst/>
              </a:rPr>
              <a:t>Talanta</a:t>
            </a:r>
            <a:r>
              <a:rPr lang="en-US" sz="800" dirty="0" smtClean="0">
                <a:effectLst/>
              </a:rPr>
              <a:t> 130 (December 2014): 241–50. doi:10.1016/j.talanta.2014.06.060.</a:t>
            </a:r>
          </a:p>
          <a:p>
            <a:endParaRPr lang="en-US" sz="800" dirty="0" smtClean="0">
              <a:effectLst/>
              <a:latin typeface="Helvetica"/>
              <a:cs typeface="Helvetica"/>
            </a:endParaRPr>
          </a:p>
          <a:p>
            <a:endParaRPr lang="en-US" sz="900" dirty="0" smtClean="0">
              <a:effectLst/>
              <a:latin typeface="Helvetica"/>
              <a:cs typeface="Helvetica"/>
            </a:endParaRPr>
          </a:p>
          <a:p>
            <a:endParaRPr lang="en-US" sz="900" dirty="0">
              <a:latin typeface="Helvetica"/>
              <a:cs typeface="Helvetica"/>
            </a:endParaRPr>
          </a:p>
        </p:txBody>
      </p:sp>
      <p:sp>
        <p:nvSpPr>
          <p:cNvPr id="14" name="TextBox 13"/>
          <p:cNvSpPr txBox="1"/>
          <p:nvPr/>
        </p:nvSpPr>
        <p:spPr>
          <a:xfrm>
            <a:off x="1970168" y="284101"/>
            <a:ext cx="256551" cy="246221"/>
          </a:xfrm>
          <a:prstGeom prst="rect">
            <a:avLst/>
          </a:prstGeom>
          <a:noFill/>
        </p:spPr>
        <p:txBody>
          <a:bodyPr wrap="none" rtlCol="0">
            <a:spAutoFit/>
          </a:bodyPr>
          <a:lstStyle/>
          <a:p>
            <a:r>
              <a:rPr lang="en-US" sz="1000" b="1" dirty="0"/>
              <a:t>B</a:t>
            </a:r>
          </a:p>
        </p:txBody>
      </p:sp>
      <p:grpSp>
        <p:nvGrpSpPr>
          <p:cNvPr id="40" name="Group 39"/>
          <p:cNvGrpSpPr/>
          <p:nvPr/>
        </p:nvGrpSpPr>
        <p:grpSpPr>
          <a:xfrm>
            <a:off x="2082165" y="509155"/>
            <a:ext cx="2440802" cy="2433040"/>
            <a:chOff x="2052281" y="509155"/>
            <a:chExt cx="2440802" cy="2433040"/>
          </a:xfrm>
        </p:grpSpPr>
        <p:pic>
          <p:nvPicPr>
            <p:cNvPr id="13" name="Picture 12"/>
            <p:cNvPicPr>
              <a:picLocks noChangeAspect="1"/>
            </p:cNvPicPr>
            <p:nvPr/>
          </p:nvPicPr>
          <p:blipFill>
            <a:blip r:embed="rId5"/>
            <a:stretch>
              <a:fillRect/>
            </a:stretch>
          </p:blipFill>
          <p:spPr>
            <a:xfrm>
              <a:off x="2064971" y="509155"/>
              <a:ext cx="2428112" cy="2384642"/>
            </a:xfrm>
            <a:prstGeom prst="rect">
              <a:avLst/>
            </a:prstGeom>
          </p:spPr>
        </p:pic>
        <p:pic>
          <p:nvPicPr>
            <p:cNvPr id="34" name="Picture 33" descr="Screen Shot 2016-09-23 at 11.54.46 AM.png"/>
            <p:cNvPicPr>
              <a:picLocks noChangeAspect="1"/>
            </p:cNvPicPr>
            <p:nvPr/>
          </p:nvPicPr>
          <p:blipFill>
            <a:blip r:embed="rId6">
              <a:extLst>
                <a:ext uri="{BEBA8EAE-BF5A-486C-A8C5-ECC9F3942E4B}">
                  <a14:imgProps xmlns:a14="http://schemas.microsoft.com/office/drawing/2010/main">
                    <a14:imgLayer r:embed="rId7">
                      <a14:imgEffect>
                        <a14:backgroundRemoval t="7738" b="89881" l="2960" r="94393">
                          <a14:foregroundMark x1="94470" y1="49405" x2="94470" y2="49405"/>
                          <a14:foregroundMark x1="6464" y1="51190" x2="6464" y2="51190"/>
                        </a14:backgroundRemoval>
                      </a14:imgEffect>
                    </a14:imgLayer>
                  </a14:imgProps>
                </a:ext>
                <a:ext uri="{28A0092B-C50C-407E-A947-70E740481C1C}">
                  <a14:useLocalDpi xmlns:a14="http://schemas.microsoft.com/office/drawing/2010/main" val="0"/>
                </a:ext>
              </a:extLst>
            </a:blip>
            <a:stretch>
              <a:fillRect/>
            </a:stretch>
          </p:blipFill>
          <p:spPr>
            <a:xfrm rot="13529011">
              <a:off x="3348006" y="2003502"/>
              <a:ext cx="624935" cy="81767"/>
            </a:xfrm>
            <a:prstGeom prst="rect">
              <a:avLst/>
            </a:prstGeom>
          </p:spPr>
        </p:pic>
        <p:pic>
          <p:nvPicPr>
            <p:cNvPr id="35" name="Picture 34" descr="Screen Shot 2016-09-23 at 11.54.46 AM.png"/>
            <p:cNvPicPr>
              <a:picLocks noChangeAspect="1"/>
            </p:cNvPicPr>
            <p:nvPr/>
          </p:nvPicPr>
          <p:blipFill>
            <a:blip r:embed="rId6">
              <a:extLst>
                <a:ext uri="{BEBA8EAE-BF5A-486C-A8C5-ECC9F3942E4B}">
                  <a14:imgProps xmlns:a14="http://schemas.microsoft.com/office/drawing/2010/main">
                    <a14:imgLayer r:embed="rId8">
                      <a14:imgEffect>
                        <a14:backgroundRemoval t="7738" b="89881" l="2960" r="94393">
                          <a14:foregroundMark x1="94470" y1="49405" x2="94470" y2="49405"/>
                          <a14:foregroundMark x1="6464" y1="51190" x2="6464" y2="51190"/>
                        </a14:backgroundRemoval>
                      </a14:imgEffect>
                    </a14:imgLayer>
                  </a14:imgProps>
                </a:ext>
                <a:ext uri="{28A0092B-C50C-407E-A947-70E740481C1C}">
                  <a14:useLocalDpi xmlns:a14="http://schemas.microsoft.com/office/drawing/2010/main" val="0"/>
                </a:ext>
              </a:extLst>
            </a:blip>
            <a:stretch>
              <a:fillRect/>
            </a:stretch>
          </p:blipFill>
          <p:spPr>
            <a:xfrm rot="18714820">
              <a:off x="2304489" y="1830519"/>
              <a:ext cx="624935" cy="81767"/>
            </a:xfrm>
            <a:prstGeom prst="rect">
              <a:avLst/>
            </a:prstGeom>
          </p:spPr>
        </p:pic>
        <p:sp>
          <p:nvSpPr>
            <p:cNvPr id="36" name="TextBox 35"/>
            <p:cNvSpPr txBox="1"/>
            <p:nvPr/>
          </p:nvSpPr>
          <p:spPr>
            <a:xfrm>
              <a:off x="2052281" y="2012444"/>
              <a:ext cx="684803" cy="307777"/>
            </a:xfrm>
            <a:prstGeom prst="rect">
              <a:avLst/>
            </a:prstGeom>
            <a:noFill/>
          </p:spPr>
          <p:txBody>
            <a:bodyPr wrap="none" rtlCol="0">
              <a:spAutoFit/>
            </a:bodyPr>
            <a:lstStyle/>
            <a:p>
              <a:r>
                <a:rPr lang="en-US" sz="700" b="1" dirty="0" smtClean="0">
                  <a:latin typeface="Calibri"/>
                  <a:cs typeface="Calibri"/>
                </a:rPr>
                <a:t>Site II</a:t>
              </a:r>
              <a:br>
                <a:rPr lang="en-US" sz="700" b="1" dirty="0" smtClean="0">
                  <a:latin typeface="Calibri"/>
                  <a:cs typeface="Calibri"/>
                </a:rPr>
              </a:br>
              <a:r>
                <a:rPr lang="en-US" sz="700" dirty="0" err="1" smtClean="0">
                  <a:latin typeface="Calibri"/>
                  <a:cs typeface="Calibri"/>
                </a:rPr>
                <a:t>Dansylglycine</a:t>
              </a:r>
              <a:endParaRPr lang="en-US" sz="700" dirty="0">
                <a:latin typeface="Calibri"/>
                <a:cs typeface="Calibri"/>
              </a:endParaRPr>
            </a:p>
          </p:txBody>
        </p:sp>
        <p:sp>
          <p:nvSpPr>
            <p:cNvPr id="37" name="TextBox 36"/>
            <p:cNvSpPr txBox="1"/>
            <p:nvPr/>
          </p:nvSpPr>
          <p:spPr>
            <a:xfrm>
              <a:off x="3812724" y="2152405"/>
              <a:ext cx="659155" cy="307777"/>
            </a:xfrm>
            <a:prstGeom prst="rect">
              <a:avLst/>
            </a:prstGeom>
            <a:noFill/>
          </p:spPr>
          <p:txBody>
            <a:bodyPr wrap="none" rtlCol="0">
              <a:spAutoFit/>
            </a:bodyPr>
            <a:lstStyle/>
            <a:p>
              <a:r>
                <a:rPr lang="en-US" sz="700" b="1" dirty="0" smtClean="0">
                  <a:latin typeface="Calibri"/>
                  <a:cs typeface="Calibri"/>
                </a:rPr>
                <a:t>Site I</a:t>
              </a:r>
            </a:p>
            <a:p>
              <a:r>
                <a:rPr lang="en-US" sz="700" dirty="0" err="1" smtClean="0">
                  <a:latin typeface="Calibri"/>
                  <a:cs typeface="Calibri"/>
                </a:rPr>
                <a:t>Dansylamide</a:t>
              </a:r>
              <a:endParaRPr lang="en-US" sz="700" dirty="0">
                <a:latin typeface="Calibri"/>
                <a:cs typeface="Calibri"/>
              </a:endParaRPr>
            </a:p>
          </p:txBody>
        </p:sp>
        <p:pic>
          <p:nvPicPr>
            <p:cNvPr id="38" name="Picture 37" descr="Screen Shot 2016-09-23 at 12.12.30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8701" y="2429405"/>
              <a:ext cx="338328" cy="482957"/>
            </a:xfrm>
            <a:prstGeom prst="rect">
              <a:avLst/>
            </a:prstGeom>
          </p:spPr>
        </p:pic>
        <p:pic>
          <p:nvPicPr>
            <p:cNvPr id="39" name="Picture 38" descr="Screen Shot 2016-09-23 at 12.12.16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93994" y="2316411"/>
              <a:ext cx="427490" cy="625784"/>
            </a:xfrm>
            <a:prstGeom prst="rect">
              <a:avLst/>
            </a:prstGeom>
          </p:spPr>
        </p:pic>
      </p:grpSp>
      <p:pic>
        <p:nvPicPr>
          <p:cNvPr id="43" name="Picture 42"/>
          <p:cNvPicPr>
            <a:picLocks noChangeAspect="1"/>
          </p:cNvPicPr>
          <p:nvPr/>
        </p:nvPicPr>
        <p:blipFill rotWithShape="1">
          <a:blip r:embed="rId11"/>
          <a:srcRect l="1" t="52086" r="48755"/>
          <a:stretch/>
        </p:blipFill>
        <p:spPr>
          <a:xfrm>
            <a:off x="4644609" y="284102"/>
            <a:ext cx="1879767" cy="1404920"/>
          </a:xfrm>
          <a:prstGeom prst="rect">
            <a:avLst/>
          </a:prstGeom>
        </p:spPr>
      </p:pic>
      <p:sp>
        <p:nvSpPr>
          <p:cNvPr id="15" name="TextBox 14"/>
          <p:cNvSpPr txBox="1"/>
          <p:nvPr/>
        </p:nvSpPr>
        <p:spPr>
          <a:xfrm>
            <a:off x="4463765" y="284101"/>
            <a:ext cx="256551" cy="246221"/>
          </a:xfrm>
          <a:prstGeom prst="rect">
            <a:avLst/>
          </a:prstGeom>
          <a:noFill/>
        </p:spPr>
        <p:txBody>
          <a:bodyPr wrap="none" rtlCol="0">
            <a:spAutoFit/>
          </a:bodyPr>
          <a:lstStyle/>
          <a:p>
            <a:r>
              <a:rPr lang="en-US" sz="1000" b="1" dirty="0" smtClean="0"/>
              <a:t>C</a:t>
            </a:r>
            <a:endParaRPr lang="en-US" sz="1000" b="1" dirty="0"/>
          </a:p>
        </p:txBody>
      </p:sp>
      <p:sp>
        <p:nvSpPr>
          <p:cNvPr id="44" name="Rectangle 43"/>
          <p:cNvSpPr/>
          <p:nvPr/>
        </p:nvSpPr>
        <p:spPr>
          <a:xfrm>
            <a:off x="4990353" y="321673"/>
            <a:ext cx="197970" cy="17931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63765" y="1765634"/>
            <a:ext cx="265505" cy="246221"/>
          </a:xfrm>
          <a:prstGeom prst="rect">
            <a:avLst/>
          </a:prstGeom>
          <a:noFill/>
        </p:spPr>
        <p:txBody>
          <a:bodyPr wrap="none" rtlCol="0">
            <a:spAutoFit/>
          </a:bodyPr>
          <a:lstStyle/>
          <a:p>
            <a:r>
              <a:rPr lang="en-US" sz="1000" b="1" dirty="0" smtClean="0"/>
              <a:t>D</a:t>
            </a:r>
            <a:endParaRPr lang="en-US" sz="1000" b="1" dirty="0"/>
          </a:p>
        </p:txBody>
      </p:sp>
      <p:pic>
        <p:nvPicPr>
          <p:cNvPr id="46" name="Picture 45"/>
          <p:cNvPicPr>
            <a:picLocks noChangeAspect="1"/>
          </p:cNvPicPr>
          <p:nvPr/>
        </p:nvPicPr>
        <p:blipFill rotWithShape="1">
          <a:blip r:embed="rId12"/>
          <a:srcRect r="48475"/>
          <a:stretch/>
        </p:blipFill>
        <p:spPr>
          <a:xfrm>
            <a:off x="4631764" y="1817419"/>
            <a:ext cx="1934888" cy="1282426"/>
          </a:xfrm>
          <a:prstGeom prst="rect">
            <a:avLst/>
          </a:prstGeom>
        </p:spPr>
      </p:pic>
      <p:sp>
        <p:nvSpPr>
          <p:cNvPr id="47" name="Rectangle 46"/>
          <p:cNvSpPr/>
          <p:nvPr/>
        </p:nvSpPr>
        <p:spPr>
          <a:xfrm>
            <a:off x="5043768" y="1758158"/>
            <a:ext cx="197970" cy="17931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3"/>
          <a:stretch>
            <a:fillRect/>
          </a:stretch>
        </p:blipFill>
        <p:spPr>
          <a:xfrm flipH="1">
            <a:off x="1484077" y="1130461"/>
            <a:ext cx="475487" cy="343541"/>
          </a:xfrm>
          <a:prstGeom prst="rect">
            <a:avLst/>
          </a:prstGeom>
        </p:spPr>
      </p:pic>
      <p:pic>
        <p:nvPicPr>
          <p:cNvPr id="31" name="Picture 30"/>
          <p:cNvPicPr>
            <a:picLocks noChangeAspect="1"/>
          </p:cNvPicPr>
          <p:nvPr/>
        </p:nvPicPr>
        <p:blipFill>
          <a:blip r:embed="rId13"/>
          <a:stretch>
            <a:fillRect/>
          </a:stretch>
        </p:blipFill>
        <p:spPr>
          <a:xfrm flipH="1">
            <a:off x="1484077" y="2572247"/>
            <a:ext cx="475487" cy="343541"/>
          </a:xfrm>
          <a:prstGeom prst="rect">
            <a:avLst/>
          </a:prstGeom>
        </p:spPr>
      </p:pic>
      <p:sp>
        <p:nvSpPr>
          <p:cNvPr id="30" name="TextBox 29"/>
          <p:cNvSpPr txBox="1"/>
          <p:nvPr/>
        </p:nvSpPr>
        <p:spPr>
          <a:xfrm>
            <a:off x="1311729" y="1328237"/>
            <a:ext cx="479618" cy="276999"/>
          </a:xfrm>
          <a:prstGeom prst="rect">
            <a:avLst/>
          </a:prstGeom>
          <a:noFill/>
        </p:spPr>
        <p:txBody>
          <a:bodyPr wrap="none" rtlCol="0">
            <a:spAutoFit/>
          </a:bodyPr>
          <a:lstStyle/>
          <a:p>
            <a:pPr algn="ctr"/>
            <a:r>
              <a:rPr lang="en-US" sz="600" dirty="0">
                <a:latin typeface="Calibri"/>
                <a:cs typeface="Calibri"/>
              </a:rPr>
              <a:t>f</a:t>
            </a:r>
            <a:r>
              <a:rPr lang="en-US" sz="600" dirty="0" smtClean="0">
                <a:latin typeface="Calibri"/>
                <a:cs typeface="Calibri"/>
              </a:rPr>
              <a:t>ragment</a:t>
            </a:r>
          </a:p>
          <a:p>
            <a:pPr algn="ctr"/>
            <a:r>
              <a:rPr lang="en-US" sz="600" dirty="0" smtClean="0">
                <a:latin typeface="Calibri"/>
                <a:cs typeface="Calibri"/>
              </a:rPr>
              <a:t>library</a:t>
            </a:r>
            <a:endParaRPr lang="en-US" sz="600" dirty="0">
              <a:latin typeface="Calibri"/>
              <a:cs typeface="Calibri"/>
            </a:endParaRPr>
          </a:p>
        </p:txBody>
      </p:sp>
      <p:sp>
        <p:nvSpPr>
          <p:cNvPr id="28" name="TextBox 27"/>
          <p:cNvSpPr txBox="1"/>
          <p:nvPr/>
        </p:nvSpPr>
        <p:spPr>
          <a:xfrm>
            <a:off x="1313972" y="2774666"/>
            <a:ext cx="479618" cy="276999"/>
          </a:xfrm>
          <a:prstGeom prst="rect">
            <a:avLst/>
          </a:prstGeom>
          <a:noFill/>
        </p:spPr>
        <p:txBody>
          <a:bodyPr wrap="none" rtlCol="0">
            <a:spAutoFit/>
          </a:bodyPr>
          <a:lstStyle/>
          <a:p>
            <a:pPr algn="ctr"/>
            <a:r>
              <a:rPr lang="en-US" sz="600" dirty="0">
                <a:latin typeface="Calibri"/>
                <a:cs typeface="Calibri"/>
              </a:rPr>
              <a:t>f</a:t>
            </a:r>
            <a:r>
              <a:rPr lang="en-US" sz="600" dirty="0" smtClean="0">
                <a:latin typeface="Calibri"/>
                <a:cs typeface="Calibri"/>
              </a:rPr>
              <a:t>ragment</a:t>
            </a:r>
          </a:p>
          <a:p>
            <a:pPr algn="ctr"/>
            <a:r>
              <a:rPr lang="en-US" sz="600" dirty="0" smtClean="0">
                <a:latin typeface="Calibri"/>
                <a:cs typeface="Calibri"/>
              </a:rPr>
              <a:t>library</a:t>
            </a:r>
            <a:endParaRPr lang="en-US" sz="600" dirty="0">
              <a:latin typeface="Calibri"/>
              <a:cs typeface="Calibri"/>
            </a:endParaRPr>
          </a:p>
        </p:txBody>
      </p:sp>
    </p:spTree>
    <p:extLst>
      <p:ext uri="{BB962C8B-B14F-4D97-AF65-F5344CB8AC3E}">
        <p14:creationId xmlns:p14="http://schemas.microsoft.com/office/powerpoint/2010/main" val="2251991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1481</TotalTime>
  <Words>590</Words>
  <Application>Microsoft Macintosh PowerPoint</Application>
  <PresentationFormat>Letter Paper (8.5x11 in)</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Isik, Mehtap/Graduate Studies</dc:creator>
  <cp:lastModifiedBy>Isik, Mehtap/Graduate Studies</cp:lastModifiedBy>
  <cp:revision>26</cp:revision>
  <cp:lastPrinted>2016-09-23T15:56:35Z</cp:lastPrinted>
  <dcterms:created xsi:type="dcterms:W3CDTF">2016-09-22T19:22:02Z</dcterms:created>
  <dcterms:modified xsi:type="dcterms:W3CDTF">2016-09-23T20:51:15Z</dcterms:modified>
</cp:coreProperties>
</file>