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1F399B"/>
    <a:srgbClr val="0000AC"/>
    <a:srgbClr val="7C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2" autoAdjust="0"/>
    <p:restoredTop sz="97753" autoAdjust="0"/>
  </p:normalViewPr>
  <p:slideViewPr>
    <p:cSldViewPr snapToGrid="0" snapToObjects="1">
      <p:cViewPr>
        <p:scale>
          <a:sx n="187" d="100"/>
          <a:sy n="187" d="100"/>
        </p:scale>
        <p:origin x="-280" y="-4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DFAA8-B088-6645-8C6A-F07AFC8C643A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7627E-BD3A-8944-ABEC-8B46407C5121}">
      <dgm:prSet phldrT="[Text]" custT="1"/>
      <dgm:spPr/>
      <dgm:t>
        <a:bodyPr/>
        <a:lstStyle/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protonation </a:t>
          </a:r>
        </a:p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states</a:t>
          </a:r>
          <a:endParaRPr lang="en-US" sz="800" b="1" dirty="0">
            <a:solidFill>
              <a:srgbClr val="2D5371"/>
            </a:solidFill>
          </a:endParaRPr>
        </a:p>
      </dgm:t>
    </dgm:pt>
    <dgm:pt modelId="{6896473D-1877-3946-8FEA-8E357BE9DEAE}" type="parTrans" cxnId="{00900B46-76E3-2F4B-A0B9-C53FD58E7FC5}">
      <dgm:prSet/>
      <dgm:spPr/>
      <dgm:t>
        <a:bodyPr/>
        <a:lstStyle/>
        <a:p>
          <a:endParaRPr lang="en-US"/>
        </a:p>
      </dgm:t>
    </dgm:pt>
    <dgm:pt modelId="{F449AD7B-05F7-F247-ABA8-874665985BAE}" type="sibTrans" cxnId="{00900B46-76E3-2F4B-A0B9-C53FD58E7FC5}">
      <dgm:prSet/>
      <dgm:spPr/>
      <dgm:t>
        <a:bodyPr/>
        <a:lstStyle/>
        <a:p>
          <a:endParaRPr lang="en-US"/>
        </a:p>
      </dgm:t>
    </dgm:pt>
    <dgm:pt modelId="{351B56F3-A52D-6642-BFDF-C15ABB834BBD}">
      <dgm:prSet phldrT="[Text]" custT="1"/>
      <dgm:spPr/>
      <dgm:t>
        <a:bodyPr/>
        <a:lstStyle/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metal ions</a:t>
          </a:r>
        </a:p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cofactors</a:t>
          </a:r>
          <a:endParaRPr lang="en-US" sz="800" b="1" dirty="0">
            <a:solidFill>
              <a:srgbClr val="2D5371"/>
            </a:solidFill>
          </a:endParaRPr>
        </a:p>
      </dgm:t>
    </dgm:pt>
    <dgm:pt modelId="{AA375CCC-8D11-EF4C-BC11-76F7FA1C176C}" type="parTrans" cxnId="{5703B1B8-B5BE-9C4E-B55F-BB186651F369}">
      <dgm:prSet/>
      <dgm:spPr/>
      <dgm:t>
        <a:bodyPr/>
        <a:lstStyle/>
        <a:p>
          <a:endParaRPr lang="en-US"/>
        </a:p>
      </dgm:t>
    </dgm:pt>
    <dgm:pt modelId="{37ABA8C0-476E-B04E-A428-1F8341C1B189}" type="sibTrans" cxnId="{5703B1B8-B5BE-9C4E-B55F-BB186651F369}">
      <dgm:prSet/>
      <dgm:spPr/>
      <dgm:t>
        <a:bodyPr/>
        <a:lstStyle/>
        <a:p>
          <a:endParaRPr lang="en-US"/>
        </a:p>
      </dgm:t>
    </dgm:pt>
    <dgm:pt modelId="{66C44C55-9973-D94F-8E2F-72CEDFBFAADD}">
      <dgm:prSet phldrT="[Text]"/>
      <dgm:spPr/>
      <dgm:t>
        <a:bodyPr/>
        <a:lstStyle/>
        <a:p>
          <a:endParaRPr lang="en-US" dirty="0"/>
        </a:p>
      </dgm:t>
    </dgm:pt>
    <dgm:pt modelId="{7F2C343D-470B-E14C-8409-4FE3B1C1BECD}" type="parTrans" cxnId="{2DFD1562-2D0C-3844-B737-CFE66136ED65}">
      <dgm:prSet/>
      <dgm:spPr/>
      <dgm:t>
        <a:bodyPr/>
        <a:lstStyle/>
        <a:p>
          <a:endParaRPr lang="en-US"/>
        </a:p>
      </dgm:t>
    </dgm:pt>
    <dgm:pt modelId="{A89BC36C-0B6E-9349-9E27-FC2DBDCE882C}" type="sibTrans" cxnId="{2DFD1562-2D0C-3844-B737-CFE66136ED65}">
      <dgm:prSet/>
      <dgm:spPr/>
      <dgm:t>
        <a:bodyPr/>
        <a:lstStyle/>
        <a:p>
          <a:endParaRPr lang="en-US"/>
        </a:p>
      </dgm:t>
    </dgm:pt>
    <dgm:pt modelId="{59B5B32C-ECB9-5144-BDE5-C69596106227}">
      <dgm:prSet phldrT="[Text]" custT="1"/>
      <dgm:spPr/>
      <dgm:t>
        <a:bodyPr/>
        <a:lstStyle/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binding site </a:t>
          </a:r>
        </a:p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flexibility</a:t>
          </a:r>
          <a:endParaRPr lang="en-US" sz="800" b="1" dirty="0">
            <a:solidFill>
              <a:srgbClr val="2D5371"/>
            </a:solidFill>
          </a:endParaRPr>
        </a:p>
      </dgm:t>
    </dgm:pt>
    <dgm:pt modelId="{59FBCB1B-80F1-B14B-9450-971CC07BD6C8}" type="parTrans" cxnId="{44044914-14B9-0A49-BB45-3A64CBA7BBB7}">
      <dgm:prSet/>
      <dgm:spPr/>
      <dgm:t>
        <a:bodyPr/>
        <a:lstStyle/>
        <a:p>
          <a:endParaRPr lang="en-US"/>
        </a:p>
      </dgm:t>
    </dgm:pt>
    <dgm:pt modelId="{3A2F91E3-0CA1-3A45-963A-FD2494E345DE}" type="sibTrans" cxnId="{44044914-14B9-0A49-BB45-3A64CBA7BBB7}">
      <dgm:prSet/>
      <dgm:spPr/>
      <dgm:t>
        <a:bodyPr/>
        <a:lstStyle/>
        <a:p>
          <a:endParaRPr lang="en-US"/>
        </a:p>
      </dgm:t>
    </dgm:pt>
    <dgm:pt modelId="{2974810F-4B61-1048-83B7-32B8039FA446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US" sz="800" b="1" dirty="0" smtClean="0">
            <a:solidFill>
              <a:srgbClr val="2D5371"/>
            </a:solidFill>
          </a:endParaRPr>
        </a:p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multiple </a:t>
          </a:r>
        </a:p>
        <a:p>
          <a:pPr>
            <a:lnSpc>
              <a:spcPct val="50000"/>
            </a:lnSpc>
          </a:pPr>
          <a:r>
            <a:rPr lang="en-US" sz="800" b="1" dirty="0" smtClean="0">
              <a:solidFill>
                <a:srgbClr val="2D5371"/>
              </a:solidFill>
            </a:rPr>
            <a:t>binding sites</a:t>
          </a:r>
          <a:endParaRPr lang="en-US" sz="800" b="1" dirty="0">
            <a:solidFill>
              <a:srgbClr val="2D5371"/>
            </a:solidFill>
          </a:endParaRPr>
        </a:p>
      </dgm:t>
    </dgm:pt>
    <dgm:pt modelId="{EE302E1D-3F81-834B-BE48-289DBBC0B0E1}" type="parTrans" cxnId="{005309C6-797D-C44C-831A-08F6AC6BDF28}">
      <dgm:prSet/>
      <dgm:spPr/>
      <dgm:t>
        <a:bodyPr/>
        <a:lstStyle/>
        <a:p>
          <a:endParaRPr lang="en-US"/>
        </a:p>
      </dgm:t>
    </dgm:pt>
    <dgm:pt modelId="{92C5BA43-7EB7-D444-96A7-75EE0826B888}" type="sibTrans" cxnId="{005309C6-797D-C44C-831A-08F6AC6BDF28}">
      <dgm:prSet/>
      <dgm:spPr/>
      <dgm:t>
        <a:bodyPr/>
        <a:lstStyle/>
        <a:p>
          <a:endParaRPr lang="en-US"/>
        </a:p>
      </dgm:t>
    </dgm:pt>
    <dgm:pt modelId="{7C5265F0-924C-1148-ABE4-64A156438594}" type="pres">
      <dgm:prSet presAssocID="{1FEDFAA8-B088-6645-8C6A-F07AFC8C643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EAFF62-7103-5B4E-AD80-8E03BA368BA6}" type="pres">
      <dgm:prSet presAssocID="{8E57627E-BD3A-8944-ABEC-8B46407C5121}" presName="circ1" presStyleLbl="vennNode1" presStyleIdx="0" presStyleCnt="5" custScaleX="123126" custScaleY="123126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25FEC0F-9592-D147-8D9A-FA219F5F3474}" type="pres">
      <dgm:prSet presAssocID="{8E57627E-BD3A-8944-ABEC-8B46407C5121}" presName="circ1Tx" presStyleLbl="revTx" presStyleIdx="0" presStyleCnt="0" custScaleX="103352" custLinFactNeighborX="-3787" custLinFactNeighborY="320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334F4-B719-BD47-943C-3DADF6C601A8}" type="pres">
      <dgm:prSet presAssocID="{59B5B32C-ECB9-5144-BDE5-C69596106227}" presName="circ2" presStyleLbl="vennNode1" presStyleIdx="1" presStyleCnt="5" custScaleX="123126" custScaleY="123126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10CDC23-088F-0344-A094-1E19934345A1}" type="pres">
      <dgm:prSet presAssocID="{59B5B32C-ECB9-5144-BDE5-C69596106227}" presName="circ2Tx" presStyleLbl="revTx" presStyleIdx="0" presStyleCnt="0" custLinFactNeighborX="-11214" custLinFactNeighborY="68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3ED70-9E2E-EC42-84AD-2CCF25001F14}" type="pres">
      <dgm:prSet presAssocID="{351B56F3-A52D-6642-BFDF-C15ABB834BBD}" presName="circ3" presStyleLbl="vennNode1" presStyleIdx="2" presStyleCnt="5" custScaleX="123126" custScaleY="123126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9E2F5F1-1EB3-6B47-AF5C-DABCAD6E3BB2}" type="pres">
      <dgm:prSet presAssocID="{351B56F3-A52D-6642-BFDF-C15ABB834BBD}" presName="circ3Tx" presStyleLbl="revTx" presStyleIdx="0" presStyleCnt="0" custLinFactNeighborX="-25137" custLinFactNeighborY="54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801E7-2C67-ED43-AA86-AF509507578B}" type="pres">
      <dgm:prSet presAssocID="{66C44C55-9973-D94F-8E2F-72CEDFBFAADD}" presName="circ4" presStyleLbl="vennNode1" presStyleIdx="3" presStyleCnt="5" custScaleX="123126" custScaleY="123126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636F3FF-A291-EF4E-AD4A-958ABC30ECAB}" type="pres">
      <dgm:prSet presAssocID="{66C44C55-9973-D94F-8E2F-72CEDFBFAAD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290B6-FA0C-6740-A110-6DC8AA4C83C6}" type="pres">
      <dgm:prSet presAssocID="{2974810F-4B61-1048-83B7-32B8039FA446}" presName="circ5" presStyleLbl="vennNode1" presStyleIdx="4" presStyleCnt="5" custScaleX="123126" custScaleY="123126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69B7502-8607-9949-98A9-5532687F1D3B}" type="pres">
      <dgm:prSet presAssocID="{2974810F-4B61-1048-83B7-32B8039FA446}" presName="circ5Tx" presStyleLbl="revTx" presStyleIdx="0" presStyleCnt="0" custLinFactNeighborX="3112" custLinFactNeighborY="-134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15215-8966-3349-8EE1-A508E3008A47}" type="presOf" srcId="{8E57627E-BD3A-8944-ABEC-8B46407C5121}" destId="{525FEC0F-9592-D147-8D9A-FA219F5F3474}" srcOrd="0" destOrd="0" presId="urn:microsoft.com/office/officeart/2005/8/layout/venn1"/>
    <dgm:cxn modelId="{5703B1B8-B5BE-9C4E-B55F-BB186651F369}" srcId="{1FEDFAA8-B088-6645-8C6A-F07AFC8C643A}" destId="{351B56F3-A52D-6642-BFDF-C15ABB834BBD}" srcOrd="2" destOrd="0" parTransId="{AA375CCC-8D11-EF4C-BC11-76F7FA1C176C}" sibTransId="{37ABA8C0-476E-B04E-A428-1F8341C1B189}"/>
    <dgm:cxn modelId="{2C94A899-2A37-104D-AB78-9FCCF8706536}" type="presOf" srcId="{2974810F-4B61-1048-83B7-32B8039FA446}" destId="{369B7502-8607-9949-98A9-5532687F1D3B}" srcOrd="0" destOrd="0" presId="urn:microsoft.com/office/officeart/2005/8/layout/venn1"/>
    <dgm:cxn modelId="{33196CF3-8D1C-D246-88AA-9D2448C0C136}" type="presOf" srcId="{351B56F3-A52D-6642-BFDF-C15ABB834BBD}" destId="{C9E2F5F1-1EB3-6B47-AF5C-DABCAD6E3BB2}" srcOrd="0" destOrd="0" presId="urn:microsoft.com/office/officeart/2005/8/layout/venn1"/>
    <dgm:cxn modelId="{2DFD1562-2D0C-3844-B737-CFE66136ED65}" srcId="{1FEDFAA8-B088-6645-8C6A-F07AFC8C643A}" destId="{66C44C55-9973-D94F-8E2F-72CEDFBFAADD}" srcOrd="3" destOrd="0" parTransId="{7F2C343D-470B-E14C-8409-4FE3B1C1BECD}" sibTransId="{A89BC36C-0B6E-9349-9E27-FC2DBDCE882C}"/>
    <dgm:cxn modelId="{00900B46-76E3-2F4B-A0B9-C53FD58E7FC5}" srcId="{1FEDFAA8-B088-6645-8C6A-F07AFC8C643A}" destId="{8E57627E-BD3A-8944-ABEC-8B46407C5121}" srcOrd="0" destOrd="0" parTransId="{6896473D-1877-3946-8FEA-8E357BE9DEAE}" sibTransId="{F449AD7B-05F7-F247-ABA8-874665985BAE}"/>
    <dgm:cxn modelId="{3C497795-97E9-444B-859D-F04A6139E3FF}" type="presOf" srcId="{59B5B32C-ECB9-5144-BDE5-C69596106227}" destId="{B10CDC23-088F-0344-A094-1E19934345A1}" srcOrd="0" destOrd="0" presId="urn:microsoft.com/office/officeart/2005/8/layout/venn1"/>
    <dgm:cxn modelId="{9C813D15-3A80-134D-A1E4-9D067DE9B013}" type="presOf" srcId="{1FEDFAA8-B088-6645-8C6A-F07AFC8C643A}" destId="{7C5265F0-924C-1148-ABE4-64A156438594}" srcOrd="0" destOrd="0" presId="urn:microsoft.com/office/officeart/2005/8/layout/venn1"/>
    <dgm:cxn modelId="{D35A4B07-FB69-9244-A4D0-3680C1C5600E}" type="presOf" srcId="{66C44C55-9973-D94F-8E2F-72CEDFBFAADD}" destId="{D636F3FF-A291-EF4E-AD4A-958ABC30ECAB}" srcOrd="0" destOrd="0" presId="urn:microsoft.com/office/officeart/2005/8/layout/venn1"/>
    <dgm:cxn modelId="{44044914-14B9-0A49-BB45-3A64CBA7BBB7}" srcId="{1FEDFAA8-B088-6645-8C6A-F07AFC8C643A}" destId="{59B5B32C-ECB9-5144-BDE5-C69596106227}" srcOrd="1" destOrd="0" parTransId="{59FBCB1B-80F1-B14B-9450-971CC07BD6C8}" sibTransId="{3A2F91E3-0CA1-3A45-963A-FD2494E345DE}"/>
    <dgm:cxn modelId="{005309C6-797D-C44C-831A-08F6AC6BDF28}" srcId="{1FEDFAA8-B088-6645-8C6A-F07AFC8C643A}" destId="{2974810F-4B61-1048-83B7-32B8039FA446}" srcOrd="4" destOrd="0" parTransId="{EE302E1D-3F81-834B-BE48-289DBBC0B0E1}" sibTransId="{92C5BA43-7EB7-D444-96A7-75EE0826B888}"/>
    <dgm:cxn modelId="{FF623FBD-DE7F-3B44-852C-28191BAB952A}" type="presParOf" srcId="{7C5265F0-924C-1148-ABE4-64A156438594}" destId="{35EAFF62-7103-5B4E-AD80-8E03BA368BA6}" srcOrd="0" destOrd="0" presId="urn:microsoft.com/office/officeart/2005/8/layout/venn1"/>
    <dgm:cxn modelId="{49BB39F0-7271-3846-8ABE-DF53F97A804D}" type="presParOf" srcId="{7C5265F0-924C-1148-ABE4-64A156438594}" destId="{525FEC0F-9592-D147-8D9A-FA219F5F3474}" srcOrd="1" destOrd="0" presId="urn:microsoft.com/office/officeart/2005/8/layout/venn1"/>
    <dgm:cxn modelId="{6256757A-7E3F-7843-B286-007B3308A7E2}" type="presParOf" srcId="{7C5265F0-924C-1148-ABE4-64A156438594}" destId="{80C334F4-B719-BD47-943C-3DADF6C601A8}" srcOrd="2" destOrd="0" presId="urn:microsoft.com/office/officeart/2005/8/layout/venn1"/>
    <dgm:cxn modelId="{890E04EF-ADE6-1246-9B59-230BC9A85EE3}" type="presParOf" srcId="{7C5265F0-924C-1148-ABE4-64A156438594}" destId="{B10CDC23-088F-0344-A094-1E19934345A1}" srcOrd="3" destOrd="0" presId="urn:microsoft.com/office/officeart/2005/8/layout/venn1"/>
    <dgm:cxn modelId="{9B1CF19C-6092-8F40-A8FE-61251345B07F}" type="presParOf" srcId="{7C5265F0-924C-1148-ABE4-64A156438594}" destId="{4C83ED70-9E2E-EC42-84AD-2CCF25001F14}" srcOrd="4" destOrd="0" presId="urn:microsoft.com/office/officeart/2005/8/layout/venn1"/>
    <dgm:cxn modelId="{65884825-4544-6F41-95D0-DD711A8F0E4F}" type="presParOf" srcId="{7C5265F0-924C-1148-ABE4-64A156438594}" destId="{C9E2F5F1-1EB3-6B47-AF5C-DABCAD6E3BB2}" srcOrd="5" destOrd="0" presId="urn:microsoft.com/office/officeart/2005/8/layout/venn1"/>
    <dgm:cxn modelId="{26BD8F21-D603-E945-94F0-B32B88A3765E}" type="presParOf" srcId="{7C5265F0-924C-1148-ABE4-64A156438594}" destId="{E87801E7-2C67-ED43-AA86-AF509507578B}" srcOrd="6" destOrd="0" presId="urn:microsoft.com/office/officeart/2005/8/layout/venn1"/>
    <dgm:cxn modelId="{2746206E-F4B0-8445-8412-C15EDE1A8E62}" type="presParOf" srcId="{7C5265F0-924C-1148-ABE4-64A156438594}" destId="{D636F3FF-A291-EF4E-AD4A-958ABC30ECAB}" srcOrd="7" destOrd="0" presId="urn:microsoft.com/office/officeart/2005/8/layout/venn1"/>
    <dgm:cxn modelId="{508779B1-6031-EE49-83BF-70F2FE94AF1C}" type="presParOf" srcId="{7C5265F0-924C-1148-ABE4-64A156438594}" destId="{256290B6-FA0C-6740-A110-6DC8AA4C83C6}" srcOrd="8" destOrd="0" presId="urn:microsoft.com/office/officeart/2005/8/layout/venn1"/>
    <dgm:cxn modelId="{A7D19539-73F6-664A-832F-A334DDFA2250}" type="presParOf" srcId="{7C5265F0-924C-1148-ABE4-64A156438594}" destId="{369B7502-8607-9949-98A9-5532687F1D3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FF62-7103-5B4E-AD80-8E03BA368BA6}">
      <dsp:nvSpPr>
        <dsp:cNvPr id="0" name=""/>
        <dsp:cNvSpPr/>
      </dsp:nvSpPr>
      <dsp:spPr>
        <a:xfrm>
          <a:off x="1175873" y="941797"/>
          <a:ext cx="1045823" cy="1045823"/>
        </a:xfrm>
        <a:prstGeom prst="ellips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5FEC0F-9592-D147-8D9A-FA219F5F3474}">
      <dsp:nvSpPr>
        <dsp:cNvPr id="0" name=""/>
        <dsp:cNvSpPr/>
      </dsp:nvSpPr>
      <dsp:spPr>
        <a:xfrm>
          <a:off x="1152310" y="531284"/>
          <a:ext cx="1018322" cy="5703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protonation </a:t>
          </a:r>
        </a:p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states</a:t>
          </a:r>
          <a:endParaRPr lang="en-US" sz="800" b="1" kern="1200" dirty="0">
            <a:solidFill>
              <a:srgbClr val="2D5371"/>
            </a:solidFill>
          </a:endParaRPr>
        </a:p>
      </dsp:txBody>
      <dsp:txXfrm>
        <a:off x="1152310" y="531284"/>
        <a:ext cx="1018322" cy="570306"/>
      </dsp:txXfrm>
    </dsp:sp>
    <dsp:sp modelId="{80C334F4-B719-BD47-943C-3DADF6C601A8}">
      <dsp:nvSpPr>
        <dsp:cNvPr id="0" name=""/>
        <dsp:cNvSpPr/>
      </dsp:nvSpPr>
      <dsp:spPr>
        <a:xfrm>
          <a:off x="1498982" y="1176472"/>
          <a:ext cx="1045823" cy="1045823"/>
        </a:xfrm>
        <a:prstGeom prst="ellips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0CDC23-088F-0344-A094-1E19934345A1}">
      <dsp:nvSpPr>
        <dsp:cNvPr id="0" name=""/>
        <dsp:cNvSpPr/>
      </dsp:nvSpPr>
      <dsp:spPr>
        <a:xfrm>
          <a:off x="2415140" y="1143123"/>
          <a:ext cx="883368" cy="6188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binding site </a:t>
          </a:r>
        </a:p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flexibility</a:t>
          </a:r>
          <a:endParaRPr lang="en-US" sz="800" b="1" kern="1200" dirty="0">
            <a:solidFill>
              <a:srgbClr val="2D5371"/>
            </a:solidFill>
          </a:endParaRPr>
        </a:p>
      </dsp:txBody>
      <dsp:txXfrm>
        <a:off x="2415140" y="1143123"/>
        <a:ext cx="883368" cy="618843"/>
      </dsp:txXfrm>
    </dsp:sp>
    <dsp:sp modelId="{4C83ED70-9E2E-EC42-84AD-2CCF25001F14}">
      <dsp:nvSpPr>
        <dsp:cNvPr id="0" name=""/>
        <dsp:cNvSpPr/>
      </dsp:nvSpPr>
      <dsp:spPr>
        <a:xfrm>
          <a:off x="1375650" y="1556515"/>
          <a:ext cx="1045823" cy="1045823"/>
        </a:xfrm>
        <a:prstGeom prst="ellips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9E2F5F1-1EB3-6B47-AF5C-DABCAD6E3BB2}">
      <dsp:nvSpPr>
        <dsp:cNvPr id="0" name=""/>
        <dsp:cNvSpPr/>
      </dsp:nvSpPr>
      <dsp:spPr>
        <a:xfrm>
          <a:off x="2156246" y="2190337"/>
          <a:ext cx="883368" cy="6188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metal ions</a:t>
          </a:r>
        </a:p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cofactors</a:t>
          </a:r>
          <a:endParaRPr lang="en-US" sz="800" b="1" kern="1200" dirty="0">
            <a:solidFill>
              <a:srgbClr val="2D5371"/>
            </a:solidFill>
          </a:endParaRPr>
        </a:p>
      </dsp:txBody>
      <dsp:txXfrm>
        <a:off x="2156246" y="2190337"/>
        <a:ext cx="883368" cy="618843"/>
      </dsp:txXfrm>
    </dsp:sp>
    <dsp:sp modelId="{E87801E7-2C67-ED43-AA86-AF509507578B}">
      <dsp:nvSpPr>
        <dsp:cNvPr id="0" name=""/>
        <dsp:cNvSpPr/>
      </dsp:nvSpPr>
      <dsp:spPr>
        <a:xfrm>
          <a:off x="976096" y="1556515"/>
          <a:ext cx="1045823" cy="1045823"/>
        </a:xfrm>
        <a:prstGeom prst="ellips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36F3FF-A291-EF4E-AD4A-958ABC30ECAB}">
      <dsp:nvSpPr>
        <dsp:cNvPr id="0" name=""/>
        <dsp:cNvSpPr/>
      </dsp:nvSpPr>
      <dsp:spPr>
        <a:xfrm>
          <a:off x="135902" y="2156357"/>
          <a:ext cx="883368" cy="6188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135902" y="2156357"/>
        <a:ext cx="883368" cy="618843"/>
      </dsp:txXfrm>
    </dsp:sp>
    <dsp:sp modelId="{256290B6-FA0C-6740-A110-6DC8AA4C83C6}">
      <dsp:nvSpPr>
        <dsp:cNvPr id="0" name=""/>
        <dsp:cNvSpPr/>
      </dsp:nvSpPr>
      <dsp:spPr>
        <a:xfrm>
          <a:off x="852764" y="1176472"/>
          <a:ext cx="1045823" cy="1045823"/>
        </a:xfrm>
        <a:prstGeom prst="ellipse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100000"/>
                <a:shade val="100000"/>
                <a:satMod val="130000"/>
                <a:alpha val="35000"/>
              </a:schemeClr>
            </a:gs>
            <a:gs pos="100000">
              <a:schemeClr val="accent1">
                <a:hueOff val="0"/>
                <a:satOff val="0"/>
                <a:lumOff val="0"/>
                <a:tint val="50000"/>
                <a:shade val="100000"/>
                <a:satMod val="350000"/>
                <a:alpha val="35000"/>
              </a:schemeClr>
            </a:gs>
          </a:gsLst>
          <a:lin ang="16200000" scaled="0"/>
          <a:tileRect/>
        </a:gradFill>
        <a:ln w="12700" cmpd="sng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9B7502-8607-9949-98A9-5532687F1D3B}">
      <dsp:nvSpPr>
        <dsp:cNvPr id="0" name=""/>
        <dsp:cNvSpPr/>
      </dsp:nvSpPr>
      <dsp:spPr>
        <a:xfrm>
          <a:off x="27490" y="1017189"/>
          <a:ext cx="883368" cy="61884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 smtClean="0">
            <a:solidFill>
              <a:srgbClr val="2D5371"/>
            </a:solidFill>
          </a:endParaRPr>
        </a:p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multiple </a:t>
          </a:r>
        </a:p>
        <a:p>
          <a:pPr lvl="0" algn="ctr" defTabSz="3556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2D5371"/>
              </a:solidFill>
            </a:rPr>
            <a:t>binding sites</a:t>
          </a:r>
          <a:endParaRPr lang="en-US" sz="800" b="1" kern="1200" dirty="0">
            <a:solidFill>
              <a:srgbClr val="2D5371"/>
            </a:solidFill>
          </a:endParaRPr>
        </a:p>
      </dsp:txBody>
      <dsp:txXfrm>
        <a:off x="27490" y="1017189"/>
        <a:ext cx="883368" cy="618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C365-D616-044A-BC48-5F2765928344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microsoft.com/office/2007/relationships/hdphoto" Target="../media/hdphoto1.wdp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7978" y="-280001"/>
            <a:ext cx="3876209" cy="3141015"/>
            <a:chOff x="37191" y="-425981"/>
            <a:chExt cx="3998963" cy="3158562"/>
          </a:xfrm>
        </p:grpSpPr>
        <p:grpSp>
          <p:nvGrpSpPr>
            <p:cNvPr id="36" name="Group 35"/>
            <p:cNvGrpSpPr/>
            <p:nvPr/>
          </p:nvGrpSpPr>
          <p:grpSpPr>
            <a:xfrm>
              <a:off x="37191" y="-425981"/>
              <a:ext cx="3998963" cy="3158562"/>
              <a:chOff x="132078" y="-425981"/>
              <a:chExt cx="3998963" cy="315856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2078" y="-425981"/>
                <a:ext cx="3505166" cy="3141015"/>
                <a:chOff x="429750" y="8706094"/>
                <a:chExt cx="8796698" cy="7882810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155" t="12607" r="19445" b="12575"/>
                <a:stretch/>
              </p:blipFill>
              <p:spPr>
                <a:xfrm>
                  <a:off x="2602045" y="11330547"/>
                  <a:ext cx="4267212" cy="4100131"/>
                </a:xfrm>
                <a:prstGeom prst="rect">
                  <a:avLst/>
                </a:prstGeom>
              </p:spPr>
            </p:pic>
            <p:graphicFrame>
              <p:nvGraphicFramePr>
                <p:cNvPr id="12" name="Diagram 11"/>
                <p:cNvGraphicFramePr/>
                <p:nvPr>
                  <p:extLst>
                    <p:ext uri="{D42A27DB-BD31-4B8C-83A1-F6EECF244321}">
                      <p14:modId xmlns:p14="http://schemas.microsoft.com/office/powerpoint/2010/main" val="3917577748"/>
                    </p:ext>
                  </p:extLst>
                </p:nvPr>
              </p:nvGraphicFramePr>
              <p:xfrm>
                <a:off x="429750" y="8706094"/>
                <a:ext cx="8796698" cy="788281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  <p:sp>
              <p:nvSpPr>
                <p:cNvPr id="13" name="TextBox 12"/>
                <p:cNvSpPr txBox="1"/>
                <p:nvPr/>
              </p:nvSpPr>
              <p:spPr>
                <a:xfrm>
                  <a:off x="870212" y="14482555"/>
                  <a:ext cx="2201362" cy="540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solidFill>
                        <a:srgbClr val="2D5371"/>
                      </a:solidFill>
                    </a:rPr>
                    <a:t>tautomerization</a:t>
                  </a:r>
                  <a:endParaRPr lang="en-US" sz="800" b="1" dirty="0">
                    <a:solidFill>
                      <a:srgbClr val="2D5371"/>
                    </a:solidFill>
                  </a:endParaRPr>
                </a:p>
              </p:txBody>
            </p:sp>
          </p:grpSp>
          <p:pic>
            <p:nvPicPr>
              <p:cNvPr id="15" name="Picture 14" descr="Screen Shot 2016-09-23 at 11.54.46 AM.png"/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9881" l="3349" r="976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4487">
                <a:off x="2005478" y="421089"/>
                <a:ext cx="571968" cy="74837"/>
              </a:xfrm>
              <a:prstGeom prst="rect">
                <a:avLst/>
              </a:prstGeom>
            </p:spPr>
          </p:pic>
          <p:pic>
            <p:nvPicPr>
              <p:cNvPr id="14" name="Picture 13" descr="Screen Shot 2016-09-23 at 11.54.46 AM.png"/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9881" l="3349" r="976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6439">
                <a:off x="2427501" y="868027"/>
                <a:ext cx="571968" cy="7483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870672" y="609083"/>
                <a:ext cx="8346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Streptavidin</a:t>
                </a:r>
                <a:r>
                  <a:rPr lang="en-US" sz="600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:biotin</a:t>
                </a:r>
                <a:endParaRPr lang="en-US" sz="600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17" name="Picture 16" descr="Screen Shot 2016-09-23 at 11.54.46 AM.png"/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9881" l="3349" r="976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6439">
                <a:off x="2456697" y="1426904"/>
                <a:ext cx="571968" cy="74837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907161" y="1192839"/>
                <a:ext cx="10195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HIV-1 </a:t>
                </a:r>
                <a:r>
                  <a:rPr lang="en-US" sz="600" b="1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RT</a:t>
                </a:r>
                <a:r>
                  <a:rPr lang="en-US" sz="600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:nevirapine</a:t>
                </a:r>
                <a:endParaRPr lang="en-US" sz="600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2684086" y="1484670"/>
                <a:ext cx="595267" cy="215444"/>
                <a:chOff x="2684086" y="1484670"/>
                <a:chExt cx="595267" cy="215444"/>
              </a:xfrm>
            </p:grpSpPr>
            <p:pic>
              <p:nvPicPr>
                <p:cNvPr id="19" name="Picture 18" descr="Screen Shot 2016-09-23 at 11.54.46 AM.png"/>
                <p:cNvPicPr>
                  <a:picLocks noChangeAspect="1"/>
                </p:cNvPicPr>
                <p:nvPr/>
              </p:nvPicPr>
              <p:blipFill>
                <a:blip r:embed="rId8">
                  <a:alphaModFix amt="50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9524" b="89881" l="3349" r="9766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74728">
                  <a:off x="2684086" y="1558353"/>
                  <a:ext cx="571968" cy="74837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2972853" y="1484670"/>
                  <a:ext cx="306500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899868" y="1484670"/>
                <a:ext cx="87716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T</a:t>
                </a:r>
                <a:r>
                  <a:rPr lang="en-US" sz="600" b="1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4 Lysozyme L99A</a:t>
                </a:r>
                <a:endParaRPr lang="en-US" sz="600" b="1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6288536">
                <a:off x="1560189" y="2288415"/>
                <a:ext cx="672888" cy="215444"/>
                <a:chOff x="2684086" y="1464147"/>
                <a:chExt cx="672888" cy="215444"/>
              </a:xfrm>
            </p:grpSpPr>
            <p:pic>
              <p:nvPicPr>
                <p:cNvPr id="22" name="Picture 21" descr="Screen Shot 2016-09-23 at 11.54.46 AM.png"/>
                <p:cNvPicPr>
                  <a:picLocks noChangeAspect="1"/>
                </p:cNvPicPr>
                <p:nvPr/>
              </p:nvPicPr>
              <p:blipFill>
                <a:blip r:embed="rId8">
                  <a:alphaModFix amt="50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9524" b="89881" l="3349" r="9766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74728">
                  <a:off x="2684086" y="1558353"/>
                  <a:ext cx="571968" cy="74837"/>
                </a:xfrm>
                <a:prstGeom prst="rect">
                  <a:avLst/>
                </a:prstGeom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3050474" y="1464147"/>
                  <a:ext cx="306500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11225" y="2401531"/>
                <a:ext cx="85758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CA </a:t>
                </a:r>
                <a:r>
                  <a:rPr lang="en-US" sz="600" b="1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II</a:t>
                </a:r>
                <a:r>
                  <a:rPr lang="en-US" sz="600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:chlorthalidone</a:t>
                </a:r>
                <a:endParaRPr lang="en-US" sz="600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 rot="306422">
                <a:off x="2455619" y="1758357"/>
                <a:ext cx="612097" cy="215444"/>
                <a:chOff x="2441021" y="1736460"/>
                <a:chExt cx="612097" cy="215444"/>
              </a:xfrm>
            </p:grpSpPr>
            <p:pic>
              <p:nvPicPr>
                <p:cNvPr id="25" name="Picture 24" descr="Screen Shot 2016-09-23 at 11.54.46 AM.png"/>
                <p:cNvPicPr>
                  <a:picLocks noChangeAspect="1"/>
                </p:cNvPicPr>
                <p:nvPr/>
              </p:nvPicPr>
              <p:blipFill>
                <a:blip r:embed="rId8">
                  <a:alphaModFix amt="50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9524" b="89881" l="3349" r="97664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075807">
                  <a:off x="2441021" y="1823714"/>
                  <a:ext cx="571968" cy="74837"/>
                </a:xfrm>
                <a:prstGeom prst="rect">
                  <a:avLst/>
                </a:prstGeom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2746618" y="1736460"/>
                  <a:ext cx="306500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2682061" y="1775301"/>
                <a:ext cx="1448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CYP450 BM3</a:t>
                </a:r>
                <a:r>
                  <a:rPr lang="en-US" sz="600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:mefenamic acid</a:t>
                </a:r>
                <a:endParaRPr lang="en-US" sz="600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29" name="Picture 28" descr="Screen Shot 2016-09-23 at 11.54.46 AM.png"/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9881" l="3349" r="976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34186">
                <a:off x="748169" y="1692847"/>
                <a:ext cx="571968" cy="74837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2273419" y="201037"/>
                <a:ext cx="306544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302" y="226369"/>
                <a:ext cx="76174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"/>
                    <a:cs typeface="Helvetica"/>
                  </a:rPr>
                  <a:t>TetR</a:t>
                </a:r>
                <a:r>
                  <a:rPr 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Helvetica"/>
                    <a:cs typeface="Helvetica"/>
                  </a:rPr>
                  <a:t>:tetracycline</a:t>
                </a:r>
                <a:endParaRPr lang="en-US" sz="600" dirty="0">
                  <a:solidFill>
                    <a:schemeClr val="bg1">
                      <a:lumMod val="50000"/>
                    </a:schemeClr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92528" y="1660286"/>
                <a:ext cx="306544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9250" y="1639862"/>
                <a:ext cx="10195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HSA</a:t>
                </a:r>
                <a:r>
                  <a:rPr lang="en-US" sz="600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:warfarin</a:t>
                </a:r>
                <a:endParaRPr lang="en-US" sz="600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7586" y="382295"/>
                <a:ext cx="10195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HSA</a:t>
                </a:r>
                <a:r>
                  <a:rPr lang="en-US" sz="600" dirty="0" err="1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:indoxyl</a:t>
                </a:r>
                <a:r>
                  <a:rPr lang="en-US" sz="600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 sulfate</a:t>
                </a:r>
                <a:endParaRPr lang="en-US" sz="600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33" name="Picture 32" descr="Screen Shot 2016-09-23 at 11.54.46 AM.png"/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9881" l="3349" r="976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0457">
                <a:off x="713518" y="768210"/>
                <a:ext cx="571968" cy="56750"/>
              </a:xfrm>
              <a:prstGeom prst="rect">
                <a:avLst/>
              </a:prstGeom>
            </p:spPr>
          </p:pic>
          <p:pic>
            <p:nvPicPr>
              <p:cNvPr id="34" name="Picture 33" descr="Screen Shot 2016-09-23 at 11.54.46 AM.png"/>
              <p:cNvPicPr>
                <a:picLocks noChangeAspect="1"/>
              </p:cNvPicPr>
              <p:nvPr/>
            </p:nvPicPr>
            <p:blipFill>
              <a:blip r:embed="rId8">
                <a:alphaModFix amt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9881" l="3349" r="9766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665318">
                <a:off x="2192804" y="2148695"/>
                <a:ext cx="571968" cy="74837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2559307" y="2326326"/>
                <a:ext cx="1448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b="1" dirty="0" smtClean="0">
                    <a:solidFill>
                      <a:srgbClr val="7F7F7F"/>
                    </a:solidFill>
                    <a:latin typeface="Helvetica"/>
                    <a:cs typeface="Helvetica"/>
                  </a:rPr>
                  <a:t>Cytochrome C Peroxidase</a:t>
                </a:r>
                <a:endParaRPr lang="en-US" sz="600" b="1" dirty="0">
                  <a:solidFill>
                    <a:srgbClr val="7F7F7F"/>
                  </a:solidFill>
                  <a:latin typeface="Helvetica"/>
                  <a:cs typeface="Helvetica"/>
                </a:endParaRPr>
              </a:p>
            </p:txBody>
          </p:sp>
        </p:grpSp>
        <p:pic>
          <p:nvPicPr>
            <p:cNvPr id="37" name="Picture 36" descr="Screen Shot 2016-09-23 at 11.54.46 AM.png"/>
            <p:cNvPicPr>
              <a:picLocks/>
            </p:cNvPicPr>
            <p:nvPr/>
          </p:nvPicPr>
          <p:blipFill>
            <a:blip r:embed="rId10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24" b="89881" l="3349" r="97664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48964">
              <a:off x="941919" y="1762014"/>
              <a:ext cx="1097280" cy="109728"/>
            </a:xfrm>
            <a:prstGeom prst="rect">
              <a:avLst/>
            </a:prstGeom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683315" y="217915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>
                  <a:solidFill>
                    <a:srgbClr val="7C1E22"/>
                  </a:solidFill>
                  <a:latin typeface="Helvetica"/>
                  <a:cs typeface="Helvetica"/>
                </a:rPr>
                <a:t>m</a:t>
              </a:r>
              <a:r>
                <a:rPr lang="en-US" sz="600" b="1" dirty="0" smtClean="0">
                  <a:solidFill>
                    <a:srgbClr val="7C1E22"/>
                  </a:solidFill>
                  <a:latin typeface="Helvetica"/>
                  <a:cs typeface="Helvetica"/>
                </a:rPr>
                <a:t>ost protein </a:t>
              </a:r>
            </a:p>
            <a:p>
              <a:r>
                <a:rPr lang="en-US" sz="600" b="1" dirty="0" smtClean="0">
                  <a:solidFill>
                    <a:srgbClr val="7C1E22"/>
                  </a:solidFill>
                  <a:latin typeface="Helvetica"/>
                  <a:cs typeface="Helvetica"/>
                </a:rPr>
                <a:t>targets</a:t>
              </a:r>
            </a:p>
            <a:p>
              <a:endParaRPr lang="en-US" sz="600" dirty="0">
                <a:solidFill>
                  <a:srgbClr val="7F7F7F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6676" y="74062"/>
            <a:ext cx="27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1644" y="101667"/>
            <a:ext cx="29037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b="1" dirty="0" smtClean="0">
                <a:latin typeface="Helvetica"/>
                <a:cs typeface="Helvetica"/>
              </a:rPr>
              <a:t>Challenges involved in predicting </a:t>
            </a:r>
            <a:r>
              <a:rPr lang="en-US" sz="800" b="1" dirty="0" err="1" smtClean="0">
                <a:latin typeface="Helvetica"/>
                <a:cs typeface="Helvetica"/>
              </a:rPr>
              <a:t>protein:</a:t>
            </a:r>
            <a:r>
              <a:rPr lang="en-US" sz="800" dirty="0" err="1" smtClean="0">
                <a:latin typeface="Helvetica"/>
                <a:cs typeface="Helvetica"/>
              </a:rPr>
              <a:t>ligand</a:t>
            </a:r>
            <a:r>
              <a:rPr lang="en-US" sz="800" b="1" dirty="0" smtClean="0">
                <a:latin typeface="Helvetica"/>
                <a:cs typeface="Helvetica"/>
              </a:rPr>
              <a:t> binding </a:t>
            </a:r>
            <a:endParaRPr lang="en-US" sz="800" b="1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29555" y="74062"/>
            <a:ext cx="256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118" y="2808276"/>
            <a:ext cx="6625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Helvetica"/>
                <a:cs typeface="Helvetica"/>
              </a:rPr>
              <a:t>Figure 4. Mining model </a:t>
            </a:r>
            <a:r>
              <a:rPr lang="en-US" sz="800" b="1" dirty="0" err="1">
                <a:latin typeface="Helvetica"/>
                <a:cs typeface="Helvetica"/>
              </a:rPr>
              <a:t>protein:ligand</a:t>
            </a:r>
            <a:r>
              <a:rPr lang="en-US" sz="800" b="1" dirty="0">
                <a:latin typeface="Helvetica"/>
                <a:cs typeface="Helvetica"/>
              </a:rPr>
              <a:t> systems to focus on individual modeling challenges via a structural and chemical informatics</a:t>
            </a:r>
          </a:p>
          <a:p>
            <a:pPr algn="just"/>
            <a:r>
              <a:rPr lang="en-US" sz="800" b="1" dirty="0">
                <a:latin typeface="Helvetica"/>
                <a:cs typeface="Helvetica"/>
              </a:rPr>
              <a:t>platform</a:t>
            </a:r>
            <a:r>
              <a:rPr lang="en-US" sz="800" dirty="0">
                <a:latin typeface="Helvetica"/>
                <a:cs typeface="Helvetica"/>
              </a:rPr>
              <a:t>. SAMPL7-10 will feature the introduction of new model </a:t>
            </a:r>
            <a:r>
              <a:rPr lang="en-US" sz="800" dirty="0" err="1">
                <a:latin typeface="Helvetica"/>
                <a:cs typeface="Helvetica"/>
              </a:rPr>
              <a:t>protein:ligand</a:t>
            </a:r>
            <a:r>
              <a:rPr lang="en-US" sz="800" dirty="0">
                <a:latin typeface="Helvetica"/>
                <a:cs typeface="Helvetica"/>
              </a:rPr>
              <a:t> systems designed to focus on individual </a:t>
            </a:r>
            <a:r>
              <a:rPr lang="en-US" sz="800" dirty="0" smtClean="0">
                <a:latin typeface="Helvetica"/>
                <a:cs typeface="Helvetica"/>
              </a:rPr>
              <a:t>challenges judged </a:t>
            </a:r>
            <a:r>
              <a:rPr lang="en-US" sz="800" dirty="0">
                <a:latin typeface="Helvetica"/>
                <a:cs typeface="Helvetica"/>
              </a:rPr>
              <a:t>to be of critical immediate importance following current D3R/SAMPL blind competitions. </a:t>
            </a:r>
            <a:r>
              <a:rPr lang="en-US" sz="800" i="1" dirty="0" smtClean="0">
                <a:latin typeface="Helvetica"/>
                <a:cs typeface="Helvetica"/>
              </a:rPr>
              <a:t>(A)</a:t>
            </a:r>
            <a:r>
              <a:rPr lang="en-US" sz="800" dirty="0" smtClean="0">
                <a:latin typeface="Helvetica"/>
                <a:cs typeface="Helvetica"/>
              </a:rPr>
              <a:t> </a:t>
            </a:r>
            <a:r>
              <a:rPr lang="en-US" sz="800" dirty="0">
                <a:latin typeface="Helvetica"/>
                <a:cs typeface="Helvetica"/>
              </a:rPr>
              <a:t>Since most protein targets </a:t>
            </a:r>
            <a:r>
              <a:rPr lang="en-US" sz="800" dirty="0" smtClean="0">
                <a:latin typeface="Helvetica"/>
                <a:cs typeface="Helvetica"/>
              </a:rPr>
              <a:t>of pharmaceutical interest feature </a:t>
            </a:r>
            <a:r>
              <a:rPr lang="en-US" sz="800" dirty="0">
                <a:latin typeface="Helvetica"/>
                <a:cs typeface="Helvetica"/>
              </a:rPr>
              <a:t>a multitude of conflated challenges to quantitative accuracy, our goal is to identify model protein targets </a:t>
            </a:r>
            <a:r>
              <a:rPr lang="en-US" sz="800" dirty="0" smtClean="0">
                <a:latin typeface="Helvetica"/>
                <a:cs typeface="Helvetica"/>
              </a:rPr>
              <a:t>that isolate </a:t>
            </a:r>
            <a:r>
              <a:rPr lang="en-US" sz="800" dirty="0">
                <a:latin typeface="Helvetica"/>
                <a:cs typeface="Helvetica"/>
              </a:rPr>
              <a:t>individual effects </a:t>
            </a:r>
            <a:r>
              <a:rPr lang="en-US" sz="800" dirty="0" smtClean="0">
                <a:latin typeface="Helvetica"/>
                <a:cs typeface="Helvetica"/>
              </a:rPr>
              <a:t>to focus </a:t>
            </a:r>
            <a:r>
              <a:rPr lang="en-US" sz="800" dirty="0">
                <a:latin typeface="Helvetica"/>
                <a:cs typeface="Helvetica"/>
              </a:rPr>
              <a:t>community efforts by fielding new blind challenges</a:t>
            </a:r>
            <a:r>
              <a:rPr lang="en-US" sz="800" dirty="0" smtClean="0">
                <a:latin typeface="Helvetica"/>
                <a:cs typeface="Helvetica"/>
              </a:rPr>
              <a:t>. Some example </a:t>
            </a:r>
            <a:r>
              <a:rPr lang="en-US" sz="800" dirty="0" err="1" smtClean="0">
                <a:latin typeface="Helvetica"/>
                <a:cs typeface="Helvetica"/>
              </a:rPr>
              <a:t>protein</a:t>
            </a:r>
            <a:r>
              <a:rPr lang="en-US" sz="800" b="1" dirty="0" err="1" smtClean="0">
                <a:latin typeface="Helvetica"/>
                <a:cs typeface="Helvetica"/>
              </a:rPr>
              <a:t>:</a:t>
            </a:r>
            <a:r>
              <a:rPr lang="en-US" sz="800" dirty="0" err="1" smtClean="0">
                <a:latin typeface="Helvetica"/>
                <a:cs typeface="Helvetica"/>
              </a:rPr>
              <a:t>ligand</a:t>
            </a:r>
            <a:r>
              <a:rPr lang="en-US" sz="800" dirty="0" smtClean="0">
                <a:latin typeface="Helvetica"/>
                <a:cs typeface="Helvetica"/>
              </a:rPr>
              <a:t> pairs and the conceptual </a:t>
            </a:r>
            <a:r>
              <a:rPr lang="en-US" sz="800" dirty="0" smtClean="0">
                <a:latin typeface="Helvetica"/>
                <a:cs typeface="Helvetica"/>
              </a:rPr>
              <a:t>challenge </a:t>
            </a:r>
            <a:r>
              <a:rPr lang="en-US" sz="800" dirty="0" smtClean="0">
                <a:latin typeface="Helvetica"/>
                <a:cs typeface="Helvetica"/>
              </a:rPr>
              <a:t>categories they fall under are shown in the </a:t>
            </a:r>
            <a:r>
              <a:rPr lang="en-US" sz="800" dirty="0" smtClean="0">
                <a:latin typeface="Helvetica"/>
                <a:cs typeface="Helvetica"/>
              </a:rPr>
              <a:t>figure: T4 </a:t>
            </a:r>
            <a:r>
              <a:rPr lang="en-US" sz="800" dirty="0" smtClean="0">
                <a:latin typeface="Helvetica"/>
                <a:cs typeface="Helvetica"/>
              </a:rPr>
              <a:t>Lysozyme </a:t>
            </a:r>
            <a:r>
              <a:rPr lang="en-US" sz="800" dirty="0" smtClean="0">
                <a:latin typeface="Helvetica"/>
                <a:cs typeface="Helvetica"/>
              </a:rPr>
              <a:t>L99A [m5]</a:t>
            </a:r>
            <a:r>
              <a:rPr lang="en-US" sz="800" dirty="0" smtClean="0">
                <a:latin typeface="Helvetica"/>
                <a:cs typeface="Helvetica"/>
              </a:rPr>
              <a:t>, HSA </a:t>
            </a:r>
            <a:r>
              <a:rPr lang="en-US" sz="800" dirty="0" smtClean="0">
                <a:latin typeface="Helvetica"/>
                <a:cs typeface="Helvetica"/>
              </a:rPr>
              <a:t>[m6]</a:t>
            </a:r>
            <a:r>
              <a:rPr lang="en-US" sz="800" dirty="0" smtClean="0">
                <a:latin typeface="Helvetica"/>
                <a:cs typeface="Helvetica"/>
              </a:rPr>
              <a:t>, Carbonic anhydrase II (CAII</a:t>
            </a:r>
            <a:r>
              <a:rPr lang="en-US" sz="800" dirty="0" smtClean="0">
                <a:latin typeface="Helvetica"/>
                <a:cs typeface="Helvetica"/>
              </a:rPr>
              <a:t>) [m6, m7]</a:t>
            </a:r>
            <a:r>
              <a:rPr lang="en-US" sz="800" dirty="0" smtClean="0">
                <a:latin typeface="Helvetica"/>
                <a:cs typeface="Helvetica"/>
              </a:rPr>
              <a:t>, </a:t>
            </a:r>
            <a:r>
              <a:rPr lang="en-US" sz="800" dirty="0" smtClean="0">
                <a:latin typeface="Helvetica"/>
                <a:cs typeface="Helvetica"/>
              </a:rPr>
              <a:t>Cytochrome </a:t>
            </a:r>
            <a:r>
              <a:rPr lang="en-US" sz="800" dirty="0" smtClean="0">
                <a:latin typeface="Helvetica"/>
                <a:cs typeface="Helvetica"/>
              </a:rPr>
              <a:t>C </a:t>
            </a:r>
            <a:r>
              <a:rPr lang="en-US" sz="800" dirty="0" smtClean="0">
                <a:latin typeface="Helvetica"/>
                <a:cs typeface="Helvetica"/>
              </a:rPr>
              <a:t>Peroxidase [m8]</a:t>
            </a:r>
            <a:r>
              <a:rPr lang="en-US" sz="800" dirty="0" smtClean="0">
                <a:latin typeface="Helvetica"/>
                <a:cs typeface="Helvetica"/>
              </a:rPr>
              <a:t>, Cytochrome P450 BM3 </a:t>
            </a:r>
            <a:r>
              <a:rPr lang="en-US" sz="800" dirty="0" smtClean="0">
                <a:latin typeface="Helvetica"/>
                <a:cs typeface="Helvetica"/>
              </a:rPr>
              <a:t>M11 (CYP450 BM3) </a:t>
            </a:r>
            <a:r>
              <a:rPr lang="en-US" sz="800" dirty="0" smtClean="0">
                <a:latin typeface="Helvetica"/>
                <a:cs typeface="Helvetica"/>
              </a:rPr>
              <a:t>[m9]</a:t>
            </a:r>
            <a:r>
              <a:rPr lang="en-US" sz="800" dirty="0" smtClean="0">
                <a:latin typeface="Helvetica"/>
                <a:cs typeface="Helvetica"/>
              </a:rPr>
              <a:t>, HIV-1 Reverse Transcriptase(HIV-1 RT) </a:t>
            </a:r>
            <a:r>
              <a:rPr lang="en-US" sz="800" dirty="0" smtClean="0">
                <a:latin typeface="Helvetica"/>
                <a:cs typeface="Helvetica"/>
              </a:rPr>
              <a:t>[m10, m11]</a:t>
            </a:r>
            <a:r>
              <a:rPr lang="en-US" sz="800" dirty="0" smtClean="0">
                <a:latin typeface="Helvetica"/>
                <a:cs typeface="Helvetica"/>
              </a:rPr>
              <a:t>, Streptavidin </a:t>
            </a:r>
            <a:r>
              <a:rPr lang="en-US" sz="800" dirty="0" smtClean="0">
                <a:latin typeface="Helvetica"/>
                <a:cs typeface="Helvetica"/>
              </a:rPr>
              <a:t>[m10]</a:t>
            </a:r>
            <a:r>
              <a:rPr lang="en-US" sz="800" dirty="0" smtClean="0">
                <a:latin typeface="Helvetica"/>
                <a:cs typeface="Helvetica"/>
              </a:rPr>
              <a:t>, </a:t>
            </a:r>
            <a:r>
              <a:rPr lang="en-US" sz="800" dirty="0" err="1" smtClean="0">
                <a:latin typeface="Helvetica"/>
                <a:cs typeface="Helvetica"/>
              </a:rPr>
              <a:t>Tet</a:t>
            </a:r>
            <a:r>
              <a:rPr lang="en-US" sz="800" dirty="0" smtClean="0">
                <a:latin typeface="Helvetica"/>
                <a:cs typeface="Helvetica"/>
              </a:rPr>
              <a:t> </a:t>
            </a:r>
            <a:r>
              <a:rPr lang="en-US" sz="800" dirty="0" smtClean="0">
                <a:latin typeface="Helvetica"/>
                <a:cs typeface="Helvetica"/>
              </a:rPr>
              <a:t>repressor protein (</a:t>
            </a:r>
            <a:r>
              <a:rPr lang="en-US" sz="800" dirty="0" err="1" smtClean="0">
                <a:latin typeface="Helvetica"/>
                <a:cs typeface="Helvetica"/>
              </a:rPr>
              <a:t>TetR</a:t>
            </a:r>
            <a:r>
              <a:rPr lang="en-US" sz="800" dirty="0" smtClean="0">
                <a:latin typeface="Helvetica"/>
                <a:cs typeface="Helvetica"/>
              </a:rPr>
              <a:t>) [m10, m12] </a:t>
            </a:r>
            <a:r>
              <a:rPr lang="en-US" sz="800" i="1" dirty="0" smtClean="0">
                <a:latin typeface="Helvetica"/>
                <a:cs typeface="Helvetica"/>
              </a:rPr>
              <a:t>(</a:t>
            </a:r>
            <a:r>
              <a:rPr lang="en-US" sz="800" i="1" dirty="0" smtClean="0">
                <a:latin typeface="Helvetica"/>
                <a:cs typeface="Helvetica"/>
              </a:rPr>
              <a:t>B)</a:t>
            </a:r>
            <a:r>
              <a:rPr lang="en-US" sz="800" dirty="0" smtClean="0">
                <a:latin typeface="Helvetica"/>
                <a:cs typeface="Helvetica"/>
              </a:rPr>
              <a:t> </a:t>
            </a:r>
            <a:r>
              <a:rPr lang="en-US" sz="800" dirty="0">
                <a:latin typeface="Helvetica"/>
                <a:cs typeface="Helvetica"/>
              </a:rPr>
              <a:t>In order to rapidly develop new </a:t>
            </a:r>
            <a:r>
              <a:rPr lang="en-US" sz="800" dirty="0" smtClean="0">
                <a:latin typeface="Helvetica"/>
                <a:cs typeface="Helvetica"/>
              </a:rPr>
              <a:t>experimentally </a:t>
            </a:r>
            <a:r>
              <a:rPr lang="en-US" sz="800" dirty="0" smtClean="0">
                <a:latin typeface="Helvetica"/>
                <a:cs typeface="Helvetica"/>
              </a:rPr>
              <a:t>and computationally</a:t>
            </a:r>
            <a:r>
              <a:rPr lang="en-US" sz="800" dirty="0">
                <a:latin typeface="Helvetica"/>
                <a:cs typeface="Helvetica"/>
              </a:rPr>
              <a:t>-tractable model </a:t>
            </a:r>
            <a:r>
              <a:rPr lang="en-US" sz="800" dirty="0" err="1">
                <a:latin typeface="Helvetica"/>
                <a:cs typeface="Helvetica"/>
              </a:rPr>
              <a:t>protein:ligand</a:t>
            </a:r>
            <a:r>
              <a:rPr lang="en-US" sz="800" dirty="0">
                <a:latin typeface="Helvetica"/>
                <a:cs typeface="Helvetica"/>
              </a:rPr>
              <a:t> systems, we have developed a structural and chemical informatics system that </a:t>
            </a:r>
            <a:r>
              <a:rPr lang="en-US" sz="800" dirty="0" smtClean="0">
                <a:latin typeface="Helvetica"/>
                <a:cs typeface="Helvetica"/>
              </a:rPr>
              <a:t>applies successive </a:t>
            </a:r>
            <a:r>
              <a:rPr lang="en-US" sz="800" dirty="0">
                <a:latin typeface="Helvetica"/>
                <a:cs typeface="Helvetica"/>
              </a:rPr>
              <a:t>filters to the set of all potential </a:t>
            </a:r>
            <a:r>
              <a:rPr lang="en-US" sz="800" dirty="0" err="1">
                <a:latin typeface="Helvetica"/>
                <a:cs typeface="Helvetica"/>
              </a:rPr>
              <a:t>protein:ligand</a:t>
            </a:r>
            <a:r>
              <a:rPr lang="en-US" sz="800" dirty="0">
                <a:latin typeface="Helvetica"/>
                <a:cs typeface="Helvetica"/>
              </a:rPr>
              <a:t> systems for which structural data </a:t>
            </a:r>
            <a:r>
              <a:rPr lang="en-US" sz="800" dirty="0" smtClean="0">
                <a:latin typeface="Helvetica"/>
                <a:cs typeface="Helvetica"/>
              </a:rPr>
              <a:t>is available</a:t>
            </a:r>
            <a:r>
              <a:rPr lang="en-US" sz="800" dirty="0" smtClean="0">
                <a:latin typeface="Helvetica"/>
                <a:cs typeface="Helvetica"/>
              </a:rPr>
              <a:t>. Suitable model systems should meet </a:t>
            </a:r>
            <a:r>
              <a:rPr lang="en-US" sz="800" dirty="0" smtClean="0">
                <a:latin typeface="Helvetica"/>
                <a:cs typeface="Helvetica"/>
              </a:rPr>
              <a:t>all experimental </a:t>
            </a:r>
            <a:r>
              <a:rPr lang="en-US" sz="800" dirty="0" smtClean="0">
                <a:latin typeface="Helvetica"/>
                <a:cs typeface="Helvetica"/>
              </a:rPr>
              <a:t>tractability criteria (green box) and only possess a few of </a:t>
            </a:r>
            <a:r>
              <a:rPr lang="en-US" sz="800" dirty="0" smtClean="0">
                <a:latin typeface="Helvetica"/>
                <a:cs typeface="Helvetica"/>
              </a:rPr>
              <a:t>challenging properties</a:t>
            </a:r>
            <a:r>
              <a:rPr lang="en-US" sz="800" dirty="0" smtClean="0">
                <a:latin typeface="Helvetica"/>
                <a:cs typeface="Helvetica"/>
              </a:rPr>
              <a:t>, ideally only one (blue box).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244" y="4959529"/>
            <a:ext cx="6577733" cy="33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T4 Lysozyme L99A</a:t>
            </a:r>
          </a:p>
          <a:p>
            <a:r>
              <a:rPr lang="en-US" sz="700" dirty="0"/>
              <a:t>[m5] Mobley, David L., Alan P. Graves, John D. Chodera, Andrea C. McReynolds, Brian K. </a:t>
            </a:r>
            <a:r>
              <a:rPr lang="en-US" sz="700" dirty="0" err="1"/>
              <a:t>Shoichet</a:t>
            </a:r>
            <a:r>
              <a:rPr lang="en-US" sz="700" dirty="0"/>
              <a:t>, and Ken A. Dill. “Predicting Absolute Ligand Binding Free Energies to a Simple Model Site.” </a:t>
            </a:r>
            <a:r>
              <a:rPr lang="en-US" sz="700" i="1" dirty="0"/>
              <a:t>Journal of Molecular Biology</a:t>
            </a:r>
            <a:r>
              <a:rPr lang="en-US" sz="700" dirty="0"/>
              <a:t> 371, no. 4 (August 2007): 1118–34. doi:10.1016/j.jmb.2007.06.002.</a:t>
            </a:r>
          </a:p>
          <a:p>
            <a:endParaRPr lang="en-US" sz="700" dirty="0">
              <a:latin typeface="Helvetica"/>
              <a:cs typeface="Helvetica"/>
            </a:endParaRPr>
          </a:p>
          <a:p>
            <a:r>
              <a:rPr lang="en-US" sz="700" i="1" dirty="0" smtClean="0">
                <a:latin typeface="Helvetica"/>
                <a:cs typeface="Helvetica"/>
              </a:rPr>
              <a:t>HSA</a:t>
            </a:r>
            <a:r>
              <a:rPr lang="en-US" sz="700" i="1" dirty="0" smtClean="0">
                <a:latin typeface="Helvetica"/>
                <a:cs typeface="Helvetica"/>
              </a:rPr>
              <a:t>, CAII</a:t>
            </a:r>
          </a:p>
          <a:p>
            <a:r>
              <a:rPr lang="en-US" sz="700" dirty="0" smtClean="0">
                <a:latin typeface="Helvetica"/>
                <a:cs typeface="Helvetica"/>
              </a:rPr>
              <a:t>[</a:t>
            </a:r>
            <a:r>
              <a:rPr lang="en-US" sz="700" dirty="0" smtClean="0">
                <a:latin typeface="Helvetica"/>
                <a:cs typeface="Helvetica"/>
              </a:rPr>
              <a:t>m6] </a:t>
            </a:r>
            <a:r>
              <a:rPr lang="en-US" sz="700" dirty="0"/>
              <a:t>Martin, Yvonne Connolly. “Let’s Not Forget </a:t>
            </a:r>
            <a:r>
              <a:rPr lang="en-US" sz="700" dirty="0" err="1"/>
              <a:t>Tautomers</a:t>
            </a:r>
            <a:r>
              <a:rPr lang="en-US" sz="700" dirty="0"/>
              <a:t>.” </a:t>
            </a:r>
            <a:r>
              <a:rPr lang="en-US" sz="700" i="1" dirty="0"/>
              <a:t>Journal of Computer-Aided Molecular Design</a:t>
            </a:r>
            <a:r>
              <a:rPr lang="en-US" sz="700" dirty="0"/>
              <a:t> 23, no. 10 (October 2009): 693–704. doi:10.1007/s10822-009-9303-2</a:t>
            </a:r>
            <a:r>
              <a:rPr lang="en-US" sz="700" dirty="0" smtClean="0"/>
              <a:t>.</a:t>
            </a:r>
          </a:p>
          <a:p>
            <a:endParaRPr lang="en-US" sz="700" dirty="0"/>
          </a:p>
          <a:p>
            <a:r>
              <a:rPr lang="en-US" sz="700" i="1" dirty="0"/>
              <a:t>CAII</a:t>
            </a:r>
          </a:p>
          <a:p>
            <a:r>
              <a:rPr lang="en-US" sz="700" dirty="0"/>
              <a:t>[</a:t>
            </a:r>
            <a:r>
              <a:rPr lang="en-US" sz="700" dirty="0" smtClean="0"/>
              <a:t>m7] </a:t>
            </a:r>
            <a:r>
              <a:rPr lang="en-US" sz="700" dirty="0" err="1"/>
              <a:t>Temperini</a:t>
            </a:r>
            <a:r>
              <a:rPr lang="en-US" sz="700" dirty="0"/>
              <a:t>, Claudia, Alessandro </a:t>
            </a:r>
            <a:r>
              <a:rPr lang="en-US" sz="700" dirty="0" err="1"/>
              <a:t>Cecchi</a:t>
            </a:r>
            <a:r>
              <a:rPr lang="en-US" sz="700" dirty="0"/>
              <a:t>, Andrea </a:t>
            </a:r>
            <a:r>
              <a:rPr lang="en-US" sz="700" dirty="0" err="1"/>
              <a:t>Scozzafava</a:t>
            </a:r>
            <a:r>
              <a:rPr lang="en-US" sz="700" dirty="0"/>
              <a:t>, and </a:t>
            </a:r>
            <a:r>
              <a:rPr lang="en-US" sz="700" dirty="0" err="1"/>
              <a:t>Claudiu</a:t>
            </a:r>
            <a:r>
              <a:rPr lang="en-US" sz="700" dirty="0"/>
              <a:t> T. </a:t>
            </a:r>
            <a:r>
              <a:rPr lang="en-US" sz="700" dirty="0" err="1"/>
              <a:t>Supuran</a:t>
            </a:r>
            <a:r>
              <a:rPr lang="en-US" sz="700" dirty="0"/>
              <a:t>. “Carbonic Anhydrase Inhibitors. Comparison of </a:t>
            </a:r>
            <a:r>
              <a:rPr lang="en-US" sz="700" dirty="0" err="1"/>
              <a:t>Chlorthalidone</a:t>
            </a:r>
            <a:r>
              <a:rPr lang="en-US" sz="700" dirty="0"/>
              <a:t>, </a:t>
            </a:r>
            <a:r>
              <a:rPr lang="en-US" sz="700" dirty="0" err="1"/>
              <a:t>Indapamide</a:t>
            </a:r>
            <a:r>
              <a:rPr lang="en-US" sz="700" dirty="0"/>
              <a:t>, </a:t>
            </a:r>
            <a:r>
              <a:rPr lang="en-US" sz="700" dirty="0" err="1"/>
              <a:t>Trichloromethiazide</a:t>
            </a:r>
            <a:r>
              <a:rPr lang="en-US" sz="700" dirty="0"/>
              <a:t>, and Furosemide X-Ray Crystal Structures in Adducts with </a:t>
            </a:r>
            <a:r>
              <a:rPr lang="en-US" sz="700" dirty="0" err="1"/>
              <a:t>Isozyme</a:t>
            </a:r>
            <a:r>
              <a:rPr lang="en-US" sz="700" dirty="0"/>
              <a:t> II, When Several Water Molecules Make the Difference.” </a:t>
            </a:r>
            <a:r>
              <a:rPr lang="en-US" sz="700" i="1" dirty="0"/>
              <a:t>Bioorganic &amp; Medicinal Chemistry</a:t>
            </a:r>
            <a:r>
              <a:rPr lang="en-US" sz="700" dirty="0"/>
              <a:t> 17, no. 3 (February 2009): 1214–21. doi:10.1016/j.bmc.2008.12.023.</a:t>
            </a:r>
          </a:p>
          <a:p>
            <a:endParaRPr lang="en-US" sz="700" dirty="0" smtClean="0"/>
          </a:p>
          <a:p>
            <a:r>
              <a:rPr lang="en-US" sz="700" i="1" dirty="0"/>
              <a:t>Cytochrome c peroxidase</a:t>
            </a:r>
          </a:p>
          <a:p>
            <a:r>
              <a:rPr lang="en-US" sz="700" dirty="0"/>
              <a:t>[</a:t>
            </a:r>
            <a:r>
              <a:rPr lang="en-US" sz="700" dirty="0" smtClean="0"/>
              <a:t>m8] </a:t>
            </a:r>
            <a:r>
              <a:rPr lang="en-US" sz="700" dirty="0"/>
              <a:t>Rocklin, Gabriel J., Sarah E. Boyce, Marcus Fischer, </a:t>
            </a:r>
            <a:r>
              <a:rPr lang="en-US" sz="700" dirty="0" err="1"/>
              <a:t>Inbar</a:t>
            </a:r>
            <a:r>
              <a:rPr lang="en-US" sz="700" dirty="0"/>
              <a:t> Fish, David L. Mobley, Brian K. </a:t>
            </a:r>
            <a:r>
              <a:rPr lang="en-US" sz="700" dirty="0" err="1"/>
              <a:t>Shoichet</a:t>
            </a:r>
            <a:r>
              <a:rPr lang="en-US" sz="700" dirty="0"/>
              <a:t>, and Ken A. Dill. “Blind Prediction of Charged Ligand Binding Affinities in a Model Binding Site.” </a:t>
            </a:r>
            <a:r>
              <a:rPr lang="en-US" sz="700" i="1" dirty="0"/>
              <a:t>Journal of Molecular Biology</a:t>
            </a:r>
            <a:r>
              <a:rPr lang="en-US" sz="700" dirty="0"/>
              <a:t> 425, no. 22 (November 2013): 4569–83. doi:10.1016/j.jmb.2013.07.030.</a:t>
            </a:r>
          </a:p>
          <a:p>
            <a:endParaRPr lang="en-US" sz="700" dirty="0" smtClean="0"/>
          </a:p>
          <a:p>
            <a:r>
              <a:rPr lang="en-US" sz="700" i="1" dirty="0" smtClean="0"/>
              <a:t>P450 BM3</a:t>
            </a:r>
          </a:p>
          <a:p>
            <a:r>
              <a:rPr lang="en-US" sz="700" dirty="0" smtClean="0"/>
              <a:t>[m9] </a:t>
            </a:r>
            <a:r>
              <a:rPr lang="en-US" sz="700" dirty="0" err="1"/>
              <a:t>Venkataraman</a:t>
            </a:r>
            <a:r>
              <a:rPr lang="en-US" sz="700" dirty="0"/>
              <a:t>, </a:t>
            </a:r>
            <a:r>
              <a:rPr lang="en-US" sz="700" dirty="0" err="1"/>
              <a:t>Harini</a:t>
            </a:r>
            <a:r>
              <a:rPr lang="en-US" sz="700" dirty="0"/>
              <a:t>, </a:t>
            </a:r>
            <a:r>
              <a:rPr lang="en-US" sz="700" dirty="0" err="1"/>
              <a:t>Marlies</a:t>
            </a:r>
            <a:r>
              <a:rPr lang="en-US" sz="700" dirty="0"/>
              <a:t> C.A. </a:t>
            </a:r>
            <a:r>
              <a:rPr lang="en-US" sz="700" dirty="0" err="1"/>
              <a:t>Verkade-Vreeker</a:t>
            </a:r>
            <a:r>
              <a:rPr lang="en-US" sz="700" dirty="0"/>
              <a:t>, Luigi </a:t>
            </a:r>
            <a:r>
              <a:rPr lang="en-US" sz="700" dirty="0" err="1"/>
              <a:t>Capoferri</a:t>
            </a:r>
            <a:r>
              <a:rPr lang="en-US" sz="700" dirty="0"/>
              <a:t>, </a:t>
            </a:r>
            <a:r>
              <a:rPr lang="en-US" sz="700" dirty="0" err="1"/>
              <a:t>Daan</a:t>
            </a:r>
            <a:r>
              <a:rPr lang="en-US" sz="700" dirty="0"/>
              <a:t> P. </a:t>
            </a:r>
            <a:r>
              <a:rPr lang="en-US" sz="700" dirty="0" err="1"/>
              <a:t>Geerke</a:t>
            </a:r>
            <a:r>
              <a:rPr lang="en-US" sz="700" dirty="0"/>
              <a:t>, </a:t>
            </a:r>
            <a:r>
              <a:rPr lang="en-US" sz="700" dirty="0" err="1"/>
              <a:t>Nico</a:t>
            </a:r>
            <a:r>
              <a:rPr lang="en-US" sz="700" dirty="0"/>
              <a:t> P.E. </a:t>
            </a:r>
            <a:r>
              <a:rPr lang="en-US" sz="700" dirty="0" err="1"/>
              <a:t>Vermeulen</a:t>
            </a:r>
            <a:r>
              <a:rPr lang="en-US" sz="700" dirty="0"/>
              <a:t>, and Jan N.M. </a:t>
            </a:r>
            <a:r>
              <a:rPr lang="en-US" sz="700" dirty="0" err="1"/>
              <a:t>Commandeur</a:t>
            </a:r>
            <a:r>
              <a:rPr lang="en-US" sz="700" dirty="0"/>
              <a:t>. “Application of Engineered Cytochrome P450 Mutants as Biocatalysts for the Synthesis of </a:t>
            </a:r>
            <a:r>
              <a:rPr lang="en-US" sz="700" dirty="0" err="1"/>
              <a:t>Benzylic</a:t>
            </a:r>
            <a:r>
              <a:rPr lang="en-US" sz="700" dirty="0"/>
              <a:t> and Aromatic Metabolites of </a:t>
            </a:r>
            <a:r>
              <a:rPr lang="en-US" sz="700" dirty="0" err="1"/>
              <a:t>Fenamic</a:t>
            </a:r>
            <a:r>
              <a:rPr lang="en-US" sz="700" dirty="0"/>
              <a:t> Acid NSAIDs.” </a:t>
            </a:r>
            <a:r>
              <a:rPr lang="en-US" sz="700" i="1" dirty="0"/>
              <a:t>Bioorganic &amp; Medicinal Chemistry</a:t>
            </a:r>
            <a:r>
              <a:rPr lang="en-US" sz="700" dirty="0"/>
              <a:t> 22, no. 20 (October 2014): 5613–20. doi:10.1016/j.bmc.2014.06.022.</a:t>
            </a:r>
          </a:p>
          <a:p>
            <a:endParaRPr lang="en-US" sz="700" dirty="0" smtClean="0"/>
          </a:p>
          <a:p>
            <a:r>
              <a:rPr lang="en-US" sz="700" i="1" dirty="0" smtClean="0"/>
              <a:t>HIV-1 </a:t>
            </a:r>
            <a:r>
              <a:rPr lang="en-US" sz="700" i="1" dirty="0" smtClean="0"/>
              <a:t>RT</a:t>
            </a:r>
          </a:p>
          <a:p>
            <a:r>
              <a:rPr lang="en-US" sz="700" dirty="0"/>
              <a:t>[</a:t>
            </a:r>
            <a:r>
              <a:rPr lang="en-US" sz="700" dirty="0" smtClean="0"/>
              <a:t>m10] </a:t>
            </a:r>
            <a:r>
              <a:rPr lang="en-US" sz="700" dirty="0" err="1"/>
              <a:t>Gunasekaran</a:t>
            </a:r>
            <a:r>
              <a:rPr lang="en-US" sz="700" dirty="0"/>
              <a:t>, </a:t>
            </a:r>
            <a:r>
              <a:rPr lang="en-US" sz="700" dirty="0" err="1"/>
              <a:t>Kannan</a:t>
            </a:r>
            <a:r>
              <a:rPr lang="en-US" sz="700" dirty="0"/>
              <a:t>, and Ruth </a:t>
            </a:r>
            <a:r>
              <a:rPr lang="en-US" sz="700" dirty="0" err="1"/>
              <a:t>Nussinov</a:t>
            </a:r>
            <a:r>
              <a:rPr lang="en-US" sz="700" dirty="0"/>
              <a:t>. “How Different Are Structurally Flexible and Rigid Binding Sites? Sequence and Structural Features Discriminating Proteins That Do and Do Not Undergo Conformational Change upon Ligand Binding.” </a:t>
            </a:r>
            <a:r>
              <a:rPr lang="en-US" sz="700" i="1" dirty="0"/>
              <a:t>Journal of Molecular Biology</a:t>
            </a:r>
            <a:r>
              <a:rPr lang="en-US" sz="700" dirty="0"/>
              <a:t> 365, no. 1 (January 2007): 257–73. doi:10.1016/j.jmb.2006.09.062.</a:t>
            </a:r>
          </a:p>
          <a:p>
            <a:endParaRPr lang="en-US" sz="700" dirty="0"/>
          </a:p>
          <a:p>
            <a:r>
              <a:rPr lang="en-US" sz="700" dirty="0" smtClean="0"/>
              <a:t>[m11] </a:t>
            </a:r>
            <a:r>
              <a:rPr lang="en-US" sz="700" dirty="0" err="1"/>
              <a:t>Khunnawutmanotham</a:t>
            </a:r>
            <a:r>
              <a:rPr lang="en-US" sz="700" dirty="0"/>
              <a:t>, </a:t>
            </a:r>
            <a:r>
              <a:rPr lang="en-US" sz="700" dirty="0" err="1"/>
              <a:t>Nisachon</a:t>
            </a:r>
            <a:r>
              <a:rPr lang="en-US" sz="700" dirty="0"/>
              <a:t>, </a:t>
            </a:r>
            <a:r>
              <a:rPr lang="en-US" sz="700" dirty="0" err="1"/>
              <a:t>Nitirat</a:t>
            </a:r>
            <a:r>
              <a:rPr lang="en-US" sz="700" dirty="0"/>
              <a:t> </a:t>
            </a:r>
            <a:r>
              <a:rPr lang="en-US" sz="700" dirty="0" err="1"/>
              <a:t>Chimnoi</a:t>
            </a:r>
            <a:r>
              <a:rPr lang="en-US" sz="700" dirty="0"/>
              <a:t>, </a:t>
            </a:r>
            <a:r>
              <a:rPr lang="en-US" sz="700" dirty="0" err="1"/>
              <a:t>Arunee</a:t>
            </a:r>
            <a:r>
              <a:rPr lang="en-US" sz="700" dirty="0"/>
              <a:t> </a:t>
            </a:r>
            <a:r>
              <a:rPr lang="en-US" sz="700" dirty="0" err="1"/>
              <a:t>Thitithanyanont</a:t>
            </a:r>
            <a:r>
              <a:rPr lang="en-US" sz="700" dirty="0"/>
              <a:t>, </a:t>
            </a:r>
            <a:r>
              <a:rPr lang="en-US" sz="700" dirty="0" err="1"/>
              <a:t>Patchreenart</a:t>
            </a:r>
            <a:r>
              <a:rPr lang="en-US" sz="700" dirty="0"/>
              <a:t> </a:t>
            </a:r>
            <a:r>
              <a:rPr lang="en-US" sz="700" dirty="0" err="1"/>
              <a:t>Saparpakorn</a:t>
            </a:r>
            <a:r>
              <a:rPr lang="en-US" sz="700" dirty="0"/>
              <a:t>, </a:t>
            </a:r>
            <a:r>
              <a:rPr lang="en-US" sz="700" dirty="0" err="1"/>
              <a:t>Kiattawee</a:t>
            </a:r>
            <a:r>
              <a:rPr lang="en-US" sz="700" dirty="0"/>
              <a:t> </a:t>
            </a:r>
            <a:r>
              <a:rPr lang="en-US" sz="700" dirty="0" err="1"/>
              <a:t>Choowongkomon</a:t>
            </a:r>
            <a:r>
              <a:rPr lang="en-US" sz="700" dirty="0"/>
              <a:t>, </a:t>
            </a:r>
            <a:r>
              <a:rPr lang="en-US" sz="700" dirty="0" err="1"/>
              <a:t>Pornpan</a:t>
            </a:r>
            <a:r>
              <a:rPr lang="en-US" sz="700" dirty="0"/>
              <a:t> </a:t>
            </a:r>
            <a:r>
              <a:rPr lang="en-US" sz="700" dirty="0" err="1"/>
              <a:t>Pungpo</a:t>
            </a:r>
            <a:r>
              <a:rPr lang="en-US" sz="700" dirty="0"/>
              <a:t>, </a:t>
            </a:r>
            <a:r>
              <a:rPr lang="en-US" sz="700" dirty="0" err="1"/>
              <a:t>Supa</a:t>
            </a:r>
            <a:r>
              <a:rPr lang="en-US" sz="700" dirty="0"/>
              <a:t> </a:t>
            </a:r>
            <a:r>
              <a:rPr lang="en-US" sz="700" dirty="0" err="1"/>
              <a:t>Hannongbua</a:t>
            </a:r>
            <a:r>
              <a:rPr lang="en-US" sz="700" dirty="0"/>
              <a:t>, and </a:t>
            </a:r>
            <a:r>
              <a:rPr lang="en-US" sz="700" dirty="0" err="1"/>
              <a:t>Supanna</a:t>
            </a:r>
            <a:r>
              <a:rPr lang="en-US" sz="700" dirty="0"/>
              <a:t> </a:t>
            </a:r>
            <a:r>
              <a:rPr lang="en-US" sz="700" dirty="0" err="1"/>
              <a:t>Techasakul</a:t>
            </a:r>
            <a:r>
              <a:rPr lang="en-US" sz="700" dirty="0"/>
              <a:t>. “</a:t>
            </a:r>
            <a:r>
              <a:rPr lang="en-US" sz="700" dirty="0" err="1"/>
              <a:t>Dipyridodiazepinone</a:t>
            </a:r>
            <a:r>
              <a:rPr lang="en-US" sz="700" dirty="0"/>
              <a:t> Derivatives; Synthesis and Anti HIV-1 Activity.” </a:t>
            </a:r>
            <a:r>
              <a:rPr lang="en-US" sz="700" i="1" dirty="0" err="1"/>
              <a:t>Beilstein</a:t>
            </a:r>
            <a:r>
              <a:rPr lang="en-US" sz="700" i="1" dirty="0"/>
              <a:t> Journal of Organic Chemistry</a:t>
            </a:r>
            <a:r>
              <a:rPr lang="en-US" sz="700" dirty="0"/>
              <a:t> 5 (July 22, 2009). doi:10.3762/bjoc.5.36</a:t>
            </a:r>
            <a:r>
              <a:rPr lang="en-US" sz="700" dirty="0" smtClean="0"/>
              <a:t>.</a:t>
            </a:r>
          </a:p>
          <a:p>
            <a:endParaRPr lang="en-US" sz="700" dirty="0" smtClean="0"/>
          </a:p>
          <a:p>
            <a:r>
              <a:rPr lang="en-US" sz="700" dirty="0" err="1" smtClean="0"/>
              <a:t>TetR</a:t>
            </a:r>
            <a:endParaRPr lang="en-US" sz="700" dirty="0"/>
          </a:p>
          <a:p>
            <a:r>
              <a:rPr lang="en-US" sz="700" dirty="0" smtClean="0"/>
              <a:t>[m12] </a:t>
            </a:r>
            <a:r>
              <a:rPr lang="en-US" sz="700" dirty="0" err="1"/>
              <a:t>Aleksandrov</a:t>
            </a:r>
            <a:r>
              <a:rPr lang="en-US" sz="700" dirty="0"/>
              <a:t>, Alexey, </a:t>
            </a:r>
            <a:r>
              <a:rPr lang="en-US" sz="700" dirty="0" err="1"/>
              <a:t>Juliane</a:t>
            </a:r>
            <a:r>
              <a:rPr lang="en-US" sz="700" dirty="0"/>
              <a:t> </a:t>
            </a:r>
            <a:r>
              <a:rPr lang="en-US" sz="700" dirty="0" err="1"/>
              <a:t>Proft</a:t>
            </a:r>
            <a:r>
              <a:rPr lang="en-US" sz="700" dirty="0"/>
              <a:t>, Winfried </a:t>
            </a:r>
            <a:r>
              <a:rPr lang="en-US" sz="700" dirty="0" err="1"/>
              <a:t>Hinrichs</a:t>
            </a:r>
            <a:r>
              <a:rPr lang="en-US" sz="700" dirty="0"/>
              <a:t>, and Thomas Simonson. “Protonation Patterns in </a:t>
            </a:r>
            <a:r>
              <a:rPr lang="en-US" sz="700" dirty="0" err="1"/>
              <a:t>Tetracycline:Tet</a:t>
            </a:r>
            <a:r>
              <a:rPr lang="en-US" sz="700" dirty="0"/>
              <a:t> Repressor Recognition: Simulations and Experiments.” </a:t>
            </a:r>
            <a:r>
              <a:rPr lang="en-US" sz="700" i="1" dirty="0" err="1"/>
              <a:t>ChemBioChem</a:t>
            </a:r>
            <a:r>
              <a:rPr lang="en-US" sz="700" dirty="0"/>
              <a:t> 8, no. 6 (April 16, 2007): 675–85. doi:10.1002/cbic.200600535.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endParaRPr lang="en-US" sz="700" dirty="0" smtClean="0"/>
          </a:p>
          <a:p>
            <a:endParaRPr lang="en-US" sz="700" dirty="0" smtClean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>
              <a:latin typeface="Helvetica"/>
              <a:cs typeface="Helvetic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949498" y="249247"/>
            <a:ext cx="703330" cy="1166920"/>
            <a:chOff x="0" y="64697"/>
            <a:chExt cx="703330" cy="1344432"/>
          </a:xfrm>
          <a:solidFill>
            <a:srgbClr val="008040"/>
          </a:solidFill>
        </p:grpSpPr>
        <p:sp>
          <p:nvSpPr>
            <p:cNvPr id="53" name="Chevron 52"/>
            <p:cNvSpPr/>
            <p:nvPr/>
          </p:nvSpPr>
          <p:spPr>
            <a:xfrm rot="5400000">
              <a:off x="-320551" y="385248"/>
              <a:ext cx="1344432" cy="703329"/>
            </a:xfrm>
            <a:prstGeom prst="chevron">
              <a:avLst>
                <a:gd name="adj" fmla="val 41309"/>
              </a:avLst>
            </a:prstGeom>
            <a:grpFill/>
            <a:ln>
              <a:solidFill>
                <a:srgbClr val="00804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hevron 4"/>
            <p:cNvSpPr/>
            <p:nvPr/>
          </p:nvSpPr>
          <p:spPr>
            <a:xfrm>
              <a:off x="1" y="416362"/>
              <a:ext cx="703329" cy="641103"/>
            </a:xfrm>
            <a:prstGeom prst="rect">
              <a:avLst/>
            </a:prstGeom>
            <a:noFill/>
            <a:ln>
              <a:solidFill>
                <a:srgbClr val="00804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22275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effectLst/>
                  <a:latin typeface="Calibri"/>
                  <a:cs typeface="Calibri"/>
                </a:rPr>
                <a:t>experimental tractability criteria</a:t>
              </a:r>
              <a:endParaRPr lang="en-US" sz="900" b="1" kern="1200" dirty="0"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72525" y="228807"/>
            <a:ext cx="1827687" cy="882128"/>
            <a:chOff x="722550" y="0"/>
            <a:chExt cx="1717224" cy="1080040"/>
          </a:xfrm>
          <a:solidFill>
            <a:schemeClr val="bg1"/>
          </a:solidFill>
        </p:grpSpPr>
        <p:sp>
          <p:nvSpPr>
            <p:cNvPr id="51" name="Round Same Side Corner Rectangle 50"/>
            <p:cNvSpPr/>
            <p:nvPr/>
          </p:nvSpPr>
          <p:spPr>
            <a:xfrm rot="5400000">
              <a:off x="1041142" y="-318592"/>
              <a:ext cx="1080040" cy="1717224"/>
            </a:xfrm>
            <a:prstGeom prst="round2SameRect">
              <a:avLst/>
            </a:prstGeom>
            <a:grpFill/>
            <a:ln w="19050" cmpd="sng">
              <a:solidFill>
                <a:srgbClr val="00804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2" name="Round Same Side Corner Rectangle 6"/>
            <p:cNvSpPr/>
            <p:nvPr/>
          </p:nvSpPr>
          <p:spPr>
            <a:xfrm>
              <a:off x="722551" y="52722"/>
              <a:ext cx="1664501" cy="974594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49498" y="1248322"/>
            <a:ext cx="703330" cy="1417320"/>
            <a:chOff x="0" y="1196135"/>
            <a:chExt cx="703330" cy="1344432"/>
          </a:xfrm>
        </p:grpSpPr>
        <p:sp>
          <p:nvSpPr>
            <p:cNvPr id="49" name="Chevron 48"/>
            <p:cNvSpPr/>
            <p:nvPr/>
          </p:nvSpPr>
          <p:spPr>
            <a:xfrm rot="5400000">
              <a:off x="-320551" y="1516686"/>
              <a:ext cx="1344432" cy="703329"/>
            </a:xfrm>
            <a:prstGeom prst="chevron">
              <a:avLst>
                <a:gd name="adj" fmla="val 40344"/>
              </a:avLst>
            </a:prstGeom>
            <a:solidFill>
              <a:srgbClr val="1F399B"/>
            </a:solidFill>
            <a:ln>
              <a:solidFill>
                <a:srgbClr val="1F399B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8"/>
            <p:cNvSpPr/>
            <p:nvPr/>
          </p:nvSpPr>
          <p:spPr>
            <a:xfrm>
              <a:off x="1" y="1547800"/>
              <a:ext cx="703329" cy="641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22275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effectLst/>
                  <a:latin typeface="Calibri"/>
                  <a:cs typeface="Calibri"/>
                </a:rPr>
                <a:t>isolated challenge filters</a:t>
              </a:r>
              <a:endParaRPr lang="en-US" sz="900" b="1" kern="1200" dirty="0"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72048" y="1234737"/>
            <a:ext cx="1827687" cy="1143000"/>
            <a:chOff x="722550" y="0"/>
            <a:chExt cx="1717224" cy="1080040"/>
          </a:xfrm>
        </p:grpSpPr>
        <p:sp>
          <p:nvSpPr>
            <p:cNvPr id="56" name="Round Same Side Corner Rectangle 55"/>
            <p:cNvSpPr/>
            <p:nvPr/>
          </p:nvSpPr>
          <p:spPr>
            <a:xfrm rot="5400000">
              <a:off x="1041142" y="-318592"/>
              <a:ext cx="1080040" cy="1717224"/>
            </a:xfrm>
            <a:prstGeom prst="round2SameRect">
              <a:avLst/>
            </a:prstGeom>
            <a:ln w="19050" cmpd="sng">
              <a:solidFill>
                <a:srgbClr val="1F399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 Same Side Corner Rectangle 6"/>
            <p:cNvSpPr/>
            <p:nvPr/>
          </p:nvSpPr>
          <p:spPr>
            <a:xfrm>
              <a:off x="722551" y="52722"/>
              <a:ext cx="1664501" cy="974594"/>
            </a:xfrm>
            <a:prstGeom prst="rect">
              <a:avLst/>
            </a:prstGeom>
            <a:ln w="19050" cmpd="sng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77757" y="217131"/>
            <a:ext cx="1752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Multiple protein crystal structures</a:t>
            </a:r>
          </a:p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Known bacterial expression</a:t>
            </a:r>
          </a:p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Availability of multiple purchasable known ligands</a:t>
            </a:r>
          </a:p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Tractable experimental affinity measurements</a:t>
            </a:r>
            <a:endParaRPr lang="en-US" sz="7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84552" y="1230733"/>
            <a:ext cx="1752281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Ligand protonation state and tautomer effects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Protein protonation state effects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Protein conformational change upon binding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Presence of PTMs affecting affinity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Coordinated metals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Ordered waters</a:t>
            </a:r>
            <a:endParaRPr lang="en-US" sz="7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904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922</Words>
  <Application>Microsoft Macintosh PowerPoint</Application>
  <PresentationFormat>Letter Paper (8.5x11 in)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26</cp:revision>
  <dcterms:created xsi:type="dcterms:W3CDTF">2016-09-26T17:34:38Z</dcterms:created>
  <dcterms:modified xsi:type="dcterms:W3CDTF">2016-09-27T15:22:02Z</dcterms:modified>
</cp:coreProperties>
</file>