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40"/>
    <a:srgbClr val="1F399B"/>
    <a:srgbClr val="0000AC"/>
    <a:srgbClr val="7C1E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62" autoAdjust="0"/>
    <p:restoredTop sz="97753" autoAdjust="0"/>
  </p:normalViewPr>
  <p:slideViewPr>
    <p:cSldViewPr snapToGrid="0" snapToObjects="1">
      <p:cViewPr>
        <p:scale>
          <a:sx n="187" d="100"/>
          <a:sy n="187" d="100"/>
        </p:scale>
        <p:origin x="-648" y="-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C365-D616-044A-BC48-5F2765928344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BC5A-B73E-6141-8CA5-918B05EA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0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C365-D616-044A-BC48-5F2765928344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BC5A-B73E-6141-8CA5-918B05EA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8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C365-D616-044A-BC48-5F2765928344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BC5A-B73E-6141-8CA5-918B05EA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C365-D616-044A-BC48-5F2765928344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BC5A-B73E-6141-8CA5-918B05EA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9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C365-D616-044A-BC48-5F2765928344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BC5A-B73E-6141-8CA5-918B05EA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4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C365-D616-044A-BC48-5F2765928344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BC5A-B73E-6141-8CA5-918B05EA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3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C365-D616-044A-BC48-5F2765928344}" type="datetimeFigureOut">
              <a:rPr lang="en-US" smtClean="0"/>
              <a:t>9/29/16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BC5A-B73E-6141-8CA5-918B05EA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6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C365-D616-044A-BC48-5F2765928344}" type="datetimeFigureOut">
              <a:rPr lang="en-US" smtClean="0"/>
              <a:t>9/29/16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BC5A-B73E-6141-8CA5-918B05EA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1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C365-D616-044A-BC48-5F2765928344}" type="datetimeFigureOut">
              <a:rPr lang="en-US" smtClean="0"/>
              <a:t>9/29/16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BC5A-B73E-6141-8CA5-918B05EA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5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C365-D616-044A-BC48-5F2765928344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BC5A-B73E-6141-8CA5-918B05EA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8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C365-D616-044A-BC48-5F2765928344}" type="datetimeFigureOut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BC5A-B73E-6141-8CA5-918B05EA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DC365-D616-044A-BC48-5F2765928344}" type="datetimeFigureOut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FBC5A-B73E-6141-8CA5-918B05EAF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9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8118" y="2808276"/>
            <a:ext cx="66257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Helvetica"/>
                <a:cs typeface="Helvetica"/>
              </a:rPr>
              <a:t>Figure 4. Mining model </a:t>
            </a:r>
            <a:r>
              <a:rPr lang="en-US" sz="800" b="1" dirty="0" err="1">
                <a:latin typeface="Helvetica"/>
                <a:cs typeface="Helvetica"/>
              </a:rPr>
              <a:t>protein:ligand</a:t>
            </a:r>
            <a:r>
              <a:rPr lang="en-US" sz="800" b="1" dirty="0">
                <a:latin typeface="Helvetica"/>
                <a:cs typeface="Helvetica"/>
              </a:rPr>
              <a:t> systems to focus on individual modeling challenges via a structural and chemical informatics</a:t>
            </a:r>
          </a:p>
          <a:p>
            <a:pPr algn="just"/>
            <a:r>
              <a:rPr lang="en-US" sz="800" b="1" dirty="0">
                <a:latin typeface="Helvetica"/>
                <a:cs typeface="Helvetica"/>
              </a:rPr>
              <a:t>platform</a:t>
            </a:r>
            <a:r>
              <a:rPr lang="en-US" sz="800" dirty="0">
                <a:latin typeface="Helvetica"/>
                <a:cs typeface="Helvetica"/>
              </a:rPr>
              <a:t>. SAMPL7-10 will feature the introduction of new model </a:t>
            </a:r>
            <a:r>
              <a:rPr lang="en-US" sz="800" dirty="0" err="1">
                <a:latin typeface="Helvetica"/>
                <a:cs typeface="Helvetica"/>
              </a:rPr>
              <a:t>protein:ligand</a:t>
            </a:r>
            <a:r>
              <a:rPr lang="en-US" sz="800" dirty="0">
                <a:latin typeface="Helvetica"/>
                <a:cs typeface="Helvetica"/>
              </a:rPr>
              <a:t> systems designed to focus on individual </a:t>
            </a:r>
            <a:r>
              <a:rPr lang="en-US" sz="800" dirty="0" smtClean="0">
                <a:latin typeface="Helvetica"/>
                <a:cs typeface="Helvetica"/>
              </a:rPr>
              <a:t>challenges judged </a:t>
            </a:r>
            <a:r>
              <a:rPr lang="en-US" sz="800" dirty="0">
                <a:latin typeface="Helvetica"/>
                <a:cs typeface="Helvetica"/>
              </a:rPr>
              <a:t>to be of critical immediate importance following current D3R/SAMPL blind competitions. </a:t>
            </a:r>
            <a:r>
              <a:rPr lang="en-US" sz="800" i="1" dirty="0" smtClean="0">
                <a:latin typeface="Helvetica"/>
                <a:cs typeface="Helvetica"/>
              </a:rPr>
              <a:t>(A)</a:t>
            </a:r>
            <a:r>
              <a:rPr lang="en-US" sz="800" dirty="0" smtClean="0">
                <a:latin typeface="Helvetica"/>
                <a:cs typeface="Helvetica"/>
              </a:rPr>
              <a:t> </a:t>
            </a:r>
            <a:r>
              <a:rPr lang="en-US" sz="800" dirty="0">
                <a:latin typeface="Helvetica"/>
                <a:cs typeface="Helvetica"/>
              </a:rPr>
              <a:t>Since most protein targets </a:t>
            </a:r>
            <a:r>
              <a:rPr lang="en-US" sz="800" dirty="0" smtClean="0">
                <a:latin typeface="Helvetica"/>
                <a:cs typeface="Helvetica"/>
              </a:rPr>
              <a:t>of pharmaceutical interest feature </a:t>
            </a:r>
            <a:r>
              <a:rPr lang="en-US" sz="800" dirty="0">
                <a:latin typeface="Helvetica"/>
                <a:cs typeface="Helvetica"/>
              </a:rPr>
              <a:t>a multitude of conflated challenges to quantitative accuracy, our goal is to identify model protein targets </a:t>
            </a:r>
            <a:r>
              <a:rPr lang="en-US" sz="800" dirty="0" smtClean="0">
                <a:latin typeface="Helvetica"/>
                <a:cs typeface="Helvetica"/>
              </a:rPr>
              <a:t>that isolate </a:t>
            </a:r>
            <a:r>
              <a:rPr lang="en-US" sz="800" dirty="0">
                <a:latin typeface="Helvetica"/>
                <a:cs typeface="Helvetica"/>
              </a:rPr>
              <a:t>individual effects </a:t>
            </a:r>
            <a:r>
              <a:rPr lang="en-US" sz="800" dirty="0" smtClean="0">
                <a:latin typeface="Helvetica"/>
                <a:cs typeface="Helvetica"/>
              </a:rPr>
              <a:t>to focus </a:t>
            </a:r>
            <a:r>
              <a:rPr lang="en-US" sz="800" dirty="0">
                <a:latin typeface="Helvetica"/>
                <a:cs typeface="Helvetica"/>
              </a:rPr>
              <a:t>community efforts by fielding new blind challenges</a:t>
            </a:r>
            <a:r>
              <a:rPr lang="en-US" sz="800" dirty="0" smtClean="0">
                <a:latin typeface="Helvetica"/>
                <a:cs typeface="Helvetica"/>
              </a:rPr>
              <a:t>. Some example </a:t>
            </a:r>
            <a:r>
              <a:rPr lang="en-US" sz="800" dirty="0" err="1" smtClean="0">
                <a:latin typeface="Helvetica"/>
                <a:cs typeface="Helvetica"/>
              </a:rPr>
              <a:t>protein</a:t>
            </a:r>
            <a:r>
              <a:rPr lang="en-US" sz="800" b="1" dirty="0" err="1" smtClean="0">
                <a:latin typeface="Helvetica"/>
                <a:cs typeface="Helvetica"/>
              </a:rPr>
              <a:t>:</a:t>
            </a:r>
            <a:r>
              <a:rPr lang="en-US" sz="800" dirty="0" err="1" smtClean="0">
                <a:latin typeface="Helvetica"/>
                <a:cs typeface="Helvetica"/>
              </a:rPr>
              <a:t>ligand</a:t>
            </a:r>
            <a:r>
              <a:rPr lang="en-US" sz="800" dirty="0" smtClean="0">
                <a:latin typeface="Helvetica"/>
                <a:cs typeface="Helvetica"/>
              </a:rPr>
              <a:t> pairs and the conceptual challenge categories they fall under are shown in the figure: T4 Lysozyme L99A [m5], HSA [m6], Carbonic anhydrase II (CAII) [m6, m7], Cytochrome C Peroxidase [m8], Cytochrome P450 BM3 M11 (CYP450 BM3) [m9], HIV-1 Reverse Transcriptase(HIV-1 RT) [m10, m11], Streptavidin [m10], </a:t>
            </a:r>
            <a:r>
              <a:rPr lang="en-US" sz="800" dirty="0" err="1" smtClean="0">
                <a:latin typeface="Helvetica"/>
                <a:cs typeface="Helvetica"/>
              </a:rPr>
              <a:t>Tet</a:t>
            </a:r>
            <a:r>
              <a:rPr lang="en-US" sz="800" dirty="0" smtClean="0">
                <a:latin typeface="Helvetica"/>
                <a:cs typeface="Helvetica"/>
              </a:rPr>
              <a:t> repressor protein (</a:t>
            </a:r>
            <a:r>
              <a:rPr lang="en-US" sz="800" dirty="0" err="1" smtClean="0">
                <a:latin typeface="Helvetica"/>
                <a:cs typeface="Helvetica"/>
              </a:rPr>
              <a:t>TetR</a:t>
            </a:r>
            <a:r>
              <a:rPr lang="en-US" sz="800" dirty="0" smtClean="0">
                <a:latin typeface="Helvetica"/>
                <a:cs typeface="Helvetica"/>
              </a:rPr>
              <a:t>) [m10, m12] </a:t>
            </a:r>
            <a:r>
              <a:rPr lang="en-US" sz="800" i="1" dirty="0" smtClean="0">
                <a:latin typeface="Helvetica"/>
                <a:cs typeface="Helvetica"/>
              </a:rPr>
              <a:t>(B)</a:t>
            </a:r>
            <a:r>
              <a:rPr lang="en-US" sz="800" dirty="0" smtClean="0">
                <a:latin typeface="Helvetica"/>
                <a:cs typeface="Helvetica"/>
              </a:rPr>
              <a:t> </a:t>
            </a:r>
            <a:r>
              <a:rPr lang="en-US" sz="800" dirty="0">
                <a:latin typeface="Helvetica"/>
                <a:cs typeface="Helvetica"/>
              </a:rPr>
              <a:t>In order to rapidly develop new </a:t>
            </a:r>
            <a:r>
              <a:rPr lang="en-US" sz="800" dirty="0" smtClean="0">
                <a:latin typeface="Helvetica"/>
                <a:cs typeface="Helvetica"/>
              </a:rPr>
              <a:t>experimentally and computationally</a:t>
            </a:r>
            <a:r>
              <a:rPr lang="en-US" sz="800" dirty="0">
                <a:latin typeface="Helvetica"/>
                <a:cs typeface="Helvetica"/>
              </a:rPr>
              <a:t>-tractable model </a:t>
            </a:r>
            <a:r>
              <a:rPr lang="en-US" sz="800" dirty="0" err="1">
                <a:latin typeface="Helvetica"/>
                <a:cs typeface="Helvetica"/>
              </a:rPr>
              <a:t>protein:ligand</a:t>
            </a:r>
            <a:r>
              <a:rPr lang="en-US" sz="800" dirty="0">
                <a:latin typeface="Helvetica"/>
                <a:cs typeface="Helvetica"/>
              </a:rPr>
              <a:t> systems, we have developed a structural and chemical informatics system that </a:t>
            </a:r>
            <a:r>
              <a:rPr lang="en-US" sz="800" dirty="0" smtClean="0">
                <a:latin typeface="Helvetica"/>
                <a:cs typeface="Helvetica"/>
              </a:rPr>
              <a:t>applies successive </a:t>
            </a:r>
            <a:r>
              <a:rPr lang="en-US" sz="800" dirty="0">
                <a:latin typeface="Helvetica"/>
                <a:cs typeface="Helvetica"/>
              </a:rPr>
              <a:t>filters to the set of all potential </a:t>
            </a:r>
            <a:r>
              <a:rPr lang="en-US" sz="800" dirty="0" err="1">
                <a:latin typeface="Helvetica"/>
                <a:cs typeface="Helvetica"/>
              </a:rPr>
              <a:t>protein:ligand</a:t>
            </a:r>
            <a:r>
              <a:rPr lang="en-US" sz="800" dirty="0">
                <a:latin typeface="Helvetica"/>
                <a:cs typeface="Helvetica"/>
              </a:rPr>
              <a:t> systems for which structural data </a:t>
            </a:r>
            <a:r>
              <a:rPr lang="en-US" sz="800" dirty="0" smtClean="0">
                <a:latin typeface="Helvetica"/>
                <a:cs typeface="Helvetica"/>
              </a:rPr>
              <a:t>is available. Suitable model systems should meet all experimental tractability criteria (green box) and only possess a few of challenging properties, ideally only one (blue box).</a:t>
            </a:r>
            <a:endParaRPr lang="en-US" sz="800" dirty="0">
              <a:latin typeface="Helvetica"/>
              <a:cs typeface="Helvetic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5244" y="4959529"/>
            <a:ext cx="6577733" cy="3387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/>
              <a:t>T4 Lysozyme L99A</a:t>
            </a:r>
          </a:p>
          <a:p>
            <a:r>
              <a:rPr lang="en-US" sz="700" dirty="0"/>
              <a:t>[m5] Mobley, David L., Alan P. Graves, John D. Chodera, Andrea C. McReynolds, Brian K. </a:t>
            </a:r>
            <a:r>
              <a:rPr lang="en-US" sz="700" dirty="0" err="1"/>
              <a:t>Shoichet</a:t>
            </a:r>
            <a:r>
              <a:rPr lang="en-US" sz="700" dirty="0"/>
              <a:t>, and Ken A. Dill. “Predicting Absolute Ligand Binding Free Energies to a Simple Model Site.” </a:t>
            </a:r>
            <a:r>
              <a:rPr lang="en-US" sz="700" i="1" dirty="0"/>
              <a:t>Journal of Molecular Biology</a:t>
            </a:r>
            <a:r>
              <a:rPr lang="en-US" sz="700" dirty="0"/>
              <a:t> 371, no. 4 (August 2007): 1118–34. doi:10.1016/j.jmb.2007.06.002.</a:t>
            </a:r>
          </a:p>
          <a:p>
            <a:endParaRPr lang="en-US" sz="700" dirty="0">
              <a:latin typeface="Helvetica"/>
              <a:cs typeface="Helvetica"/>
            </a:endParaRPr>
          </a:p>
          <a:p>
            <a:r>
              <a:rPr lang="en-US" sz="700" i="1" dirty="0" smtClean="0">
                <a:latin typeface="Helvetica"/>
                <a:cs typeface="Helvetica"/>
              </a:rPr>
              <a:t>HSA, CAII</a:t>
            </a:r>
          </a:p>
          <a:p>
            <a:r>
              <a:rPr lang="en-US" sz="700" dirty="0" smtClean="0">
                <a:latin typeface="Helvetica"/>
                <a:cs typeface="Helvetica"/>
              </a:rPr>
              <a:t>[m6] </a:t>
            </a:r>
            <a:r>
              <a:rPr lang="en-US" sz="700" dirty="0"/>
              <a:t>Martin, Yvonne Connolly. “Let’s Not Forget </a:t>
            </a:r>
            <a:r>
              <a:rPr lang="en-US" sz="700" dirty="0" err="1"/>
              <a:t>Tautomers</a:t>
            </a:r>
            <a:r>
              <a:rPr lang="en-US" sz="700" dirty="0"/>
              <a:t>.” </a:t>
            </a:r>
            <a:r>
              <a:rPr lang="en-US" sz="700" i="1" dirty="0"/>
              <a:t>Journal of Computer-Aided Molecular Design</a:t>
            </a:r>
            <a:r>
              <a:rPr lang="en-US" sz="700" dirty="0"/>
              <a:t> 23, no. 10 (October 2009): 693–704. doi:10.1007/s10822-009-9303-2</a:t>
            </a:r>
            <a:r>
              <a:rPr lang="en-US" sz="700" dirty="0" smtClean="0"/>
              <a:t>.</a:t>
            </a:r>
          </a:p>
          <a:p>
            <a:endParaRPr lang="en-US" sz="700" dirty="0"/>
          </a:p>
          <a:p>
            <a:r>
              <a:rPr lang="en-US" sz="700" i="1" dirty="0"/>
              <a:t>CAII</a:t>
            </a:r>
          </a:p>
          <a:p>
            <a:r>
              <a:rPr lang="en-US" sz="700" dirty="0"/>
              <a:t>[</a:t>
            </a:r>
            <a:r>
              <a:rPr lang="en-US" sz="700" dirty="0" smtClean="0"/>
              <a:t>m7] </a:t>
            </a:r>
            <a:r>
              <a:rPr lang="en-US" sz="700" dirty="0" err="1"/>
              <a:t>Temperini</a:t>
            </a:r>
            <a:r>
              <a:rPr lang="en-US" sz="700" dirty="0"/>
              <a:t>, Claudia, Alessandro </a:t>
            </a:r>
            <a:r>
              <a:rPr lang="en-US" sz="700" dirty="0" err="1"/>
              <a:t>Cecchi</a:t>
            </a:r>
            <a:r>
              <a:rPr lang="en-US" sz="700" dirty="0"/>
              <a:t>, Andrea </a:t>
            </a:r>
            <a:r>
              <a:rPr lang="en-US" sz="700" dirty="0" err="1"/>
              <a:t>Scozzafava</a:t>
            </a:r>
            <a:r>
              <a:rPr lang="en-US" sz="700" dirty="0"/>
              <a:t>, and </a:t>
            </a:r>
            <a:r>
              <a:rPr lang="en-US" sz="700" dirty="0" err="1"/>
              <a:t>Claudiu</a:t>
            </a:r>
            <a:r>
              <a:rPr lang="en-US" sz="700" dirty="0"/>
              <a:t> T. </a:t>
            </a:r>
            <a:r>
              <a:rPr lang="en-US" sz="700" dirty="0" err="1"/>
              <a:t>Supuran</a:t>
            </a:r>
            <a:r>
              <a:rPr lang="en-US" sz="700" dirty="0"/>
              <a:t>. “Carbonic Anhydrase Inhibitors. Comparison of </a:t>
            </a:r>
            <a:r>
              <a:rPr lang="en-US" sz="700" dirty="0" err="1"/>
              <a:t>Chlorthalidone</a:t>
            </a:r>
            <a:r>
              <a:rPr lang="en-US" sz="700" dirty="0"/>
              <a:t>, </a:t>
            </a:r>
            <a:r>
              <a:rPr lang="en-US" sz="700" dirty="0" err="1"/>
              <a:t>Indapamide</a:t>
            </a:r>
            <a:r>
              <a:rPr lang="en-US" sz="700" dirty="0"/>
              <a:t>, </a:t>
            </a:r>
            <a:r>
              <a:rPr lang="en-US" sz="700" dirty="0" err="1"/>
              <a:t>Trichloromethiazide</a:t>
            </a:r>
            <a:r>
              <a:rPr lang="en-US" sz="700" dirty="0"/>
              <a:t>, and Furosemide X-Ray Crystal Structures in Adducts with </a:t>
            </a:r>
            <a:r>
              <a:rPr lang="en-US" sz="700" dirty="0" err="1"/>
              <a:t>Isozyme</a:t>
            </a:r>
            <a:r>
              <a:rPr lang="en-US" sz="700" dirty="0"/>
              <a:t> II, When Several Water Molecules Make the Difference.” </a:t>
            </a:r>
            <a:r>
              <a:rPr lang="en-US" sz="700" i="1" dirty="0"/>
              <a:t>Bioorganic &amp; Medicinal Chemistry</a:t>
            </a:r>
            <a:r>
              <a:rPr lang="en-US" sz="700" dirty="0"/>
              <a:t> 17, no. 3 (February 2009): 1214–21. doi:10.1016/j.bmc.2008.12.023.</a:t>
            </a:r>
          </a:p>
          <a:p>
            <a:endParaRPr lang="en-US" sz="700" dirty="0" smtClean="0"/>
          </a:p>
          <a:p>
            <a:r>
              <a:rPr lang="en-US" sz="700" i="1" dirty="0"/>
              <a:t>Cytochrome c peroxidase</a:t>
            </a:r>
          </a:p>
          <a:p>
            <a:r>
              <a:rPr lang="en-US" sz="700" dirty="0"/>
              <a:t>[</a:t>
            </a:r>
            <a:r>
              <a:rPr lang="en-US" sz="700" dirty="0" smtClean="0"/>
              <a:t>m8] </a:t>
            </a:r>
            <a:r>
              <a:rPr lang="en-US" sz="700" dirty="0"/>
              <a:t>Rocklin, Gabriel J., Sarah E. Boyce, Marcus Fischer, </a:t>
            </a:r>
            <a:r>
              <a:rPr lang="en-US" sz="700" dirty="0" err="1"/>
              <a:t>Inbar</a:t>
            </a:r>
            <a:r>
              <a:rPr lang="en-US" sz="700" dirty="0"/>
              <a:t> Fish, David L. Mobley, Brian K. </a:t>
            </a:r>
            <a:r>
              <a:rPr lang="en-US" sz="700" dirty="0" err="1"/>
              <a:t>Shoichet</a:t>
            </a:r>
            <a:r>
              <a:rPr lang="en-US" sz="700" dirty="0"/>
              <a:t>, and Ken A. Dill. “Blind Prediction of Charged Ligand Binding Affinities in a Model Binding Site.” </a:t>
            </a:r>
            <a:r>
              <a:rPr lang="en-US" sz="700" i="1" dirty="0"/>
              <a:t>Journal of Molecular Biology</a:t>
            </a:r>
            <a:r>
              <a:rPr lang="en-US" sz="700" dirty="0"/>
              <a:t> 425, no. 22 (November 2013): 4569–83. doi:10.1016/j.jmb.2013.07.030.</a:t>
            </a:r>
          </a:p>
          <a:p>
            <a:endParaRPr lang="en-US" sz="700" dirty="0" smtClean="0"/>
          </a:p>
          <a:p>
            <a:r>
              <a:rPr lang="en-US" sz="700" i="1" dirty="0" smtClean="0"/>
              <a:t>P450 BM3</a:t>
            </a:r>
          </a:p>
          <a:p>
            <a:r>
              <a:rPr lang="en-US" sz="700" dirty="0" smtClean="0"/>
              <a:t>[m9] </a:t>
            </a:r>
            <a:r>
              <a:rPr lang="en-US" sz="700" dirty="0" err="1"/>
              <a:t>Venkataraman</a:t>
            </a:r>
            <a:r>
              <a:rPr lang="en-US" sz="700" dirty="0"/>
              <a:t>, </a:t>
            </a:r>
            <a:r>
              <a:rPr lang="en-US" sz="700" dirty="0" err="1"/>
              <a:t>Harini</a:t>
            </a:r>
            <a:r>
              <a:rPr lang="en-US" sz="700" dirty="0"/>
              <a:t>, </a:t>
            </a:r>
            <a:r>
              <a:rPr lang="en-US" sz="700" dirty="0" err="1"/>
              <a:t>Marlies</a:t>
            </a:r>
            <a:r>
              <a:rPr lang="en-US" sz="700" dirty="0"/>
              <a:t> C.A. </a:t>
            </a:r>
            <a:r>
              <a:rPr lang="en-US" sz="700" dirty="0" err="1"/>
              <a:t>Verkade-Vreeker</a:t>
            </a:r>
            <a:r>
              <a:rPr lang="en-US" sz="700" dirty="0"/>
              <a:t>, Luigi </a:t>
            </a:r>
            <a:r>
              <a:rPr lang="en-US" sz="700" dirty="0" err="1"/>
              <a:t>Capoferri</a:t>
            </a:r>
            <a:r>
              <a:rPr lang="en-US" sz="700" dirty="0"/>
              <a:t>, </a:t>
            </a:r>
            <a:r>
              <a:rPr lang="en-US" sz="700" dirty="0" err="1"/>
              <a:t>Daan</a:t>
            </a:r>
            <a:r>
              <a:rPr lang="en-US" sz="700" dirty="0"/>
              <a:t> P. </a:t>
            </a:r>
            <a:r>
              <a:rPr lang="en-US" sz="700" dirty="0" err="1"/>
              <a:t>Geerke</a:t>
            </a:r>
            <a:r>
              <a:rPr lang="en-US" sz="700" dirty="0"/>
              <a:t>, </a:t>
            </a:r>
            <a:r>
              <a:rPr lang="en-US" sz="700" dirty="0" err="1"/>
              <a:t>Nico</a:t>
            </a:r>
            <a:r>
              <a:rPr lang="en-US" sz="700" dirty="0"/>
              <a:t> P.E. </a:t>
            </a:r>
            <a:r>
              <a:rPr lang="en-US" sz="700" dirty="0" err="1"/>
              <a:t>Vermeulen</a:t>
            </a:r>
            <a:r>
              <a:rPr lang="en-US" sz="700" dirty="0"/>
              <a:t>, and Jan N.M. </a:t>
            </a:r>
            <a:r>
              <a:rPr lang="en-US" sz="700" dirty="0" err="1"/>
              <a:t>Commandeur</a:t>
            </a:r>
            <a:r>
              <a:rPr lang="en-US" sz="700" dirty="0"/>
              <a:t>. “Application of Engineered Cytochrome P450 Mutants as Biocatalysts for the Synthesis of </a:t>
            </a:r>
            <a:r>
              <a:rPr lang="en-US" sz="700" dirty="0" err="1"/>
              <a:t>Benzylic</a:t>
            </a:r>
            <a:r>
              <a:rPr lang="en-US" sz="700" dirty="0"/>
              <a:t> and Aromatic Metabolites of </a:t>
            </a:r>
            <a:r>
              <a:rPr lang="en-US" sz="700" dirty="0" err="1"/>
              <a:t>Fenamic</a:t>
            </a:r>
            <a:r>
              <a:rPr lang="en-US" sz="700" dirty="0"/>
              <a:t> Acid NSAIDs.” </a:t>
            </a:r>
            <a:r>
              <a:rPr lang="en-US" sz="700" i="1" dirty="0"/>
              <a:t>Bioorganic &amp; Medicinal Chemistry</a:t>
            </a:r>
            <a:r>
              <a:rPr lang="en-US" sz="700" dirty="0"/>
              <a:t> 22, no. 20 (October 2014): 5613–20. doi:10.1016/j.bmc.2014.06.022.</a:t>
            </a:r>
          </a:p>
          <a:p>
            <a:endParaRPr lang="en-US" sz="700" dirty="0" smtClean="0"/>
          </a:p>
          <a:p>
            <a:r>
              <a:rPr lang="en-US" sz="700" i="1" dirty="0" smtClean="0"/>
              <a:t>HIV-1 RT</a:t>
            </a:r>
          </a:p>
          <a:p>
            <a:r>
              <a:rPr lang="en-US" sz="700" dirty="0"/>
              <a:t>[</a:t>
            </a:r>
            <a:r>
              <a:rPr lang="en-US" sz="700" dirty="0" smtClean="0"/>
              <a:t>m10] </a:t>
            </a:r>
            <a:r>
              <a:rPr lang="en-US" sz="700" dirty="0" err="1"/>
              <a:t>Gunasekaran</a:t>
            </a:r>
            <a:r>
              <a:rPr lang="en-US" sz="700" dirty="0"/>
              <a:t>, </a:t>
            </a:r>
            <a:r>
              <a:rPr lang="en-US" sz="700" dirty="0" err="1"/>
              <a:t>Kannan</a:t>
            </a:r>
            <a:r>
              <a:rPr lang="en-US" sz="700" dirty="0"/>
              <a:t>, and Ruth </a:t>
            </a:r>
            <a:r>
              <a:rPr lang="en-US" sz="700" dirty="0" err="1"/>
              <a:t>Nussinov</a:t>
            </a:r>
            <a:r>
              <a:rPr lang="en-US" sz="700" dirty="0"/>
              <a:t>. “How Different Are Structurally Flexible and Rigid Binding Sites? Sequence and Structural Features Discriminating Proteins That Do and Do Not Undergo Conformational Change upon Ligand Binding.” </a:t>
            </a:r>
            <a:r>
              <a:rPr lang="en-US" sz="700" i="1" dirty="0"/>
              <a:t>Journal of Molecular Biology</a:t>
            </a:r>
            <a:r>
              <a:rPr lang="en-US" sz="700" dirty="0"/>
              <a:t> 365, no. 1 (January 2007): 257–73. doi:10.1016/j.jmb.2006.09.062.</a:t>
            </a:r>
          </a:p>
          <a:p>
            <a:endParaRPr lang="en-US" sz="700" dirty="0"/>
          </a:p>
          <a:p>
            <a:r>
              <a:rPr lang="en-US" sz="700" dirty="0" smtClean="0"/>
              <a:t>[m11] </a:t>
            </a:r>
            <a:r>
              <a:rPr lang="en-US" sz="700" dirty="0" err="1"/>
              <a:t>Khunnawutmanotham</a:t>
            </a:r>
            <a:r>
              <a:rPr lang="en-US" sz="700" dirty="0"/>
              <a:t>, </a:t>
            </a:r>
            <a:r>
              <a:rPr lang="en-US" sz="700" dirty="0" err="1"/>
              <a:t>Nisachon</a:t>
            </a:r>
            <a:r>
              <a:rPr lang="en-US" sz="700" dirty="0"/>
              <a:t>, </a:t>
            </a:r>
            <a:r>
              <a:rPr lang="en-US" sz="700" dirty="0" err="1"/>
              <a:t>Nitirat</a:t>
            </a:r>
            <a:r>
              <a:rPr lang="en-US" sz="700" dirty="0"/>
              <a:t> </a:t>
            </a:r>
            <a:r>
              <a:rPr lang="en-US" sz="700" dirty="0" err="1"/>
              <a:t>Chimnoi</a:t>
            </a:r>
            <a:r>
              <a:rPr lang="en-US" sz="700" dirty="0"/>
              <a:t>, </a:t>
            </a:r>
            <a:r>
              <a:rPr lang="en-US" sz="700" dirty="0" err="1"/>
              <a:t>Arunee</a:t>
            </a:r>
            <a:r>
              <a:rPr lang="en-US" sz="700" dirty="0"/>
              <a:t> </a:t>
            </a:r>
            <a:r>
              <a:rPr lang="en-US" sz="700" dirty="0" err="1"/>
              <a:t>Thitithanyanont</a:t>
            </a:r>
            <a:r>
              <a:rPr lang="en-US" sz="700" dirty="0"/>
              <a:t>, </a:t>
            </a:r>
            <a:r>
              <a:rPr lang="en-US" sz="700" dirty="0" err="1"/>
              <a:t>Patchreenart</a:t>
            </a:r>
            <a:r>
              <a:rPr lang="en-US" sz="700" dirty="0"/>
              <a:t> </a:t>
            </a:r>
            <a:r>
              <a:rPr lang="en-US" sz="700" dirty="0" err="1"/>
              <a:t>Saparpakorn</a:t>
            </a:r>
            <a:r>
              <a:rPr lang="en-US" sz="700" dirty="0"/>
              <a:t>, </a:t>
            </a:r>
            <a:r>
              <a:rPr lang="en-US" sz="700" dirty="0" err="1"/>
              <a:t>Kiattawee</a:t>
            </a:r>
            <a:r>
              <a:rPr lang="en-US" sz="700" dirty="0"/>
              <a:t> </a:t>
            </a:r>
            <a:r>
              <a:rPr lang="en-US" sz="700" dirty="0" err="1"/>
              <a:t>Choowongkomon</a:t>
            </a:r>
            <a:r>
              <a:rPr lang="en-US" sz="700" dirty="0"/>
              <a:t>, </a:t>
            </a:r>
            <a:r>
              <a:rPr lang="en-US" sz="700" dirty="0" err="1"/>
              <a:t>Pornpan</a:t>
            </a:r>
            <a:r>
              <a:rPr lang="en-US" sz="700" dirty="0"/>
              <a:t> </a:t>
            </a:r>
            <a:r>
              <a:rPr lang="en-US" sz="700" dirty="0" err="1"/>
              <a:t>Pungpo</a:t>
            </a:r>
            <a:r>
              <a:rPr lang="en-US" sz="700" dirty="0"/>
              <a:t>, </a:t>
            </a:r>
            <a:r>
              <a:rPr lang="en-US" sz="700" dirty="0" err="1"/>
              <a:t>Supa</a:t>
            </a:r>
            <a:r>
              <a:rPr lang="en-US" sz="700" dirty="0"/>
              <a:t> </a:t>
            </a:r>
            <a:r>
              <a:rPr lang="en-US" sz="700" dirty="0" err="1"/>
              <a:t>Hannongbua</a:t>
            </a:r>
            <a:r>
              <a:rPr lang="en-US" sz="700" dirty="0"/>
              <a:t>, and </a:t>
            </a:r>
            <a:r>
              <a:rPr lang="en-US" sz="700" dirty="0" err="1"/>
              <a:t>Supanna</a:t>
            </a:r>
            <a:r>
              <a:rPr lang="en-US" sz="700" dirty="0"/>
              <a:t> </a:t>
            </a:r>
            <a:r>
              <a:rPr lang="en-US" sz="700" dirty="0" err="1"/>
              <a:t>Techasakul</a:t>
            </a:r>
            <a:r>
              <a:rPr lang="en-US" sz="700" dirty="0"/>
              <a:t>. “</a:t>
            </a:r>
            <a:r>
              <a:rPr lang="en-US" sz="700" dirty="0" err="1"/>
              <a:t>Dipyridodiazepinone</a:t>
            </a:r>
            <a:r>
              <a:rPr lang="en-US" sz="700" dirty="0"/>
              <a:t> Derivatives; Synthesis and Anti HIV-1 Activity.” </a:t>
            </a:r>
            <a:r>
              <a:rPr lang="en-US" sz="700" i="1" dirty="0" err="1"/>
              <a:t>Beilstein</a:t>
            </a:r>
            <a:r>
              <a:rPr lang="en-US" sz="700" i="1" dirty="0"/>
              <a:t> Journal of Organic Chemistry</a:t>
            </a:r>
            <a:r>
              <a:rPr lang="en-US" sz="700" dirty="0"/>
              <a:t> 5 (July 22, 2009). doi:10.3762/bjoc.5.36</a:t>
            </a:r>
            <a:r>
              <a:rPr lang="en-US" sz="700" dirty="0" smtClean="0"/>
              <a:t>.</a:t>
            </a:r>
          </a:p>
          <a:p>
            <a:endParaRPr lang="en-US" sz="700" dirty="0" smtClean="0"/>
          </a:p>
          <a:p>
            <a:r>
              <a:rPr lang="en-US" sz="700" dirty="0" err="1" smtClean="0"/>
              <a:t>TetR</a:t>
            </a:r>
            <a:endParaRPr lang="en-US" sz="700" dirty="0"/>
          </a:p>
          <a:p>
            <a:r>
              <a:rPr lang="en-US" sz="700" dirty="0" smtClean="0"/>
              <a:t>[m12] </a:t>
            </a:r>
            <a:r>
              <a:rPr lang="en-US" sz="700" dirty="0" err="1"/>
              <a:t>Aleksandrov</a:t>
            </a:r>
            <a:r>
              <a:rPr lang="en-US" sz="700" dirty="0"/>
              <a:t>, Alexey, </a:t>
            </a:r>
            <a:r>
              <a:rPr lang="en-US" sz="700" dirty="0" err="1"/>
              <a:t>Juliane</a:t>
            </a:r>
            <a:r>
              <a:rPr lang="en-US" sz="700" dirty="0"/>
              <a:t> </a:t>
            </a:r>
            <a:r>
              <a:rPr lang="en-US" sz="700" dirty="0" err="1"/>
              <a:t>Proft</a:t>
            </a:r>
            <a:r>
              <a:rPr lang="en-US" sz="700" dirty="0"/>
              <a:t>, Winfried </a:t>
            </a:r>
            <a:r>
              <a:rPr lang="en-US" sz="700" dirty="0" err="1"/>
              <a:t>Hinrichs</a:t>
            </a:r>
            <a:r>
              <a:rPr lang="en-US" sz="700" dirty="0"/>
              <a:t>, and Thomas Simonson. “Protonation Patterns in </a:t>
            </a:r>
            <a:r>
              <a:rPr lang="en-US" sz="700" dirty="0" err="1"/>
              <a:t>Tetracycline:Tet</a:t>
            </a:r>
            <a:r>
              <a:rPr lang="en-US" sz="700" dirty="0"/>
              <a:t> Repressor Recognition: Simulations and Experiments.” </a:t>
            </a:r>
            <a:r>
              <a:rPr lang="en-US" sz="700" i="1" dirty="0" err="1"/>
              <a:t>ChemBioChem</a:t>
            </a:r>
            <a:r>
              <a:rPr lang="en-US" sz="700" dirty="0"/>
              <a:t> 8, no. 6 (April 16, 2007): 675–85. doi:10.1002/cbic.200600535.</a:t>
            </a:r>
          </a:p>
          <a:p>
            <a:endParaRPr lang="en-US" sz="700" dirty="0" smtClean="0"/>
          </a:p>
          <a:p>
            <a:endParaRPr lang="en-US" sz="700" dirty="0" smtClean="0"/>
          </a:p>
          <a:p>
            <a:endParaRPr lang="en-US" sz="700" dirty="0" smtClean="0"/>
          </a:p>
          <a:p>
            <a:endParaRPr lang="en-US" sz="700" dirty="0" smtClean="0"/>
          </a:p>
          <a:p>
            <a:endParaRPr lang="en-US" sz="700" dirty="0"/>
          </a:p>
          <a:p>
            <a:endParaRPr lang="en-US" sz="700" dirty="0"/>
          </a:p>
          <a:p>
            <a:endParaRPr lang="en-US" sz="700" dirty="0"/>
          </a:p>
          <a:p>
            <a:endParaRPr lang="en-US" sz="700" dirty="0"/>
          </a:p>
          <a:p>
            <a:endParaRPr lang="en-US" sz="700" dirty="0">
              <a:latin typeface="Helvetica"/>
              <a:cs typeface="Helvetica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949498" y="249247"/>
            <a:ext cx="703330" cy="1166920"/>
            <a:chOff x="0" y="64697"/>
            <a:chExt cx="703330" cy="1344432"/>
          </a:xfrm>
          <a:solidFill>
            <a:srgbClr val="008040"/>
          </a:solidFill>
        </p:grpSpPr>
        <p:sp>
          <p:nvSpPr>
            <p:cNvPr id="53" name="Chevron 52"/>
            <p:cNvSpPr/>
            <p:nvPr/>
          </p:nvSpPr>
          <p:spPr>
            <a:xfrm rot="5400000">
              <a:off x="-320551" y="385248"/>
              <a:ext cx="1344432" cy="703329"/>
            </a:xfrm>
            <a:prstGeom prst="chevron">
              <a:avLst>
                <a:gd name="adj" fmla="val 41309"/>
              </a:avLst>
            </a:prstGeom>
            <a:grpFill/>
            <a:ln>
              <a:solidFill>
                <a:srgbClr val="00804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Chevron 4"/>
            <p:cNvSpPr/>
            <p:nvPr/>
          </p:nvSpPr>
          <p:spPr>
            <a:xfrm>
              <a:off x="1" y="416362"/>
              <a:ext cx="703329" cy="641103"/>
            </a:xfrm>
            <a:prstGeom prst="rect">
              <a:avLst/>
            </a:prstGeom>
            <a:noFill/>
            <a:ln>
              <a:solidFill>
                <a:srgbClr val="00804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22275">
                <a:lnSpc>
                  <a:spcPct val="12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>
                  <a:effectLst/>
                  <a:latin typeface="Calibri"/>
                  <a:cs typeface="Calibri"/>
                </a:rPr>
                <a:t>experimental tractability criteria</a:t>
              </a:r>
              <a:endParaRPr lang="en-US" sz="900" b="1" kern="1200" dirty="0">
                <a:effectLst/>
                <a:latin typeface="Calibri"/>
                <a:cs typeface="Calibri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672525" y="228807"/>
            <a:ext cx="1827687" cy="882128"/>
            <a:chOff x="722550" y="0"/>
            <a:chExt cx="1717224" cy="1080040"/>
          </a:xfrm>
          <a:solidFill>
            <a:schemeClr val="bg1"/>
          </a:solidFill>
        </p:grpSpPr>
        <p:sp>
          <p:nvSpPr>
            <p:cNvPr id="51" name="Round Same Side Corner Rectangle 50"/>
            <p:cNvSpPr/>
            <p:nvPr/>
          </p:nvSpPr>
          <p:spPr>
            <a:xfrm rot="5400000">
              <a:off x="1041142" y="-318592"/>
              <a:ext cx="1080040" cy="1717224"/>
            </a:xfrm>
            <a:prstGeom prst="round2SameRect">
              <a:avLst/>
            </a:prstGeom>
            <a:grpFill/>
            <a:ln w="19050" cmpd="sng">
              <a:solidFill>
                <a:srgbClr val="00804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52" name="Round Same Side Corner Rectangle 6"/>
            <p:cNvSpPr/>
            <p:nvPr/>
          </p:nvSpPr>
          <p:spPr>
            <a:xfrm>
              <a:off x="722551" y="52722"/>
              <a:ext cx="1664501" cy="974594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0472" tIns="19685" rIns="19685" bIns="19685" numCol="1" spcCol="1270" anchor="ctr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100" kern="1200" dirty="0"/>
            </a:p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100" kern="1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949498" y="1248322"/>
            <a:ext cx="703330" cy="1417320"/>
            <a:chOff x="0" y="1196135"/>
            <a:chExt cx="703330" cy="1344432"/>
          </a:xfrm>
        </p:grpSpPr>
        <p:sp>
          <p:nvSpPr>
            <p:cNvPr id="49" name="Chevron 48"/>
            <p:cNvSpPr/>
            <p:nvPr/>
          </p:nvSpPr>
          <p:spPr>
            <a:xfrm rot="5400000">
              <a:off x="-320551" y="1516686"/>
              <a:ext cx="1344432" cy="703329"/>
            </a:xfrm>
            <a:prstGeom prst="chevron">
              <a:avLst>
                <a:gd name="adj" fmla="val 40344"/>
              </a:avLst>
            </a:prstGeom>
            <a:solidFill>
              <a:srgbClr val="1F399B"/>
            </a:solidFill>
            <a:ln>
              <a:solidFill>
                <a:srgbClr val="1F399B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Chevron 8"/>
            <p:cNvSpPr/>
            <p:nvPr/>
          </p:nvSpPr>
          <p:spPr>
            <a:xfrm>
              <a:off x="1" y="1547800"/>
              <a:ext cx="703329" cy="6411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22275">
                <a:lnSpc>
                  <a:spcPct val="12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b="1" kern="1200" dirty="0" smtClean="0">
                  <a:effectLst/>
                  <a:latin typeface="Calibri"/>
                  <a:cs typeface="Calibri"/>
                </a:rPr>
                <a:t>isolated challenge filters</a:t>
              </a:r>
              <a:endParaRPr lang="en-US" sz="900" b="1" kern="1200" dirty="0">
                <a:effectLst/>
                <a:latin typeface="Calibri"/>
                <a:cs typeface="Calibri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672048" y="1234737"/>
            <a:ext cx="1827687" cy="1143000"/>
            <a:chOff x="722550" y="0"/>
            <a:chExt cx="1717224" cy="1080040"/>
          </a:xfrm>
        </p:grpSpPr>
        <p:sp>
          <p:nvSpPr>
            <p:cNvPr id="56" name="Round Same Side Corner Rectangle 55"/>
            <p:cNvSpPr/>
            <p:nvPr/>
          </p:nvSpPr>
          <p:spPr>
            <a:xfrm rot="5400000">
              <a:off x="1041142" y="-318592"/>
              <a:ext cx="1080040" cy="1717224"/>
            </a:xfrm>
            <a:prstGeom prst="round2SameRect">
              <a:avLst/>
            </a:prstGeom>
            <a:ln w="19050" cmpd="sng">
              <a:solidFill>
                <a:srgbClr val="1F399B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Round Same Side Corner Rectangle 6"/>
            <p:cNvSpPr/>
            <p:nvPr/>
          </p:nvSpPr>
          <p:spPr>
            <a:xfrm>
              <a:off x="722551" y="52722"/>
              <a:ext cx="1664501" cy="974594"/>
            </a:xfrm>
            <a:prstGeom prst="rect">
              <a:avLst/>
            </a:prstGeom>
            <a:ln w="19050" cmpd="sng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0472" tIns="19685" rIns="19685" bIns="19685" numCol="1" spcCol="1270" anchor="ctr" anchorCtr="0">
              <a:noAutofit/>
            </a:bodyPr>
            <a:lstStyle/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100" kern="1200" dirty="0"/>
            </a:p>
            <a:p>
              <a:pPr marL="285750" lvl="1" indent="-28575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3100" kern="12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677757" y="217131"/>
            <a:ext cx="17522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400"/>
              </a:spcAft>
              <a:buFont typeface="Arial"/>
              <a:buChar char="•"/>
            </a:pPr>
            <a:r>
              <a:rPr lang="en-US" sz="700" dirty="0" smtClean="0">
                <a:latin typeface="Helvetica"/>
                <a:cs typeface="Helvetica"/>
              </a:rPr>
              <a:t>Multiple protein crystal structures</a:t>
            </a:r>
          </a:p>
          <a:p>
            <a:pPr marL="171450" indent="-171450">
              <a:spcAft>
                <a:spcPts val="400"/>
              </a:spcAft>
              <a:buFont typeface="Arial"/>
              <a:buChar char="•"/>
            </a:pPr>
            <a:r>
              <a:rPr lang="en-US" sz="700" dirty="0" smtClean="0">
                <a:latin typeface="Helvetica"/>
                <a:cs typeface="Helvetica"/>
              </a:rPr>
              <a:t>Known bacterial expression</a:t>
            </a:r>
          </a:p>
          <a:p>
            <a:pPr marL="171450" indent="-171450">
              <a:spcAft>
                <a:spcPts val="400"/>
              </a:spcAft>
              <a:buFont typeface="Arial"/>
              <a:buChar char="•"/>
            </a:pPr>
            <a:r>
              <a:rPr lang="en-US" sz="700" dirty="0" smtClean="0">
                <a:latin typeface="Helvetica"/>
                <a:cs typeface="Helvetica"/>
              </a:rPr>
              <a:t>Availability of multiple purchasable known ligands</a:t>
            </a:r>
          </a:p>
          <a:p>
            <a:pPr marL="171450" indent="-171450">
              <a:spcAft>
                <a:spcPts val="400"/>
              </a:spcAft>
              <a:buFont typeface="Arial"/>
              <a:buChar char="•"/>
            </a:pPr>
            <a:r>
              <a:rPr lang="en-US" sz="700" dirty="0" smtClean="0">
                <a:latin typeface="Helvetica"/>
                <a:cs typeface="Helvetica"/>
              </a:rPr>
              <a:t>Tractable experimental affinity measurements</a:t>
            </a:r>
            <a:endParaRPr lang="en-US" sz="700" dirty="0">
              <a:latin typeface="Helvetica"/>
              <a:cs typeface="Helvetic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684552" y="1230733"/>
            <a:ext cx="1752281" cy="1146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300"/>
              </a:spcAft>
              <a:buFont typeface="Arial"/>
              <a:buChar char="•"/>
            </a:pPr>
            <a:r>
              <a:rPr lang="en-US" sz="700" dirty="0" smtClean="0">
                <a:latin typeface="Helvetica"/>
                <a:cs typeface="Helvetica"/>
              </a:rPr>
              <a:t>Ligand protonation state and tautomer effects</a:t>
            </a:r>
          </a:p>
          <a:p>
            <a:pPr marL="171450" indent="-171450">
              <a:spcAft>
                <a:spcPts val="300"/>
              </a:spcAft>
              <a:buFont typeface="Arial"/>
              <a:buChar char="•"/>
            </a:pPr>
            <a:r>
              <a:rPr lang="en-US" sz="700" dirty="0" smtClean="0">
                <a:latin typeface="Helvetica"/>
                <a:cs typeface="Helvetica"/>
              </a:rPr>
              <a:t>Protein protonation state effects</a:t>
            </a:r>
          </a:p>
          <a:p>
            <a:pPr marL="171450" indent="-171450">
              <a:spcAft>
                <a:spcPts val="300"/>
              </a:spcAft>
              <a:buFont typeface="Arial"/>
              <a:buChar char="•"/>
            </a:pPr>
            <a:r>
              <a:rPr lang="en-US" sz="700" dirty="0" smtClean="0">
                <a:latin typeface="Helvetica"/>
                <a:cs typeface="Helvetica"/>
              </a:rPr>
              <a:t>Protein conformational change upon binding</a:t>
            </a:r>
          </a:p>
          <a:p>
            <a:pPr marL="171450" indent="-171450">
              <a:spcAft>
                <a:spcPts val="300"/>
              </a:spcAft>
              <a:buFont typeface="Arial"/>
              <a:buChar char="•"/>
            </a:pPr>
            <a:r>
              <a:rPr lang="en-US" sz="700" dirty="0" smtClean="0">
                <a:latin typeface="Helvetica"/>
                <a:cs typeface="Helvetica"/>
              </a:rPr>
              <a:t>Presence of PTMs affecting affinity</a:t>
            </a:r>
          </a:p>
          <a:p>
            <a:pPr marL="171450" indent="-171450">
              <a:spcAft>
                <a:spcPts val="300"/>
              </a:spcAft>
              <a:buFont typeface="Arial"/>
              <a:buChar char="•"/>
            </a:pPr>
            <a:r>
              <a:rPr lang="en-US" sz="700" dirty="0" smtClean="0">
                <a:latin typeface="Helvetica"/>
                <a:cs typeface="Helvetica"/>
              </a:rPr>
              <a:t>Coordinated metals</a:t>
            </a:r>
          </a:p>
          <a:p>
            <a:pPr marL="171450" indent="-171450">
              <a:spcAft>
                <a:spcPts val="300"/>
              </a:spcAft>
              <a:buFont typeface="Arial"/>
              <a:buChar char="•"/>
            </a:pPr>
            <a:r>
              <a:rPr lang="en-US" sz="700" dirty="0" smtClean="0">
                <a:latin typeface="Helvetica"/>
                <a:cs typeface="Helvetica"/>
              </a:rPr>
              <a:t>Ordered waters</a:t>
            </a:r>
            <a:endParaRPr lang="en-US" sz="7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19044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877</Words>
  <Application>Microsoft Macintosh PowerPoint</Application>
  <PresentationFormat>Letter Paper (8.5x11 in)</PresentationFormat>
  <Paragraphs>43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MSKCC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Isik, Mehtap/Graduate Studies</dc:creator>
  <cp:lastModifiedBy>Chodera, John/Sloan-Kettering Institute</cp:lastModifiedBy>
  <cp:revision>27</cp:revision>
  <dcterms:created xsi:type="dcterms:W3CDTF">2016-09-26T17:34:38Z</dcterms:created>
  <dcterms:modified xsi:type="dcterms:W3CDTF">2016-09-29T19:25:43Z</dcterms:modified>
</cp:coreProperties>
</file>