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7" r:id="rId2"/>
    <p:sldId id="288" r:id="rId3"/>
    <p:sldId id="28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75" r:id="rId15"/>
    <p:sldId id="277" r:id="rId16"/>
    <p:sldId id="276" r:id="rId17"/>
    <p:sldId id="274" r:id="rId18"/>
    <p:sldId id="269" r:id="rId19"/>
    <p:sldId id="279" r:id="rId20"/>
    <p:sldId id="280" r:id="rId21"/>
    <p:sldId id="281" r:id="rId22"/>
    <p:sldId id="282" r:id="rId23"/>
    <p:sldId id="283" r:id="rId24"/>
    <p:sldId id="270" r:id="rId25"/>
    <p:sldId id="284" r:id="rId26"/>
    <p:sldId id="285" r:id="rId27"/>
    <p:sldId id="271" r:id="rId28"/>
    <p:sldId id="272" r:id="rId29"/>
    <p:sldId id="27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20" y="924"/>
      </p:cViewPr>
      <p:guideLst>
        <p:guide orient="horz" pos="2183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7F00FCCD-8E02-4440-A6A1-6CFD1CC215F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2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4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7F00FCCD-8E02-4440-A6A1-6CFD1CC215F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3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5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6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4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FCCD-8E02-4440-A6A1-6CFD1CC215F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4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967480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3400" dirty="0" smtClean="0">
                <a:solidFill>
                  <a:srgbClr val="57768B"/>
                </a:solidFill>
                <a:latin typeface="나눔고딕 ExtraBold" pitchFamily="50" charset="-127"/>
                <a:ea typeface="나눔고딕 ExtraBold" pitchFamily="50" charset="-127"/>
              </a:rPr>
              <a:t>최건우</a:t>
            </a:r>
            <a:endParaRPr lang="ko-KR" altLang="en-US" sz="3400" b="0" strike="noStrike" cap="none" dirty="0">
              <a:solidFill>
                <a:srgbClr val="57768B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2089785" y="2385060"/>
            <a:ext cx="8009890" cy="1257300"/>
          </a:xfrm>
          <a:prstGeom prst="flowChartTerminator">
            <a:avLst/>
          </a:prstGeom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ctrTitle" idx="4294967295"/>
          </p:nvPr>
        </p:nvSpPr>
        <p:spPr>
          <a:xfrm>
            <a:off x="915670" y="94869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1" strike="noStrike" cap="none" dirty="0">
                <a:solidFill>
                  <a:srgbClr val="2957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4700" b="1" strike="noStrike" cap="none" dirty="0">
              <a:solidFill>
                <a:srgbClr val="2957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4376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상자 24"/>
          <p:cNvSpPr txBox="1">
            <a:spLocks/>
          </p:cNvSpPr>
          <p:nvPr/>
        </p:nvSpPr>
        <p:spPr>
          <a:xfrm>
            <a:off x="3094672" y="1264920"/>
            <a:ext cx="5770880" cy="83227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err="1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라우터</a:t>
            </a:r>
            <a:r>
              <a:rPr lang="en-US" altLang="ko-KR" sz="2400" b="0" strike="noStrike" cap="none" dirty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400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INTERNET, R1, WAN, </a:t>
            </a:r>
            <a:r>
              <a:rPr lang="ko-KR" altLang="en-US" sz="2400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대전</a:t>
            </a:r>
            <a:r>
              <a:rPr lang="en-US" altLang="ko-KR" sz="2400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, </a:t>
            </a:r>
            <a:r>
              <a:rPr lang="en-US" altLang="ko-KR" sz="2400" b="0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의 OSPF, </a:t>
            </a:r>
            <a:r>
              <a:rPr lang="en-US" altLang="ko-KR" sz="2400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Static </a:t>
            </a:r>
            <a:r>
              <a:rPr lang="ko-KR" altLang="en-US" sz="2400" dirty="0" err="1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라우팅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p14="http://schemas.microsoft.com/office/powerpoint/2010/main" xmlns:a16="http://schemas.microsoft.com/office/drawing/2014/main" xmlns="" id="{931D42B3-3055-4182-AD87-9AF7B21650F4}"/>
              </a:ext>
            </a:extLst>
          </p:cNvPr>
          <p:cNvSpPr txBox="1"/>
          <p:nvPr/>
        </p:nvSpPr>
        <p:spPr>
          <a:xfrm>
            <a:off x="1306830" y="36830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23" name="텍스트 개체 틀 1">
            <a:extLst>
              <a:ext uri="{FF2B5EF4-FFF2-40B4-BE49-F238E27FC236}">
                <a16:creationId xmlns:p14="http://schemas.microsoft.com/office/powerpoint/2010/main" xmlns:a16="http://schemas.microsoft.com/office/drawing/2014/main" xmlns="" id="{777821FB-BE69-4B4B-9A2C-C4845A749A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9065" y="46482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20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-2 </a:t>
            </a:r>
            <a:r>
              <a:rPr lang="ko-KR" altLang="en-US" sz="1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스태틱</a:t>
            </a:r>
            <a:r>
              <a:rPr lang="ko-KR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루트</a:t>
            </a:r>
            <a:r>
              <a:rPr lang="en-US" altLang="ko-KR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&amp;OSPF </a:t>
            </a:r>
            <a:r>
              <a:rPr lang="ko-KR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설정 </a:t>
            </a:r>
            <a:r>
              <a:rPr lang="ko-KR" altLang="en-US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실습</a:t>
            </a:r>
            <a:endParaRPr lang="ko-KR" altLang="en-US" sz="1800" b="1" strike="noStrike" cap="none" dirty="0" smtClean="0">
              <a:solidFill>
                <a:srgbClr val="00206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7" y="2176961"/>
            <a:ext cx="5515745" cy="17052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2" y="4239743"/>
            <a:ext cx="5368640" cy="1676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53" y="2176961"/>
            <a:ext cx="4991797" cy="17052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53" y="4290469"/>
            <a:ext cx="5496692" cy="162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945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>
            <a:off x="5360321" y="4383492"/>
            <a:ext cx="6518910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서로다른 대역에 있는 PC들 </a:t>
            </a:r>
            <a:r>
              <a:rPr lang="en-US" altLang="ko-KR" sz="1800" b="0" strike="noStrike" cap="none" dirty="0" err="1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끼리</a:t>
            </a:r>
            <a:r>
              <a:rPr lang="en-US" altLang="ko-KR" sz="1800" b="0" strike="noStrike" cap="none" dirty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 </a:t>
            </a:r>
            <a:r>
              <a:rPr lang="en-US" altLang="ko-KR" sz="1800" b="0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/>
            </a:r>
            <a:br>
              <a:rPr lang="en-US" altLang="ko-KR" sz="1800" b="0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</a:br>
            <a:r>
              <a:rPr lang="en-US" altLang="ko-KR" sz="1800" b="0" strike="noStrike" cap="none" dirty="0" err="1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통신이</a:t>
            </a:r>
            <a:r>
              <a:rPr lang="en-US" altLang="ko-KR" sz="1800" b="0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 </a:t>
            </a:r>
            <a:r>
              <a:rPr lang="en-US" altLang="ko-KR" sz="1800" b="0" strike="noStrike" cap="none" dirty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되는것을 알 수 있다</a:t>
            </a:r>
            <a:r>
              <a:rPr lang="en-US" altLang="ko-KR" sz="1800" b="0" strike="noStrike" cap="none" dirty="0">
                <a:solidFill>
                  <a:schemeClr val="accent5">
                    <a:lumMod val="75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.</a:t>
            </a:r>
            <a:endParaRPr lang="ko-KR" altLang="en-US" sz="1800" b="0" strike="noStrike" cap="none" dirty="0">
              <a:solidFill>
                <a:schemeClr val="accent5">
                  <a:lumMod val="75000"/>
                  <a:lumOff val="0"/>
                </a:schemeClr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4925060" y="1200785"/>
            <a:ext cx="3200400" cy="5099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1" dirty="0" smtClean="0">
                <a:solidFill>
                  <a:srgbClr val="002060"/>
                </a:solidFill>
                <a:latin typeface="서울남산체 B" charset="0"/>
                <a:ea typeface="서울남산체 B" charset="0"/>
              </a:rPr>
              <a:t>Ping Test</a:t>
            </a:r>
            <a:endParaRPr lang="ko-KR" altLang="en-US" sz="2700" b="1" strike="noStrike" cap="none" dirty="0" smtClean="0">
              <a:solidFill>
                <a:srgbClr val="002060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p14="http://schemas.microsoft.com/office/powerpoint/2010/main" xmlns:a16="http://schemas.microsoft.com/office/drawing/2014/main" xmlns="" id="{BD17BC0D-9FFE-481E-9C50-F59AAD444C90}"/>
              </a:ext>
            </a:extLst>
          </p:cNvPr>
          <p:cNvSpPr txBox="1"/>
          <p:nvPr/>
        </p:nvSpPr>
        <p:spPr>
          <a:xfrm>
            <a:off x="1306830" y="36830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16" name="텍스트 개체 틀 1">
            <a:extLst>
              <a:ext uri="{FF2B5EF4-FFF2-40B4-BE49-F238E27FC236}">
                <a16:creationId xmlns:p14="http://schemas.microsoft.com/office/powerpoint/2010/main" xmlns:a16="http://schemas.microsoft.com/office/drawing/2014/main" xmlns="" id="{777821FB-BE69-4B4B-9A2C-C4845A749A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9065" y="46482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20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-2 </a:t>
            </a:r>
            <a:r>
              <a:rPr lang="ko-KR" altLang="en-US" sz="1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스태틱</a:t>
            </a:r>
            <a:r>
              <a:rPr lang="ko-KR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루트</a:t>
            </a:r>
            <a:r>
              <a:rPr lang="en-US" altLang="ko-KR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&amp;OSPF </a:t>
            </a:r>
            <a:r>
              <a:rPr lang="ko-KR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설정 </a:t>
            </a:r>
            <a:r>
              <a:rPr lang="ko-KR" altLang="en-US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실습</a:t>
            </a:r>
            <a:endParaRPr lang="ko-KR" altLang="en-US" sz="1800" b="1" strike="noStrike" cap="none" dirty="0" smtClean="0">
              <a:solidFill>
                <a:srgbClr val="00206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15" y="1997893"/>
            <a:ext cx="3867690" cy="11730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15" y="1932492"/>
            <a:ext cx="4096322" cy="12384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99" y="3970846"/>
            <a:ext cx="3901006" cy="943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2610" y="3392717"/>
            <a:ext cx="352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</a:t>
            </a:r>
            <a:r>
              <a:rPr lang="ko-KR" altLang="en-US" dirty="0"/>
              <a:t> </a:t>
            </a:r>
            <a:r>
              <a:rPr lang="en-US" altLang="ko-KR" dirty="0" smtClean="0"/>
              <a:t>-&gt; B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01328" y="3386214"/>
            <a:ext cx="352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</a:t>
            </a:r>
            <a:r>
              <a:rPr lang="ko-KR" altLang="en-US" dirty="0"/>
              <a:t> </a:t>
            </a:r>
            <a:r>
              <a:rPr lang="en-US" altLang="ko-KR" dirty="0" smtClean="0"/>
              <a:t>-&gt; A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12870" y="5031105"/>
            <a:ext cx="352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5338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 txBox="1">
            <a:spLocks noGrp="1"/>
          </p:cNvSpPr>
          <p:nvPr>
            <p:ph type="title" idx="4294967295"/>
          </p:nvPr>
        </p:nvSpPr>
        <p:spPr>
          <a:xfrm>
            <a:off x="1470025" y="1271270"/>
            <a:ext cx="7243445" cy="7219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26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Packet </a:t>
            </a:r>
            <a:r>
              <a:rPr lang="en-US" altLang="ko-KR" sz="2600" b="1" strike="noStrike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Tracer를</a:t>
            </a:r>
            <a:r>
              <a:rPr lang="en-US" altLang="ko-KR" sz="26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600" b="1" strike="noStrike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이용한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University</a:t>
            </a:r>
            <a:r>
              <a:rPr lang="en-US" altLang="ko-KR" sz="26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600" b="1" strike="noStrike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구성도</a:t>
            </a:r>
            <a:endParaRPr lang="ko-KR" altLang="en-US" sz="26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8660765" y="2221865"/>
            <a:ext cx="2842260" cy="20351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b="0" strike="noStrike" cap="none" dirty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-사용된 </a:t>
            </a:r>
            <a:r>
              <a:rPr lang="en-US" altLang="ko-KR" sz="1700" b="0" strike="noStrike" cap="none" dirty="0" err="1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장비</a:t>
            </a:r>
            <a:r>
              <a:rPr lang="en-US" altLang="ko-KR" sz="1700" b="0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endParaRPr lang="ko-KR" altLang="en-US" sz="17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ctr" eaLnBrk="0" latinLnBrk="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2620XM Router 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x14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2950-24 </a:t>
            </a:r>
            <a:r>
              <a:rPr lang="en-US" altLang="ko-KR" sz="15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Switch  </a:t>
            </a: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x24</a:t>
            </a: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Server-PT x 4</a:t>
            </a:r>
            <a:endParaRPr lang="ko-KR" altLang="en-US" sz="15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Desktop  </a:t>
            </a: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x30</a:t>
            </a: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Laptop x 8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8713470" y="4581525"/>
            <a:ext cx="2736850" cy="13633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b="0" strike="noStrike" cap="none" dirty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-사용된 케이블-</a:t>
            </a:r>
            <a:endParaRPr lang="ko-KR" altLang="en-US" sz="1700" b="0" strike="noStrike" cap="none" dirty="0"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Direct cable  </a:t>
            </a: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x67</a:t>
            </a: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Cross cable x7</a:t>
            </a:r>
            <a:endParaRPr lang="ko-KR" altLang="en-US" sz="15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ctr" eaLnBrk="0" latinLnBrk="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Serial DCE cable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x5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0645" y="4381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13" name="텍스트 개체 틀 1"/>
          <p:cNvSpPr txBox="1">
            <a:spLocks noGrp="1"/>
          </p:cNvSpPr>
          <p:nvPr>
            <p:ph type="title"/>
          </p:nvPr>
        </p:nvSpPr>
        <p:spPr>
          <a:xfrm>
            <a:off x="1452880" y="47117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-3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Packet Tracer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를 이용한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University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endParaRPr lang="ko-KR" altLang="en-US" sz="1800" dirty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8" name="그림 17" descr="C:/Users/lIIIlllIllII/AppData/Roaming/PolarisOffice/ETemp/3360_10247952/fImage149620304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40" y="2055495"/>
            <a:ext cx="7446645" cy="4391660"/>
          </a:xfrm>
          <a:prstGeom prst="rect">
            <a:avLst/>
          </a:prstGeom>
          <a:noFill/>
        </p:spPr>
      </p:pic>
      <p:sp>
        <p:nvSpPr>
          <p:cNvPr id="19" name="TextBox 18"/>
          <p:cNvSpPr txBox="1">
            <a:spLocks/>
          </p:cNvSpPr>
          <p:nvPr/>
        </p:nvSpPr>
        <p:spPr>
          <a:xfrm>
            <a:off x="1452880" y="2247900"/>
            <a:ext cx="1236345" cy="2470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DNS Server</a:t>
            </a:r>
            <a:endParaRPr lang="ko-KR" altLang="en-US" sz="10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2696210" y="2857500"/>
            <a:ext cx="1236345" cy="2470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FTP Server</a:t>
            </a:r>
            <a:endParaRPr lang="ko-KR" altLang="en-US" sz="10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887095" y="2621915"/>
            <a:ext cx="1236345" cy="2470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HTTP Server</a:t>
            </a:r>
            <a:endParaRPr lang="ko-KR" altLang="en-US" sz="10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2174875" y="2477135"/>
            <a:ext cx="1236345" cy="2470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Syslog Server</a:t>
            </a:r>
            <a:endParaRPr lang="ko-KR" altLang="en-US" sz="10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7870825" y="2901315"/>
            <a:ext cx="1236345" cy="2470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Ping Test PC</a:t>
            </a:r>
            <a:endParaRPr lang="ko-KR" altLang="en-US" sz="1000" b="1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6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0645" y="4381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5" name="텍스트 개체 틀 1"/>
          <p:cNvSpPr txBox="1">
            <a:spLocks noGrp="1"/>
          </p:cNvSpPr>
          <p:nvPr>
            <p:ph type="title"/>
          </p:nvPr>
        </p:nvSpPr>
        <p:spPr>
          <a:xfrm>
            <a:off x="1452880" y="47117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-3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Packet Tracer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를 이용한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University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endParaRPr lang="ko-KR" altLang="en-US" sz="1800" dirty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4"/>
          <p:cNvSpPr txBox="1">
            <a:spLocks/>
          </p:cNvSpPr>
          <p:nvPr/>
        </p:nvSpPr>
        <p:spPr>
          <a:xfrm>
            <a:off x="3444240" y="1240155"/>
            <a:ext cx="506730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SYSLOG Server</a:t>
            </a:r>
            <a:endParaRPr lang="ko-KR" altLang="en-US" sz="2400" b="1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75" y="2083435"/>
            <a:ext cx="3510994" cy="31648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60" y="5004413"/>
            <a:ext cx="2857748" cy="2438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40" y="2083435"/>
            <a:ext cx="3132789" cy="2783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21951" y="5346972"/>
            <a:ext cx="40135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↑서버에 </a:t>
            </a:r>
            <a:r>
              <a:rPr lang="ko-KR" altLang="en-US" sz="1500" dirty="0" err="1" smtClean="0"/>
              <a:t>라우터를</a:t>
            </a:r>
            <a:r>
              <a:rPr lang="ko-KR" altLang="en-US" sz="1500" dirty="0" smtClean="0"/>
              <a:t> 등록</a:t>
            </a:r>
            <a:endParaRPr lang="ko-KR" altLang="en-US" sz="1500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903695" y="2363629"/>
            <a:ext cx="1040130" cy="2305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192.168.11.100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2551395" y="2081416"/>
            <a:ext cx="1040130" cy="2305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192.168.11.110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3215576" y="2265238"/>
            <a:ext cx="1040130" cy="2305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192.168.11.120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1243" y="5412961"/>
            <a:ext cx="41545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↑</a:t>
            </a:r>
            <a:r>
              <a:rPr lang="ko-KR" altLang="en-US" sz="1500" b="1" dirty="0"/>
              <a:t> </a:t>
            </a:r>
            <a:r>
              <a:rPr lang="ko-KR" altLang="en-US" sz="1500" b="1" dirty="0" smtClean="0"/>
              <a:t>서버에 로그가 생긴걸 볼 수 있다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17008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0645" y="4381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5" name="텍스트 개체 틀 1"/>
          <p:cNvSpPr txBox="1">
            <a:spLocks noGrp="1"/>
          </p:cNvSpPr>
          <p:nvPr>
            <p:ph type="title"/>
          </p:nvPr>
        </p:nvSpPr>
        <p:spPr>
          <a:xfrm>
            <a:off x="1452880" y="47117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-3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Packet Tracer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를 이용한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University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endParaRPr lang="ko-KR" altLang="en-US" sz="1800" dirty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84" y="2034196"/>
            <a:ext cx="2848388" cy="25675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90" y="2034196"/>
            <a:ext cx="2848388" cy="25675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724" y="3637628"/>
            <a:ext cx="3068659" cy="27661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96" y="2034196"/>
            <a:ext cx="2941687" cy="1522033"/>
          </a:xfrm>
          <a:prstGeom prst="rect">
            <a:avLst/>
          </a:prstGeom>
        </p:spPr>
      </p:pic>
      <p:sp>
        <p:nvSpPr>
          <p:cNvPr id="11" name="텍스트 상자 24"/>
          <p:cNvSpPr txBox="1">
            <a:spLocks/>
          </p:cNvSpPr>
          <p:nvPr/>
        </p:nvSpPr>
        <p:spPr>
          <a:xfrm>
            <a:off x="3444240" y="1240155"/>
            <a:ext cx="506730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FTP </a:t>
            </a:r>
            <a:r>
              <a:rPr lang="en-US" altLang="ko-KR" sz="2400" b="1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Server</a:t>
            </a:r>
            <a:endParaRPr lang="ko-KR" altLang="en-US" sz="24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1222" y="4936712"/>
            <a:ext cx="40135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↑서버에 등록되어있는 정보 확인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0206332" y="2494037"/>
            <a:ext cx="1796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← </a:t>
            </a:r>
            <a:r>
              <a:rPr lang="ko-KR" altLang="en-US" sz="1000" dirty="0" err="1" smtClean="0"/>
              <a:t>라우터에서</a:t>
            </a:r>
            <a:r>
              <a:rPr lang="ko-KR" altLang="en-US" sz="1000" dirty="0" smtClean="0"/>
              <a:t> 서버로 저장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75842" y="5482882"/>
            <a:ext cx="2057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← </a:t>
            </a:r>
            <a:r>
              <a:rPr lang="ko-KR" altLang="en-US" sz="1500" b="1" dirty="0" err="1" smtClean="0"/>
              <a:t>라우터의</a:t>
            </a:r>
            <a:r>
              <a:rPr lang="ko-KR" altLang="en-US" sz="1500" b="1" dirty="0" smtClean="0"/>
              <a:t> 정보가 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저장된걸 볼 수 있다 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17670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0645" y="4381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5" name="텍스트 개체 틀 1"/>
          <p:cNvSpPr txBox="1">
            <a:spLocks noGrp="1"/>
          </p:cNvSpPr>
          <p:nvPr>
            <p:ph type="title"/>
          </p:nvPr>
        </p:nvSpPr>
        <p:spPr>
          <a:xfrm>
            <a:off x="1452880" y="47117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-3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Packet Tracer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를 이용한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University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endParaRPr lang="ko-KR" altLang="en-US" sz="1800" dirty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4"/>
          <p:cNvSpPr txBox="1">
            <a:spLocks/>
          </p:cNvSpPr>
          <p:nvPr/>
        </p:nvSpPr>
        <p:spPr>
          <a:xfrm>
            <a:off x="3444240" y="1240155"/>
            <a:ext cx="506730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HTTP</a:t>
            </a:r>
            <a:r>
              <a:rPr lang="en-US" altLang="ko-KR" sz="2400" b="1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Server</a:t>
            </a:r>
            <a:endParaRPr lang="ko-KR" altLang="en-US" sz="2400" b="1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6" y="1955165"/>
            <a:ext cx="3642994" cy="3283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955165"/>
            <a:ext cx="3642994" cy="3283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1932" y="5412962"/>
            <a:ext cx="40135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↑서버에 등록되어있는 정보 확인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6221243" y="5412961"/>
            <a:ext cx="41545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↑</a:t>
            </a:r>
            <a:r>
              <a:rPr lang="ko-KR" altLang="en-US" sz="1500" b="1" dirty="0"/>
              <a:t> </a:t>
            </a:r>
            <a:r>
              <a:rPr lang="en-US" altLang="ko-KR" sz="1500" b="1" dirty="0" err="1" smtClean="0"/>
              <a:t>ip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주소로 서버에 접속한걸 볼 수 있다 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2013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0645" y="4381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5" name="텍스트 개체 틀 1"/>
          <p:cNvSpPr txBox="1">
            <a:spLocks noGrp="1"/>
          </p:cNvSpPr>
          <p:nvPr>
            <p:ph type="title"/>
          </p:nvPr>
        </p:nvSpPr>
        <p:spPr>
          <a:xfrm>
            <a:off x="1452880" y="47117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-3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Packet Tracer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를 이용한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University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endParaRPr lang="ko-KR" altLang="en-US" sz="1800" dirty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4"/>
          <p:cNvSpPr txBox="1">
            <a:spLocks/>
          </p:cNvSpPr>
          <p:nvPr/>
        </p:nvSpPr>
        <p:spPr>
          <a:xfrm>
            <a:off x="3444240" y="1240155"/>
            <a:ext cx="506730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DNS </a:t>
            </a:r>
            <a:r>
              <a:rPr lang="en-US" altLang="ko-KR" sz="2400" b="1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Server</a:t>
            </a:r>
            <a:endParaRPr lang="ko-KR" altLang="en-US" sz="2400" b="1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30" y="1955165"/>
            <a:ext cx="3660550" cy="3299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22" y="1955165"/>
            <a:ext cx="3660550" cy="3299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1932" y="5412962"/>
            <a:ext cx="40135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↑서버에 등록되어있는 정보 확인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5775081" y="5412961"/>
            <a:ext cx="50468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↑</a:t>
            </a:r>
            <a:r>
              <a:rPr lang="ko-KR" altLang="en-US" sz="1500" b="1" dirty="0"/>
              <a:t> </a:t>
            </a:r>
            <a:r>
              <a:rPr lang="en-US" altLang="ko-KR" sz="1500" b="1" dirty="0" smtClean="0"/>
              <a:t>DNS</a:t>
            </a:r>
            <a:r>
              <a:rPr lang="ko-KR" altLang="en-US" sz="1500" b="1" dirty="0" smtClean="0"/>
              <a:t>서버의 이름으로 서버에 접속한걸 볼 수 있다 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8616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상자 9"/>
          <p:cNvSpPr txBox="1">
            <a:spLocks/>
          </p:cNvSpPr>
          <p:nvPr/>
        </p:nvSpPr>
        <p:spPr>
          <a:xfrm>
            <a:off x="2832735" y="5952807"/>
            <a:ext cx="65182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서로다른 대역에 있는 PC들 끼리 통신이 되는것을 알 수 있다.</a:t>
            </a:r>
            <a:endParaRPr lang="ko-KR" altLang="en-US" sz="1800" b="0" strike="noStrike" cap="none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645" y="4381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15" name="텍스트 개체 틀 1"/>
          <p:cNvSpPr txBox="1">
            <a:spLocks noGrp="1"/>
          </p:cNvSpPr>
          <p:nvPr>
            <p:ph type="title"/>
          </p:nvPr>
        </p:nvSpPr>
        <p:spPr>
          <a:xfrm>
            <a:off x="1452880" y="47117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-3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Packet Tracer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를 이용한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University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endParaRPr lang="ko-KR" altLang="en-US" sz="1800" dirty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20" y="1274129"/>
            <a:ext cx="2388967" cy="4582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79" y="1274129"/>
            <a:ext cx="2430002" cy="45827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73" y="1271270"/>
            <a:ext cx="2360698" cy="45856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63" y="1271270"/>
            <a:ext cx="2405104" cy="4585654"/>
          </a:xfrm>
          <a:prstGeom prst="rect">
            <a:avLst/>
          </a:prstGeom>
        </p:spPr>
      </p:pic>
      <p:sp>
        <p:nvSpPr>
          <p:cNvPr id="20" name="텍스트 상자 8"/>
          <p:cNvSpPr txBox="1">
            <a:spLocks/>
          </p:cNvSpPr>
          <p:nvPr/>
        </p:nvSpPr>
        <p:spPr>
          <a:xfrm>
            <a:off x="7132320" y="334010"/>
            <a:ext cx="2927985" cy="5092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1" strike="noStrike" cap="none" dirty="0">
                <a:solidFill>
                  <a:schemeClr val="bg2">
                    <a:lumMod val="25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☆</a:t>
            </a:r>
            <a:r>
              <a:rPr lang="en-US" altLang="ko-KR" sz="2700" b="0" strike="noStrike" cap="none" dirty="0">
                <a:solidFill>
                  <a:schemeClr val="bg2">
                    <a:lumMod val="25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 핑 결과 </a:t>
            </a:r>
            <a:r>
              <a:rPr lang="en-US" altLang="ko-KR" sz="2700" b="1" strike="noStrike" cap="none" dirty="0">
                <a:solidFill>
                  <a:schemeClr val="bg2">
                    <a:lumMod val="25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☆</a:t>
            </a:r>
            <a:endParaRPr lang="ko-KR" altLang="en-US" sz="2700" b="1" strike="noStrike" cap="none" dirty="0">
              <a:solidFill>
                <a:schemeClr val="bg2">
                  <a:lumMod val="25000"/>
                  <a:lumOff val="0"/>
                </a:schemeClr>
              </a:solidFill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6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6985" y="4889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7" name="텍스트 개체 틀 1"/>
          <p:cNvSpPr txBox="1">
            <a:spLocks noGrp="1"/>
          </p:cNvSpPr>
          <p:nvPr>
            <p:ph type="title"/>
          </p:nvPr>
        </p:nvSpPr>
        <p:spPr>
          <a:xfrm>
            <a:off x="1379220" y="476885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-4 vmware로 Centos 다운받아보기</a:t>
            </a:r>
            <a:endParaRPr lang="ko-KR" altLang="en-US" sz="18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그림 7" descr="C:/Users/lIIIlllIllII/AppData/Roaming/PolarisOffice/ETemp/3360_10247952/fImage35655324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35" y="1712595"/>
            <a:ext cx="3352165" cy="3592195"/>
          </a:xfrm>
          <a:prstGeom prst="rect">
            <a:avLst/>
          </a:prstGeom>
          <a:noFill/>
        </p:spPr>
      </p:pic>
      <p:pic>
        <p:nvPicPr>
          <p:cNvPr id="10" name="그림 9" descr="C:/Users/lIIIlllIllII/AppData/Roaming/PolarisOffice/ETemp/3360_10247952/fImage17285326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15" y="1719580"/>
            <a:ext cx="3352165" cy="3592195"/>
          </a:xfrm>
          <a:prstGeom prst="rect">
            <a:avLst/>
          </a:prstGeom>
          <a:noFill/>
        </p:spPr>
      </p:pic>
      <p:pic>
        <p:nvPicPr>
          <p:cNvPr id="11" name="그림 10" descr="C:/Users/lIIIlllIllII/AppData/Roaming/PolarisOffice/ETemp/3360_10247952/fImage14297327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05" y="1717040"/>
            <a:ext cx="3352165" cy="3592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38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276985" y="48895"/>
            <a:ext cx="3620770" cy="8007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5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ko-KR" altLang="en-US" sz="2500" b="1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1"/>
          </p:nvPr>
        </p:nvSpPr>
        <p:spPr>
          <a:xfrm>
            <a:off x="1379220" y="476885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-4 vmware로 Centos 다운받아보기</a:t>
            </a:r>
            <a:endParaRPr lang="ko-KR" altLang="en-US" sz="18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lIIIlllIllII/AppData/Roaming/PolarisOffice/ETemp/3360_10247952/fImage11697328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80" y="1829435"/>
            <a:ext cx="3185160" cy="3425190"/>
          </a:xfrm>
          <a:prstGeom prst="rect">
            <a:avLst/>
          </a:prstGeom>
          <a:noFill/>
        </p:spPr>
      </p:pic>
      <p:pic>
        <p:nvPicPr>
          <p:cNvPr id="6" name="그림 5" descr="C:/Users/lIIIlllIllII/AppData/Roaming/PolarisOffice/ETemp/3360_10247952/fImage2047533057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95" y="1836420"/>
            <a:ext cx="3185160" cy="3425190"/>
          </a:xfrm>
          <a:prstGeom prst="rect">
            <a:avLst/>
          </a:prstGeom>
          <a:noFill/>
        </p:spPr>
      </p:pic>
      <p:pic>
        <p:nvPicPr>
          <p:cNvPr id="7" name="그림 6" descr="C:/Users/lIIIlllIllII/AppData/Roaming/PolarisOffice/ETemp/3360_10247952/fImage19914331147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670" y="1829435"/>
            <a:ext cx="3180080" cy="34207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315085" y="993140"/>
            <a:ext cx="3207385" cy="8616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strike="noStrike" cap="none" dirty="0" smtClean="0">
                <a:solidFill>
                  <a:srgbClr val="002060"/>
                </a:solidFill>
                <a:latin typeface="함초롬바탕" charset="0"/>
                <a:ea typeface="함초롬바탕" charset="0"/>
              </a:rPr>
              <a:t>Catalog</a:t>
            </a:r>
            <a:endParaRPr lang="ko-KR" altLang="en-US" sz="4400" b="1" strike="noStrike" cap="none" dirty="0" smtClean="0">
              <a:solidFill>
                <a:srgbClr val="002060"/>
              </a:solidFill>
              <a:latin typeface="함초롬바탕" charset="0"/>
              <a:ea typeface="함초롬바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48765" y="1755140"/>
            <a:ext cx="6203950" cy="45313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ko-KR" sz="2400" b="1" dirty="0" smtClean="0">
                <a:solidFill>
                  <a:srgbClr val="002060"/>
                </a:solidFill>
                <a:latin typeface="함초롱바탕"/>
                <a:ea typeface="맑은 고딕" charset="0"/>
              </a:rPr>
              <a:t>Introduce</a:t>
            </a:r>
            <a:r>
              <a:rPr lang="en-US" altLang="ko-KR" sz="24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산출물</a:t>
            </a:r>
            <a:endParaRPr lang="en-US" altLang="ko-KR" sz="17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ctr" rotWithShape="0">
                  <a:srgbClr val="000000">
                    <a:alpha val="4196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  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2 </a:t>
            </a:r>
            <a:r>
              <a:rPr lang="ko-KR" altLang="en-US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교내활동</a:t>
            </a:r>
            <a:endParaRPr lang="ko-KR" altLang="en-US" sz="1700" b="0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3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연락처</a:t>
            </a:r>
            <a:endParaRPr lang="en-US" altLang="ko-KR" sz="1700" b="0" strike="noStrike" cap="none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2352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>
              <a:buClr>
                <a:srgbClr val="404040"/>
              </a:buClr>
              <a:buNone/>
            </a:pPr>
            <a:r>
              <a:rPr lang="en-US" altLang="ko-KR" sz="24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2.</a:t>
            </a:r>
            <a:r>
              <a:rPr lang="en-US" altLang="ko-KR" sz="24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gkachfhdqkxkd"/>
                <a:ea typeface="맑은 고딕" charset="0"/>
              </a:rPr>
              <a:t>Contents</a:t>
            </a:r>
          </a:p>
          <a:p>
            <a:pPr marL="0" indent="0">
              <a:buClr>
                <a:srgbClr val="404040"/>
              </a:buClr>
              <a:buNone/>
            </a:pPr>
            <a:r>
              <a:rPr lang="en-US" altLang="ko-KR" sz="21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lang="en-US" altLang="ko-KR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7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1 </a:t>
            </a:r>
            <a:r>
              <a:rPr lang="ko-KR" altLang="en-US" sz="17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17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ctr" rotWithShape="0">
                  <a:srgbClr val="000000">
                    <a:alpha val="4196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r>
              <a:rPr lang="en-US" altLang="ko-KR" sz="17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    </a:t>
            </a:r>
            <a:r>
              <a:rPr lang="en-US" altLang="ko-KR" sz="190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lang="en-US" altLang="ko-KR" sz="170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-2 </a:t>
            </a:r>
            <a:r>
              <a:rPr lang="ko-KR" altLang="en-US" sz="170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간단한 프로그래밍</a:t>
            </a:r>
            <a:endParaRPr lang="en-US" altLang="ko-KR" sz="1700" strike="noStrike" cap="none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r>
              <a:rPr lang="en-US" altLang="ko-KR" sz="17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    </a:t>
            </a:r>
            <a:r>
              <a:rPr lang="en-US" altLang="ko-KR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lang="en-US" altLang="ko-KR" sz="17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-3 </a:t>
            </a:r>
            <a:r>
              <a:rPr lang="ko-KR" altLang="en-US" sz="17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기타활동</a:t>
            </a:r>
            <a:endParaRPr lang="en-US" altLang="ko-KR" sz="17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r>
              <a:rPr lang="en-US" altLang="ko-KR" sz="1700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170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lang="en-US" altLang="ko-KR" sz="170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-4 </a:t>
            </a:r>
            <a:r>
              <a:rPr lang="ko-KR" altLang="en-US" sz="170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앞으로 공부할 것 들</a:t>
            </a:r>
            <a:endParaRPr lang="ko-KR" altLang="en-US" sz="24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14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276985" y="48895"/>
            <a:ext cx="3620770" cy="8007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5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ko-KR" altLang="en-US" sz="2500" b="1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1"/>
          </p:nvPr>
        </p:nvSpPr>
        <p:spPr>
          <a:xfrm>
            <a:off x="1379220" y="476885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-4 vmware로 Centos 다운받아보기</a:t>
            </a:r>
            <a:endParaRPr lang="ko-KR" altLang="en-US" sz="18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lIIIlllIllII/AppData/Roaming/PolarisOffice/ETemp/3360_10247952/fImage17533340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35" y="1675130"/>
            <a:ext cx="3246755" cy="3620770"/>
          </a:xfrm>
          <a:prstGeom prst="rect">
            <a:avLst/>
          </a:prstGeom>
          <a:noFill/>
        </p:spPr>
      </p:pic>
      <p:pic>
        <p:nvPicPr>
          <p:cNvPr id="6" name="그림 5" descr="C:/Users/lIIIlllIllII/AppData/Roaming/PolarisOffice/ETemp/3360_10247952/fImage34459341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05" y="1678940"/>
            <a:ext cx="3283585" cy="3620770"/>
          </a:xfrm>
          <a:prstGeom prst="rect">
            <a:avLst/>
          </a:prstGeom>
          <a:noFill/>
        </p:spPr>
      </p:pic>
      <p:pic>
        <p:nvPicPr>
          <p:cNvPr id="7" name="그림 6" descr="C:/Users/lIIIlllIllII/AppData/Roaming/PolarisOffice/ETemp/3360_10247952/fImage34226342446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20" y="1676400"/>
            <a:ext cx="3283585" cy="36207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276985" y="48895"/>
            <a:ext cx="3620770" cy="8007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5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ko-KR" altLang="en-US" sz="2500" b="1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1"/>
          </p:nvPr>
        </p:nvSpPr>
        <p:spPr>
          <a:xfrm>
            <a:off x="1379220" y="476885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-4 vmware로 Centos 다운받아보기</a:t>
            </a:r>
            <a:endParaRPr lang="ko-KR" altLang="en-US" sz="18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lIIIlllIllII/AppData/Roaming/PolarisOffice/ETemp/3360_10247952/fImage3771335457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20" y="1670685"/>
            <a:ext cx="4822825" cy="3402965"/>
          </a:xfrm>
          <a:prstGeom prst="rect">
            <a:avLst/>
          </a:prstGeom>
          <a:noFill/>
        </p:spPr>
      </p:pic>
      <p:pic>
        <p:nvPicPr>
          <p:cNvPr id="5" name="그림 4" descr="C:/Users/lIIIlllIllII/AppData/Roaming/PolarisOffice/ETemp/3360_10247952/fImage71048355814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15" y="1657350"/>
            <a:ext cx="4815205" cy="34277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276985" y="48895"/>
            <a:ext cx="3620770" cy="8007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5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ko-KR" altLang="en-US" sz="2500" b="1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1"/>
          </p:nvPr>
        </p:nvSpPr>
        <p:spPr>
          <a:xfrm>
            <a:off x="1379220" y="476885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-4 vmware로 Centos 다운받아보기</a:t>
            </a:r>
            <a:endParaRPr lang="ko-KR" altLang="en-US" sz="18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lIIIlllIllII/AppData/Roaming/PolarisOffice/ETemp/3360_10247952/fImage150540356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460500"/>
            <a:ext cx="4999990" cy="3543300"/>
          </a:xfrm>
          <a:prstGeom prst="rect">
            <a:avLst/>
          </a:prstGeom>
          <a:noFill/>
        </p:spPr>
      </p:pic>
      <p:pic>
        <p:nvPicPr>
          <p:cNvPr id="5" name="그림 4" descr="C:/Users/lIIIlllIllII/AppData/Roaming/PolarisOffice/ETemp/3360_10247952/fImage14936435768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95" y="1493520"/>
            <a:ext cx="4591685" cy="35096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276985" y="48895"/>
            <a:ext cx="3620770" cy="8007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5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ko-KR" altLang="en-US" sz="2500" b="1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2"/>
          </p:nvPr>
        </p:nvSpPr>
        <p:spPr>
          <a:xfrm>
            <a:off x="1379220" y="476885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-4 vmware로 Centos 다운받아보기</a:t>
            </a:r>
            <a:endParaRPr lang="ko-KR" altLang="en-US" sz="18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lIIIlllIllII/AppData/Roaming/PolarisOffice/ETemp/3360_10247952/fImage27605368996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15" y="3804920"/>
            <a:ext cx="5958840" cy="2478405"/>
          </a:xfrm>
          <a:prstGeom prst="rect">
            <a:avLst/>
          </a:prstGeom>
          <a:noFill/>
        </p:spPr>
      </p:pic>
      <p:pic>
        <p:nvPicPr>
          <p:cNvPr id="5" name="그림 4" descr="C:/Users/lIIIlllIllII/AppData/Roaming/PolarisOffice/ETemp/3360_10247952/fImage2733736949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5" y="1243965"/>
            <a:ext cx="5944235" cy="2455545"/>
          </a:xfrm>
          <a:prstGeom prst="rect">
            <a:avLst/>
          </a:prstGeom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>
            <a:off x="7785735" y="3429000"/>
            <a:ext cx="323024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각각 루트계정과 일반(asd) 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계정으로 로그인되어있다.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8395970" y="3348672"/>
            <a:ext cx="2315210" cy="4476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300" b="0" strike="noStrike" cap="none" dirty="0" smtClean="0">
                <a:solidFill>
                  <a:schemeClr val="accent5">
                    <a:lumMod val="75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공룡게임</a:t>
            </a:r>
            <a:endParaRPr lang="ko-KR" altLang="en-US" sz="2300" b="0" strike="noStrike" cap="none" dirty="0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7327900" y="2501900"/>
            <a:ext cx="4451985" cy="586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accent5">
                    <a:lumMod val="75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Arial" panose="020B0604020202020204" pitchFamily="34" charset="0"/>
                <a:ea typeface="나눔고딕 ExtraBold" pitchFamily="50" charset="-127"/>
                <a:cs typeface="Arial" panose="020B0604020202020204" pitchFamily="34" charset="0"/>
              </a:rPr>
              <a:t>MiniGame</a:t>
            </a:r>
            <a:endParaRPr lang="ko-KR" altLang="en-US" sz="3200" b="0" strike="noStrike" cap="none" dirty="0">
              <a:solidFill>
                <a:schemeClr val="accent5">
                  <a:lumMod val="75000"/>
                  <a:lumOff val="0"/>
                </a:schemeClr>
              </a:solidFill>
              <a:latin typeface="Arial" panose="020B0604020202020204" pitchFamily="34" charset="0"/>
              <a:ea typeface="나눔고딕 ExtraBold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0975" y="95885"/>
            <a:ext cx="605472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2 </a:t>
            </a:r>
            <a:r>
              <a:rPr lang="ko-KR" altLang="en-US" sz="25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간단한 프로그래밍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10" name="텍스트 개체 틀 1"/>
          <p:cNvSpPr txBox="1">
            <a:spLocks noGrp="1"/>
          </p:cNvSpPr>
          <p:nvPr>
            <p:ph type="title"/>
          </p:nvPr>
        </p:nvSpPr>
        <p:spPr>
          <a:xfrm>
            <a:off x="1532985" y="52705"/>
            <a:ext cx="4437380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-1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Python programming</a:t>
            </a:r>
            <a:endParaRPr lang="ko-KR" altLang="en-US" sz="1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7" y="1380490"/>
            <a:ext cx="7591115" cy="40380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05700" y="4090086"/>
            <a:ext cx="367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게임을 진행 할 때 움직이는 공룡의 사진을 불러오는 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593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0975" y="95885"/>
            <a:ext cx="605472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2 </a:t>
            </a:r>
            <a:r>
              <a:rPr lang="ko-KR" altLang="en-US" sz="25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간단한 프로그래밍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8" name="텍스트 상자 3"/>
          <p:cNvSpPr txBox="1">
            <a:spLocks/>
          </p:cNvSpPr>
          <p:nvPr/>
        </p:nvSpPr>
        <p:spPr>
          <a:xfrm>
            <a:off x="8709008" y="3348990"/>
            <a:ext cx="2315210" cy="4476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300" dirty="0" smtClean="0">
                <a:solidFill>
                  <a:schemeClr val="accent5">
                    <a:lumMod val="75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죽었을 </a:t>
            </a:r>
            <a:r>
              <a:rPr lang="ko-KR" altLang="en-US" sz="2300" dirty="0">
                <a:solidFill>
                  <a:schemeClr val="accent5">
                    <a:lumMod val="75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때</a:t>
            </a:r>
            <a:endParaRPr lang="ko-KR" altLang="en-US" sz="2300" b="0" strike="noStrike" cap="none" dirty="0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4"/>
          <p:cNvSpPr txBox="1">
            <a:spLocks/>
          </p:cNvSpPr>
          <p:nvPr/>
        </p:nvSpPr>
        <p:spPr>
          <a:xfrm>
            <a:off x="8260394" y="4143944"/>
            <a:ext cx="3245683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latin typeface="+mn-ea"/>
                <a:cs typeface="Arial" panose="020B0604020202020204" pitchFamily="34" charset="0"/>
              </a:rPr>
              <a:t>공룡이 나무에 닿아 죽었을 때 명령어</a:t>
            </a:r>
            <a:endParaRPr lang="ko-KR" altLang="en-US" strike="noStrike" cap="none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텍스트 개체 틀 1"/>
          <p:cNvSpPr txBox="1">
            <a:spLocks noGrp="1"/>
          </p:cNvSpPr>
          <p:nvPr>
            <p:ph type="title"/>
          </p:nvPr>
        </p:nvSpPr>
        <p:spPr>
          <a:xfrm>
            <a:off x="1558985" y="100786"/>
            <a:ext cx="4437380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-1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Python programming</a:t>
            </a:r>
            <a:endParaRPr lang="ko-KR" altLang="en-US" sz="1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3" y="1428571"/>
            <a:ext cx="8019781" cy="462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5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0975" y="95885"/>
            <a:ext cx="605472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2 </a:t>
            </a:r>
            <a:r>
              <a:rPr lang="ko-KR" altLang="en-US" sz="25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간단한 프로그래밍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91" y="1390726"/>
            <a:ext cx="1371791" cy="1619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30" y="1949900"/>
            <a:ext cx="1596692" cy="24061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30" y="4673338"/>
            <a:ext cx="4425874" cy="13475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597" y="1390726"/>
            <a:ext cx="2085527" cy="28270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47" y="4507998"/>
            <a:ext cx="3229426" cy="14480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89093" y="1367695"/>
            <a:ext cx="184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공을 맞힐 수 있는 기회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9093" y="2718441"/>
            <a:ext cx="184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랜덤으로 숫자 부여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917" y="4673338"/>
            <a:ext cx="2410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범위가 잘못 됐을 시 다시 입력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5004" y="2088399"/>
            <a:ext cx="184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스트라이크 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볼 출력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5034" y="5208627"/>
            <a:ext cx="212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게임이 끝난 후 결과 출력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텍스트 개체 틀 1"/>
          <p:cNvSpPr txBox="1">
            <a:spLocks noGrp="1"/>
          </p:cNvSpPr>
          <p:nvPr>
            <p:ph type="title"/>
          </p:nvPr>
        </p:nvSpPr>
        <p:spPr>
          <a:xfrm>
            <a:off x="1558985" y="100786"/>
            <a:ext cx="4437380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-1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Python programming</a:t>
            </a:r>
            <a:endParaRPr lang="ko-KR" altLang="en-US" sz="1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9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1828800"/>
            <a:ext cx="4527550" cy="4025900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0" y="1825625"/>
            <a:ext cx="2980690" cy="402971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9184005" y="2290445"/>
            <a:ext cx="2821940" cy="14935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>
                <a:latin typeface="서울남산체 B" charset="0"/>
                <a:ea typeface="서울남산체 B" charset="0"/>
              </a:rPr>
              <a:t>Packet Tracer을 이용한 간단한 내용을 다뤘지만 모르는 학생들도 쉽게 이해할수 있는걸 목표로 만들었습니다. 그러다보니 134p - 146p 분량이 되었지만 친구가 실제로 보고 따라해보고 이해가 잘 된다고 하였을땐 무척이나 뿌듯하였습니다.</a:t>
            </a:r>
            <a:endParaRPr lang="ko-KR" altLang="en-US" sz="1300" b="0" strike="noStrike" cap="none" dirty="0">
              <a:latin typeface="서울남산체 B" charset="0"/>
              <a:ea typeface="서울남산체 B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9050" y="12382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3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기타 사진들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9" name="텍스트 개체 틀 1"/>
          <p:cNvSpPr txBox="1">
            <a:spLocks/>
          </p:cNvSpPr>
          <p:nvPr/>
        </p:nvSpPr>
        <p:spPr>
          <a:xfrm>
            <a:off x="1391920" y="477520"/>
            <a:ext cx="7035165" cy="51562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3-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서울아이티고등학교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2018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교지기고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790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9050" y="1228090"/>
            <a:ext cx="3163570" cy="4691380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80" y="1244600"/>
            <a:ext cx="3126105" cy="467487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5" y="1245235"/>
            <a:ext cx="3157855" cy="4697730"/>
          </a:xfrm>
          <a:prstGeom prst="rect">
            <a:avLst/>
          </a:prstGeom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>
            <a:off x="1364615" y="6049645"/>
            <a:ext cx="3034665" cy="309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스위치, 라우터 구성 후 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8035290" y="6047421"/>
            <a:ext cx="3693160" cy="309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윈도우서버, </a:t>
            </a:r>
            <a:r>
              <a:rPr lang="en-US" altLang="ko-KR" sz="1400" b="0" strike="noStrike" cap="none" dirty="0" err="1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리눅스</a:t>
            </a:r>
            <a:r>
              <a:rPr lang="ko-KR" altLang="en-US" sz="1400" b="0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서버</a:t>
            </a:r>
            <a:r>
              <a:rPr lang="en-US" altLang="ko-KR" sz="1400" b="0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,방화벽,L3 </a:t>
            </a:r>
            <a:r>
              <a:rPr lang="ko-KR" altLang="en-US" sz="1400" b="0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스위치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050" y="12382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3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기타 사진들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10" name="텍스트 개체 틀 1"/>
          <p:cNvSpPr txBox="1">
            <a:spLocks noGrp="1"/>
          </p:cNvSpPr>
          <p:nvPr>
            <p:ph type="title"/>
          </p:nvPr>
        </p:nvSpPr>
        <p:spPr>
          <a:xfrm>
            <a:off x="1391920" y="477520"/>
            <a:ext cx="7035165" cy="5156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3-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lang="en-US" altLang="ko-KR" sz="18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실제 사용된 실습장비들</a:t>
            </a:r>
            <a:endParaRPr lang="ko-KR" altLang="en-US" sz="1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6"/>
          <p:cNvSpPr txBox="1">
            <a:spLocks/>
          </p:cNvSpPr>
          <p:nvPr/>
        </p:nvSpPr>
        <p:spPr>
          <a:xfrm>
            <a:off x="4699952" y="6049645"/>
            <a:ext cx="3034665" cy="309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패치 패널</a:t>
            </a:r>
            <a:r>
              <a:rPr lang="en-US" altLang="ko-KR" sz="1400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 err="1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라우터</a:t>
            </a:r>
            <a:r>
              <a:rPr lang="en-US" altLang="ko-KR" sz="1400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스위치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006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897255" y="151765"/>
            <a:ext cx="5720080" cy="6159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400" b="1" dirty="0">
                <a:solidFill>
                  <a:schemeClr val="accent1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서울남산체 B" charset="0"/>
                <a:ea typeface="서울남산체 B" charset="0"/>
              </a:rPr>
              <a:t>4 </a:t>
            </a:r>
            <a:r>
              <a:rPr lang="en-US" altLang="ko-KR" sz="3400" b="1" strike="noStrike" cap="none" dirty="0" err="1">
                <a:solidFill>
                  <a:schemeClr val="accent1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서울남산체 B" charset="0"/>
                <a:ea typeface="서울남산체 B" charset="0"/>
              </a:rPr>
              <a:t>앞으로</a:t>
            </a:r>
            <a:r>
              <a:rPr lang="en-US" altLang="ko-KR" sz="3400" b="1" strike="noStrike" cap="none" dirty="0">
                <a:solidFill>
                  <a:schemeClr val="accent1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서울남산체 B" charset="0"/>
                <a:ea typeface="서울남산체 B" charset="0"/>
              </a:rPr>
              <a:t> </a:t>
            </a:r>
            <a:r>
              <a:rPr lang="en-US" altLang="ko-KR" sz="3400" b="1" strike="noStrike" cap="none" dirty="0" err="1">
                <a:solidFill>
                  <a:schemeClr val="accent1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서울남산체 B" charset="0"/>
                <a:ea typeface="서울남산체 B" charset="0"/>
              </a:rPr>
              <a:t>공부할</a:t>
            </a:r>
            <a:r>
              <a:rPr lang="en-US" altLang="ko-KR" sz="3400" b="1" strike="noStrike" cap="none" dirty="0">
                <a:solidFill>
                  <a:schemeClr val="accent1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서울남산체 B" charset="0"/>
                <a:ea typeface="서울남산체 B" charset="0"/>
              </a:rPr>
              <a:t> </a:t>
            </a:r>
            <a:r>
              <a:rPr lang="en-US" altLang="ko-KR" sz="3400" b="1" strike="noStrike" cap="none" dirty="0" err="1">
                <a:solidFill>
                  <a:schemeClr val="accent1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서울남산체 B" charset="0"/>
                <a:ea typeface="서울남산체 B" charset="0"/>
              </a:rPr>
              <a:t>내용들</a:t>
            </a:r>
            <a:endParaRPr lang="ko-KR" altLang="en-US" sz="3400" b="1" strike="noStrike" cap="none" dirty="0">
              <a:solidFill>
                <a:schemeClr val="accent1">
                  <a:lumMod val="50000"/>
                  <a:lumOff val="0"/>
                </a:schemeClr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1666240" y="2035810"/>
            <a:ext cx="7498080" cy="348069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28600" indent="-228600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6"/>
              </a:buClr>
              <a:buFont typeface="Arial"/>
              <a:buChar char="•"/>
            </a:pPr>
            <a:r>
              <a:rPr lang="en-US" altLang="ko-KR" sz="2700" b="1" strike="noStrike" cap="none" dirty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방화벽에 대해서</a:t>
            </a:r>
            <a:endParaRPr lang="ko-KR" altLang="en-US" sz="2700" b="1" strike="noStrike" cap="none" dirty="0">
              <a:solidFill>
                <a:schemeClr val="accent1">
                  <a:lumMod val="75000"/>
                  <a:lumOff val="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EB" charset="0"/>
              <a:ea typeface="서울남산체 EB" charset="0"/>
            </a:endParaRPr>
          </a:p>
          <a:p>
            <a:pPr marL="228600" indent="-228600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6"/>
              </a:buClr>
              <a:buFont typeface="Arial"/>
              <a:buChar char="•"/>
            </a:pPr>
            <a:r>
              <a:rPr lang="en-US" altLang="ko-KR" sz="2700" b="1" strike="noStrike" cap="none" dirty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L3 스위치에 대해서</a:t>
            </a:r>
            <a:endParaRPr lang="ko-KR" altLang="en-US" sz="2700" b="1" strike="noStrike" cap="none" dirty="0">
              <a:solidFill>
                <a:schemeClr val="accent1">
                  <a:lumMod val="75000"/>
                  <a:lumOff val="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EB" charset="0"/>
              <a:ea typeface="서울남산체 EB" charset="0"/>
            </a:endParaRPr>
          </a:p>
          <a:p>
            <a:pPr marL="228600" indent="-228600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6"/>
              </a:buClr>
              <a:buFont typeface="Arial"/>
              <a:buChar char="•"/>
            </a:pPr>
            <a:r>
              <a:rPr lang="en-US" altLang="ko-KR" sz="2700" b="1" strike="noStrike" cap="none" dirty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DB에 대해서</a:t>
            </a:r>
            <a:endParaRPr lang="ko-KR" altLang="en-US" sz="2700" b="1" strike="noStrike" cap="none" dirty="0">
              <a:solidFill>
                <a:schemeClr val="accent1">
                  <a:lumMod val="75000"/>
                  <a:lumOff val="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EB" charset="0"/>
              <a:ea typeface="서울남산체 EB" charset="0"/>
            </a:endParaRPr>
          </a:p>
          <a:p>
            <a:pPr marL="228600" indent="-228600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6"/>
              </a:buClr>
              <a:buFont typeface="Arial"/>
              <a:buChar char="•"/>
            </a:pPr>
            <a:r>
              <a:rPr lang="en-US" altLang="ko-KR" sz="2700" b="1" strike="noStrike" cap="none" dirty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여러가지 프로토콜들에 대해서</a:t>
            </a:r>
            <a:endParaRPr lang="ko-KR" altLang="en-US" sz="2700" b="1" strike="noStrike" cap="none" dirty="0">
              <a:solidFill>
                <a:schemeClr val="accent1">
                  <a:lumMod val="75000"/>
                  <a:lumOff val="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EB" charset="0"/>
              <a:ea typeface="서울남산체 EB" charset="0"/>
            </a:endParaRPr>
          </a:p>
          <a:p>
            <a:pPr marL="228600" indent="-228600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6"/>
              </a:buClr>
              <a:buFont typeface="Arial"/>
              <a:buChar char="•"/>
            </a:pPr>
            <a:r>
              <a:rPr lang="en-US" altLang="ko-KR" sz="2700" b="1" strike="noStrike" cap="none" dirty="0" err="1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리버싱,포렌식</a:t>
            </a:r>
            <a:r>
              <a:rPr lang="en-US" altLang="ko-KR" sz="2700" b="1" strike="noStrike" cap="none" dirty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 </a:t>
            </a:r>
            <a:r>
              <a:rPr lang="en-US" altLang="ko-KR" sz="2700" b="1" strike="noStrike" cap="none" dirty="0" smtClean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등</a:t>
            </a:r>
          </a:p>
          <a:p>
            <a:pPr marL="228600" indent="-228600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6"/>
              </a:buClr>
              <a:buFont typeface="Arial"/>
              <a:buChar char="•"/>
            </a:pPr>
            <a:r>
              <a:rPr lang="en-US" altLang="ko-KR" sz="2700" b="1" dirty="0" smtClean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C</a:t>
            </a:r>
            <a:r>
              <a:rPr lang="ko-KR" altLang="en-US" sz="2700" b="1" dirty="0" smtClean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언어 및 </a:t>
            </a:r>
            <a:r>
              <a:rPr lang="en-US" altLang="ko-KR" sz="2700" b="1" dirty="0" smtClean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Python</a:t>
            </a:r>
          </a:p>
          <a:p>
            <a:pPr marL="228600" indent="-228600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6"/>
              </a:buClr>
              <a:buFont typeface="Arial"/>
              <a:buChar char="•"/>
            </a:pPr>
            <a:r>
              <a:rPr lang="ko-KR" altLang="en-US" sz="2700" b="1" strike="noStrike" cap="none" dirty="0" smtClean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각종 </a:t>
            </a:r>
            <a:r>
              <a:rPr lang="en-US" altLang="ko-KR" sz="2700" b="1" strike="noStrike" cap="none" dirty="0" smtClean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OS</a:t>
            </a:r>
            <a:r>
              <a:rPr lang="ko-KR" altLang="en-US" sz="2700" b="1" strike="noStrike" cap="none" dirty="0" smtClean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에 대해서</a:t>
            </a:r>
            <a:endParaRPr lang="ko-KR" altLang="en-US" sz="2700" b="1" strike="noStrike" cap="none" dirty="0">
              <a:solidFill>
                <a:schemeClr val="accent1">
                  <a:lumMod val="75000"/>
                  <a:lumOff val="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EB" charset="0"/>
              <a:ea typeface="서울남산체 EB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55" y="1664970"/>
            <a:ext cx="3959225" cy="394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315085" y="993140"/>
            <a:ext cx="3207385" cy="8616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 smtClean="0">
                <a:solidFill>
                  <a:srgbClr val="002060"/>
                </a:solidFill>
                <a:latin typeface="함초롬바탕" charset="0"/>
                <a:ea typeface="함초롬바탕" charset="0"/>
              </a:rPr>
              <a:t>Introduce</a:t>
            </a:r>
            <a:endParaRPr lang="ko-KR" altLang="en-US" sz="4400" b="1" strike="noStrike" cap="none" dirty="0" smtClean="0">
              <a:solidFill>
                <a:srgbClr val="002060"/>
              </a:solidFill>
              <a:latin typeface="함초롬바탕" charset="0"/>
              <a:ea typeface="함초롬바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426297" y="2143638"/>
            <a:ext cx="2817873" cy="109927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None/>
            </a:pPr>
            <a:r>
              <a:rPr lang="ko-KR" altLang="en-US" sz="2400" b="1" strike="noStrike" cap="none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산출물 </a:t>
            </a:r>
            <a:endParaRPr lang="en-US" altLang="ko-KR" sz="2400" b="1" strike="noStrike" cap="none" dirty="0" smtClean="0">
              <a:solidFill>
                <a:srgbClr val="00206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None/>
            </a:pPr>
            <a:r>
              <a:rPr lang="en-US" altLang="ko-KR" sz="24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400" dirty="0" err="1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파이썬</a:t>
            </a:r>
            <a:r>
              <a:rPr lang="en-US" altLang="ko-KR" sz="24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) </a:t>
            </a:r>
            <a:r>
              <a:rPr lang="ko-KR" altLang="en-US" sz="24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공룡게임</a:t>
            </a:r>
            <a:endParaRPr lang="en-US" altLang="ko-KR" sz="2400" dirty="0" smtClean="0">
              <a:solidFill>
                <a:srgbClr val="00206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None/>
            </a:pPr>
            <a:endParaRPr lang="ko-KR" altLang="en-US" sz="24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20495" y="3418703"/>
            <a:ext cx="7908856" cy="1270447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r>
              <a:rPr lang="ko-KR" altLang="en-US" sz="2000" b="1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교내활동</a:t>
            </a:r>
            <a:endParaRPr lang="en-US" altLang="ko-KR" sz="2000" b="1" dirty="0" smtClean="0">
              <a:solidFill>
                <a:srgbClr val="002060"/>
              </a:solidFill>
              <a:latin typeface="맑은 고딕" charset="0"/>
              <a:ea typeface="맑은 고딕" charset="0"/>
            </a:endParaRPr>
          </a:p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2020 </a:t>
            </a:r>
            <a:r>
              <a:rPr lang="ko-KR" altLang="en-US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컴퓨터 </a:t>
            </a:r>
            <a:r>
              <a:rPr lang="ko-KR" altLang="en-US" sz="2000" dirty="0" err="1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자격증반</a:t>
            </a:r>
            <a:r>
              <a:rPr lang="ko-KR" altLang="en-US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 활동</a:t>
            </a:r>
            <a:r>
              <a:rPr lang="en-US" altLang="ko-KR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정보처리기능사</a:t>
            </a:r>
            <a:r>
              <a:rPr lang="en-US" altLang="ko-KR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, CCNA)</a:t>
            </a:r>
          </a:p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2021 </a:t>
            </a:r>
            <a:r>
              <a:rPr lang="ko-KR" altLang="en-US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시스템 엔지니어 </a:t>
            </a:r>
            <a:r>
              <a:rPr lang="en-US" altLang="ko-KR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000" dirty="0" err="1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토요특강</a:t>
            </a:r>
            <a:r>
              <a:rPr lang="en-US" altLang="ko-KR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)</a:t>
            </a:r>
          </a:p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20495" y="4977953"/>
            <a:ext cx="2817873" cy="1099271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r>
              <a:rPr lang="ko-KR" altLang="en-US" sz="24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연락처</a:t>
            </a:r>
            <a:endParaRPr lang="en-US" altLang="ko-KR" sz="2400" dirty="0" smtClean="0">
              <a:solidFill>
                <a:srgbClr val="002060"/>
              </a:solidFill>
              <a:latin typeface="맑은 고딕" charset="0"/>
              <a:ea typeface="맑은 고딕" charset="0"/>
            </a:endParaRPr>
          </a:p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Phone 010-8684-8901</a:t>
            </a:r>
          </a:p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E-mail rkj0504@gmail.com</a:t>
            </a:r>
          </a:p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0045644" y="1305199"/>
            <a:ext cx="1260656" cy="1099271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r>
              <a:rPr lang="ko-KR" altLang="en-US" sz="24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최건우</a:t>
            </a:r>
          </a:p>
        </p:txBody>
      </p:sp>
    </p:spTree>
    <p:extLst>
      <p:ext uri="{BB962C8B-B14F-4D97-AF65-F5344CB8AC3E}">
        <p14:creationId xmlns:p14="http://schemas.microsoft.com/office/powerpoint/2010/main" val="135733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315085" y="993140"/>
            <a:ext cx="3207385" cy="8616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함초롬바탕" charset="0"/>
                <a:ea typeface="함초롬바탕" charset="0"/>
              </a:rPr>
              <a:t>Contents</a:t>
            </a:r>
            <a:endParaRPr lang="ko-KR" altLang="en-US" sz="4400" b="1" strike="noStrike" cap="none" dirty="0" smtClean="0">
              <a:solidFill>
                <a:srgbClr val="002060"/>
              </a:solidFill>
              <a:latin typeface="함초롬바탕" charset="0"/>
              <a:ea typeface="함초롬바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48765" y="1755140"/>
            <a:ext cx="6203950" cy="45313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1.</a:t>
            </a:r>
            <a:r>
              <a:rPr lang="en-US" altLang="ko-KR" sz="24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400" b="0" strike="noStrike" cap="none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</a:t>
            </a:r>
            <a:r>
              <a:rPr lang="en-US" altLang="ko-KR" sz="24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400" b="0" strike="noStrike" cap="none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실습</a:t>
            </a:r>
            <a:endParaRPr lang="ko-KR" altLang="en-US" sz="2400" b="0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 Static Routing</a:t>
            </a:r>
            <a:r>
              <a:rPr lang="ko-KR" altLang="en-US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실습</a:t>
            </a:r>
            <a:endParaRPr lang="en-US" altLang="ko-KR" sz="1700" b="0" strike="noStrike" cap="none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ctr" rotWithShape="0">
                  <a:srgbClr val="000000">
                    <a:alpha val="4196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7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17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2 </a:t>
            </a:r>
            <a:r>
              <a:rPr lang="ko-KR" altLang="en-US" sz="1500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스태틱</a:t>
            </a:r>
            <a:r>
              <a:rPr lang="ko-KR" altLang="en-US" sz="15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루트</a:t>
            </a:r>
            <a:r>
              <a:rPr lang="en-US" altLang="ko-KR" sz="15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&amp;OSPF </a:t>
            </a:r>
            <a:r>
              <a:rPr lang="ko-KR" altLang="en-US" sz="15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설정 실습</a:t>
            </a:r>
            <a:endParaRPr lang="ko-KR" altLang="en-US" sz="1700" b="0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3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7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4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2.</a:t>
            </a:r>
            <a:r>
              <a:rPr lang="en-US" altLang="ko-KR" sz="24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간단한 프로그래밍</a:t>
            </a:r>
            <a:endParaRPr lang="en-US" altLang="ko-KR" sz="24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2352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r>
              <a:rPr lang="en-US" altLang="ko-KR" sz="21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lang="en-US" altLang="ko-KR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7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1 Python programming</a:t>
            </a:r>
          </a:p>
          <a:p>
            <a:pPr marL="0" indent="0">
              <a:buNone/>
            </a:pPr>
            <a:r>
              <a:rPr lang="en-US" altLang="ko-KR" sz="24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3.</a:t>
            </a:r>
            <a:r>
              <a:rPr lang="en-US" altLang="ko-KR" sz="24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기타 활동</a:t>
            </a:r>
            <a:endParaRPr lang="ko-KR" altLang="en-US" sz="2400" b="0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3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endParaRPr lang="ko-KR" altLang="en-US" sz="1700" b="0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3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2</a:t>
            </a:r>
            <a:endParaRPr lang="ko-KR" altLang="en-US" sz="1700" b="0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4 앞으로 공부할 것 들</a:t>
            </a:r>
            <a:endParaRPr lang="ko-KR" altLang="en-US" sz="2400" b="1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4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4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4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409065" y="0"/>
            <a:ext cx="4437380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20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-1</a:t>
            </a:r>
            <a:r>
              <a:rPr lang="en-US" altLang="ko-KR" sz="1800" b="1" dirty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Static Routing </a:t>
            </a:r>
            <a:r>
              <a:rPr lang="ko-KR" altLang="en-US" sz="1800" b="1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실습 구성도</a:t>
            </a:r>
            <a:endParaRPr lang="ko-KR" altLang="en-US" sz="1800" b="1" strike="noStrike" cap="none" dirty="0">
              <a:solidFill>
                <a:srgbClr val="00206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409065" y="3170555"/>
            <a:ext cx="681990" cy="2832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480820" y="3242310"/>
            <a:ext cx="681990" cy="2832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8110220" y="2322195"/>
            <a:ext cx="3648710" cy="136319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b="0" strike="noStrike" cap="none" dirty="0">
                <a:latin typeface="맑은 고딕" charset="0"/>
                <a:ea typeface="맑은 고딕" charset="0"/>
              </a:rPr>
              <a:t>-실제 사용된 장비-</a:t>
            </a:r>
            <a:endParaRPr lang="ko-KR" altLang="en-US" sz="1700" b="0" strike="noStrike" cap="none" dirty="0"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Router - Cisco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2621XM x6</a:t>
            </a: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5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Switch </a:t>
            </a: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– 2960-TT24 x5</a:t>
            </a: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pc</a:t>
            </a: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x3</a:t>
            </a:r>
            <a:endParaRPr lang="ko-KR" altLang="en-US" sz="15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8372475" y="4638675"/>
            <a:ext cx="3253740" cy="13195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-실제 사용된 케이블-</a:t>
            </a:r>
            <a:endParaRPr lang="ko-KR" altLang="en-US" sz="1700" b="0" strike="noStrike" cap="none" dirty="0"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Copper Straight-Through x11</a:t>
            </a: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Copper Cross-over x 2</a:t>
            </a:r>
            <a:endParaRPr lang="ko-KR" altLang="en-US" sz="15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6350" y="1841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0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dirty="0"/>
          </a:p>
        </p:txBody>
      </p:sp>
      <p:sp>
        <p:nvSpPr>
          <p:cNvPr id="20" name="텍스트 개체 틀 13"/>
          <p:cNvSpPr txBox="1">
            <a:spLocks/>
          </p:cNvSpPr>
          <p:nvPr/>
        </p:nvSpPr>
        <p:spPr>
          <a:xfrm>
            <a:off x="2506345" y="992187"/>
            <a:ext cx="7016750" cy="8451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Tx/>
              <a:buNone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실제 장비를 이용한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Static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라우팅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구성도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23" y="1554162"/>
            <a:ext cx="6797793" cy="49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039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4180840" y="1001180"/>
            <a:ext cx="3851052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Internet </a:t>
            </a: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라우터</a:t>
            </a:r>
            <a:r>
              <a:rPr lang="en-US" altLang="ko-KR" sz="2400" b="0" strike="noStrike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400" b="0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설정하기</a:t>
            </a:r>
            <a:endParaRPr lang="ko-KR" altLang="en-US" sz="2400" b="0" strike="noStrik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6488205" y="1893330"/>
            <a:ext cx="192722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*사용된 명령어*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6277386" y="2293829"/>
            <a:ext cx="2348865" cy="117083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show </a:t>
            </a:r>
            <a:r>
              <a:rPr lang="en-US" altLang="ko-KR" sz="1400" dirty="0" err="1" smtClean="0">
                <a:latin typeface="맑은 고딕" charset="0"/>
                <a:ea typeface="맑은 고딕" charset="0"/>
              </a:rPr>
              <a:t>ip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route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err="1">
                <a:latin typeface="맑은 고딕" charset="0"/>
                <a:ea typeface="맑은 고딕" charset="0"/>
              </a:rPr>
              <a:t>i</a:t>
            </a:r>
            <a:r>
              <a:rPr lang="en-US" altLang="ko-KR" sz="1400" dirty="0" err="1" smtClean="0">
                <a:latin typeface="맑은 고딕" charset="0"/>
                <a:ea typeface="맑은 고딕" charset="0"/>
              </a:rPr>
              <a:t>p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route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no shutdown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interface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1" name="텍스트 개체 틀 1">
            <a:extLst>
              <a:ext uri="{FF2B5EF4-FFF2-40B4-BE49-F238E27FC236}">
                <a16:creationId xmlns:p14="http://schemas.microsoft.com/office/powerpoint/2010/main" xmlns:a16="http://schemas.microsoft.com/office/drawing/2014/main" xmlns="" id="{B54A8770-1EF0-49F5-A9ED-1BBF7C7925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5699" y="0"/>
            <a:ext cx="4437380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-1</a:t>
            </a:r>
            <a:r>
              <a:rPr lang="en-US" altLang="ko-KR" sz="1800" b="1" dirty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Static Routing </a:t>
            </a:r>
            <a:r>
              <a:rPr lang="ko-KR" altLang="en-US" sz="1800" b="1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실습</a:t>
            </a:r>
            <a:endParaRPr lang="ko-KR" altLang="en-US" sz="1800" b="1" strike="noStrike" cap="none" dirty="0">
              <a:solidFill>
                <a:srgbClr val="00206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p14="http://schemas.microsoft.com/office/powerpoint/2010/main" xmlns:a16="http://schemas.microsoft.com/office/drawing/2014/main" xmlns="" id="{DFF66D14-C982-40ED-91BE-5E05893F1A2A}"/>
              </a:ext>
            </a:extLst>
          </p:cNvPr>
          <p:cNvSpPr txBox="1"/>
          <p:nvPr/>
        </p:nvSpPr>
        <p:spPr>
          <a:xfrm>
            <a:off x="1276350" y="0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0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1" y="2016125"/>
            <a:ext cx="4591691" cy="13717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1" y="3849200"/>
            <a:ext cx="5639587" cy="24998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88207" y="3989342"/>
            <a:ext cx="33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 route </a:t>
            </a:r>
            <a:r>
              <a:rPr lang="ko-KR" altLang="en-US" dirty="0" smtClean="0"/>
              <a:t>명령어를 이용하여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설정한 후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7049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>
            <a:off x="3644900" y="1228090"/>
            <a:ext cx="491426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err="1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라우터</a:t>
            </a:r>
            <a:r>
              <a:rPr lang="en-US" altLang="ko-KR" sz="2400" dirty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400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R1, R2 </a:t>
            </a:r>
            <a:r>
              <a:rPr lang="en-US" altLang="ko-KR" sz="2400" b="0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의 </a:t>
            </a:r>
            <a:r>
              <a:rPr lang="en-US" altLang="ko-KR" sz="2400" b="0" strike="noStrike" cap="none" dirty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스태틱 라우팅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텍스트 개체 틀 1">
            <a:extLst>
              <a:ext uri="{FF2B5EF4-FFF2-40B4-BE49-F238E27FC236}">
                <a16:creationId xmlns:p14="http://schemas.microsoft.com/office/powerpoint/2010/main" xmlns:a16="http://schemas.microsoft.com/office/drawing/2014/main" xmlns="" id="{34E30B6E-6271-448F-B6BA-FAE74A75C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3401" y="140615"/>
            <a:ext cx="4437380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20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-1 </a:t>
            </a:r>
            <a:r>
              <a:rPr lang="en-US" altLang="ko-KR" sz="1800" b="1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Static </a:t>
            </a:r>
            <a:r>
              <a:rPr lang="en-US" altLang="ko-KR" sz="1800" b="1" dirty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Routing</a:t>
            </a:r>
            <a:r>
              <a:rPr lang="ko-KR" altLang="en-US" sz="1800" b="1" dirty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실습</a:t>
            </a:r>
            <a:r>
              <a:rPr lang="en-US" altLang="ko-KR" sz="1800" b="1" dirty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/>
            </a:r>
            <a:br>
              <a:rPr lang="en-US" altLang="ko-KR" sz="1800" b="1" dirty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</a:br>
            <a:endParaRPr lang="ko-KR" altLang="en-US" sz="1800" b="1" strike="noStrike" cap="none" dirty="0">
              <a:solidFill>
                <a:srgbClr val="00206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p14="http://schemas.microsoft.com/office/powerpoint/2010/main" xmlns:a16="http://schemas.microsoft.com/office/drawing/2014/main" xmlns="" id="{52540670-118A-4D7E-BC5F-91EBAB38EB04}"/>
              </a:ext>
            </a:extLst>
          </p:cNvPr>
          <p:cNvSpPr txBox="1"/>
          <p:nvPr/>
        </p:nvSpPr>
        <p:spPr>
          <a:xfrm>
            <a:off x="1276350" y="43129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0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5" y="1873042"/>
            <a:ext cx="4658375" cy="111458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5" y="4153079"/>
            <a:ext cx="4658375" cy="11050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168" y="1873042"/>
            <a:ext cx="5591955" cy="183201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57" y="4153079"/>
            <a:ext cx="5668166" cy="194483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2021" y="5534519"/>
            <a:ext cx="494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R2 </a:t>
            </a:r>
            <a:r>
              <a:rPr lang="ko-KR" altLang="en-US" dirty="0" smtClean="0"/>
              <a:t>에 설정된 명령어와 실행 후 </a:t>
            </a:r>
            <a:r>
              <a:rPr lang="ko-KR" altLang="en-US" dirty="0" err="1" smtClean="0"/>
              <a:t>라우팅테이블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2021" y="3287450"/>
            <a:ext cx="494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R1 </a:t>
            </a:r>
            <a:r>
              <a:rPr lang="ko-KR" altLang="en-US" dirty="0" smtClean="0"/>
              <a:t>에 설정된 명령어와 실행 후 </a:t>
            </a:r>
            <a:r>
              <a:rPr lang="ko-KR" altLang="en-US" dirty="0" err="1" smtClean="0"/>
              <a:t>라우팅테이블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>
            <a:off x="5632560" y="5607975"/>
            <a:ext cx="596445" cy="2264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5632559" y="3352309"/>
            <a:ext cx="596445" cy="2264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103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>
            <a:off x="1890276" y="4442710"/>
            <a:ext cx="2262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PC-1  </a:t>
            </a:r>
            <a:r>
              <a:rPr lang="en-US" altLang="ko-KR" sz="1400" b="0" strike="noStrike" cap="none" dirty="0">
                <a:solidFill>
                  <a:schemeClr val="accent5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→</a:t>
            </a:r>
            <a:r>
              <a:rPr lang="en-US" altLang="ko-KR" sz="1400" b="0" strike="noStrike" cap="none" dirty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PC - </a:t>
            </a:r>
            <a:r>
              <a:rPr lang="en-US" altLang="ko-KR" sz="1400" dirty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 b="0" strike="noStrike" cap="none" dirty="0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8289559" y="4551683"/>
            <a:ext cx="1717675" cy="5245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PC-2  </a:t>
            </a:r>
            <a:r>
              <a:rPr lang="en-US" altLang="ko-KR" sz="1400" b="0" strike="noStrike" cap="none" dirty="0">
                <a:solidFill>
                  <a:schemeClr val="accent5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→  PC - </a:t>
            </a:r>
            <a:r>
              <a:rPr lang="en-US" altLang="ko-KR" sz="1400" b="0" strike="noStrike" cap="none" dirty="0" smtClean="0">
                <a:solidFill>
                  <a:schemeClr val="accent5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1</a:t>
            </a:r>
            <a:endParaRPr lang="ko-KR" altLang="en-US" sz="1400" b="0" strike="noStrike" cap="none" dirty="0">
              <a:solidFill>
                <a:schemeClr val="accent5">
                  <a:lumMod val="75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solidFill>
                <a:schemeClr val="accent5">
                  <a:lumMod val="7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044665" y="1432410"/>
            <a:ext cx="2927985" cy="5092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1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Ping Test</a:t>
            </a:r>
            <a:r>
              <a:rPr lang="en-US" altLang="ko-KR" sz="27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 </a:t>
            </a:r>
            <a:endParaRPr lang="ko-KR" altLang="en-US" sz="2700" b="1" strike="noStrike" cap="none" dirty="0">
              <a:solidFill>
                <a:srgbClr val="002060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2630122" y="5365664"/>
            <a:ext cx="65182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smtClean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Pc</a:t>
            </a:r>
            <a:r>
              <a:rPr lang="ko-KR" altLang="en-US" dirty="0" smtClean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들이 서로 </a:t>
            </a:r>
            <a:r>
              <a:rPr lang="ko-KR" altLang="en-US" dirty="0" err="1" smtClean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핑을</a:t>
            </a:r>
            <a:r>
              <a:rPr lang="ko-KR" altLang="en-US" dirty="0" smtClean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주고받는 것을 볼 수 있다</a:t>
            </a:r>
            <a:r>
              <a:rPr lang="en-US" altLang="ko-KR" sz="1800" b="0" strike="noStrike" cap="none" dirty="0" smtClean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.</a:t>
            </a:r>
            <a:endParaRPr lang="ko-KR" altLang="en-US" sz="1800" b="0" strike="noStrike" cap="none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개체 틀 1">
            <a:extLst>
              <a:ext uri="{FF2B5EF4-FFF2-40B4-BE49-F238E27FC236}">
                <a16:creationId xmlns:p14="http://schemas.microsoft.com/office/powerpoint/2010/main" xmlns:a16="http://schemas.microsoft.com/office/drawing/2014/main" xmlns="" id="{548420E9-51A8-44B1-9434-01FA8609B4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6845" y="52705"/>
            <a:ext cx="4437380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20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1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Static </a:t>
            </a:r>
            <a:r>
              <a:rPr lang="en-US" altLang="ko-KR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Routing</a:t>
            </a:r>
            <a:r>
              <a:rPr lang="ko-KR" altLang="en-US" sz="1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실습</a:t>
            </a:r>
            <a:endParaRPr lang="ko-KR" altLang="en-US" sz="1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p14="http://schemas.microsoft.com/office/powerpoint/2010/main" xmlns:a16="http://schemas.microsoft.com/office/drawing/2014/main" xmlns="" id="{695BBEE2-0C2B-4A40-8171-CE77CCF22BFD}"/>
              </a:ext>
            </a:extLst>
          </p:cNvPr>
          <p:cNvSpPr txBox="1"/>
          <p:nvPr/>
        </p:nvSpPr>
        <p:spPr>
          <a:xfrm>
            <a:off x="1211460" y="616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0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74" y="2417285"/>
            <a:ext cx="3749911" cy="1911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604" y="2401391"/>
            <a:ext cx="427732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160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>
            <a:spLocks/>
          </p:cNvSpPr>
          <p:nvPr/>
        </p:nvSpPr>
        <p:spPr>
          <a:xfrm>
            <a:off x="8722360" y="2788285"/>
            <a:ext cx="2842895" cy="169918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b="0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-사용된 장비-</a:t>
            </a:r>
            <a:endParaRPr lang="ko-KR" altLang="en-US" sz="17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2620XM Router  </a:t>
            </a: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x5</a:t>
            </a:r>
            <a:endParaRPr lang="ko-KR" altLang="en-US" sz="15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2960-24TT </a:t>
            </a: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Switch  </a:t>
            </a: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x3</a:t>
            </a:r>
            <a:endParaRPr lang="ko-KR" altLang="en-US" sz="15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PC x2</a:t>
            </a: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Server x1</a:t>
            </a:r>
            <a:endParaRPr lang="ko-KR" altLang="en-US" sz="15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8698865" y="4796155"/>
            <a:ext cx="2736850" cy="102720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b="0" strike="noStrike" cap="none" dirty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-사용된 케이블-</a:t>
            </a:r>
            <a:endParaRPr lang="ko-KR" altLang="en-US" sz="1700" b="0" strike="noStrike" cap="none" dirty="0"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Direct cable  </a:t>
            </a: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x8</a:t>
            </a:r>
            <a:endParaRPr lang="ko-KR" altLang="en-US" sz="15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Copper Cross-over x2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"/>
          </p:nvPr>
        </p:nvSpPr>
        <p:spPr>
          <a:xfrm>
            <a:off x="1306830" y="10636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스태틱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루트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&amp;OSPF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설정 </a:t>
            </a:r>
            <a:r>
              <a:rPr lang="ko-KR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실습 구성도</a:t>
            </a:r>
            <a:endParaRPr lang="ko-KR" altLang="en-US" sz="2400" dirty="0">
              <a:solidFill>
                <a:srgbClr val="00206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p14="http://schemas.microsoft.com/office/powerpoint/2010/main" xmlns:a16="http://schemas.microsoft.com/office/drawing/2014/main" xmlns="" id="{FC082B7B-5B1D-440D-A769-1C74EAE9F2AA}"/>
              </a:ext>
            </a:extLst>
          </p:cNvPr>
          <p:cNvSpPr txBox="1"/>
          <p:nvPr/>
        </p:nvSpPr>
        <p:spPr>
          <a:xfrm>
            <a:off x="1306830" y="36830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20" name="텍스트 개체 틀 1">
            <a:extLst>
              <a:ext uri="{FF2B5EF4-FFF2-40B4-BE49-F238E27FC236}">
                <a16:creationId xmlns:p14="http://schemas.microsoft.com/office/powerpoint/2010/main" xmlns:a16="http://schemas.microsoft.com/office/drawing/2014/main" xmlns="" id="{777821FB-BE69-4B4B-9A2C-C4845A749A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9065" y="46482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1-2 </a:t>
            </a:r>
            <a:r>
              <a:rPr lang="ko-KR" alt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스태틱</a:t>
            </a:r>
            <a:r>
              <a:rPr lang="ko-KR" alt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루트</a:t>
            </a:r>
            <a:r>
              <a:rPr lang="en-US" altLang="ko-K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&amp;OSPF </a:t>
            </a:r>
            <a:r>
              <a:rPr lang="ko-KR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설정 </a:t>
            </a:r>
            <a:r>
              <a:rPr lang="ko-KR" alt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실습</a:t>
            </a:r>
            <a:r>
              <a:rPr lang="en-US" altLang="ko-K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구성도</a:t>
            </a:r>
            <a:endParaRPr lang="ko-KR" altLang="en-US" sz="2400" b="1" dirty="0">
              <a:solidFill>
                <a:srgbClr val="00206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46" y="2038866"/>
            <a:ext cx="7301119" cy="44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17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Pages>26</Pages>
  <Words>727</Words>
  <Characters>0</Characters>
  <Application>Microsoft Office PowerPoint</Application>
  <DocSecurity>0</DocSecurity>
  <PresentationFormat>와이드스크린</PresentationFormat>
  <Lines>0</Lines>
  <Paragraphs>179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gkachfhdqkxkd</vt:lpstr>
      <vt:lpstr>나눔고딕</vt:lpstr>
      <vt:lpstr>나눔고딕 ExtraBold</vt:lpstr>
      <vt:lpstr>맑은 고딕</vt:lpstr>
      <vt:lpstr>서울남산체 B</vt:lpstr>
      <vt:lpstr>서울남산체 EB</vt:lpstr>
      <vt:lpstr>함초롬바탕</vt:lpstr>
      <vt:lpstr>함초롱바탕</vt:lpstr>
      <vt:lpstr>Arial</vt:lpstr>
      <vt:lpstr>Office 테마</vt:lpstr>
      <vt:lpstr>Portfolio</vt:lpstr>
      <vt:lpstr>Catalog</vt:lpstr>
      <vt:lpstr>Introduce</vt:lpstr>
      <vt:lpstr>Contents</vt:lpstr>
      <vt:lpstr>1-1 Static Routing 실습 구성도</vt:lpstr>
      <vt:lpstr>1-1 Static Routing 실습</vt:lpstr>
      <vt:lpstr>1-1 Static Routing실습 </vt:lpstr>
      <vt:lpstr>1-1 Static Routing실습</vt:lpstr>
      <vt:lpstr>스태틱 루트&amp;OSPF 설정 실습 구성도</vt:lpstr>
      <vt:lpstr>1-2 스태틱 루트&amp;OSPF 설정 실습</vt:lpstr>
      <vt:lpstr>1-2 스태틱 루트&amp;OSPF 설정 실습</vt:lpstr>
      <vt:lpstr>Packet Tracer를 이용한 University 구성도</vt:lpstr>
      <vt:lpstr>1-3 Packet Tracer를 이용한 University 구성</vt:lpstr>
      <vt:lpstr>1-3 Packet Tracer를 이용한 University 구성</vt:lpstr>
      <vt:lpstr>1-3 Packet Tracer를 이용한 University 구성</vt:lpstr>
      <vt:lpstr>1-3 Packet Tracer를 이용한 University 구성</vt:lpstr>
      <vt:lpstr>1-3 Packet Tracer를 이용한 University 구성</vt:lpstr>
      <vt:lpstr>1-4 vmware로 Centos 다운받아보기</vt:lpstr>
      <vt:lpstr>1-4 vmware로 Centos 다운받아보기</vt:lpstr>
      <vt:lpstr>1-4 vmware로 Centos 다운받아보기</vt:lpstr>
      <vt:lpstr>1-4 vmware로 Centos 다운받아보기</vt:lpstr>
      <vt:lpstr>1-4 vmware로 Centos 다운받아보기</vt:lpstr>
      <vt:lpstr>1-4 vmware로 Centos 다운받아보기</vt:lpstr>
      <vt:lpstr>1-1 Python programming</vt:lpstr>
      <vt:lpstr>1-1 Python programming</vt:lpstr>
      <vt:lpstr>1-1 Python programming</vt:lpstr>
      <vt:lpstr>PowerPoint 프레젠테이션</vt:lpstr>
      <vt:lpstr>3-2 실제 사용된 실습장비들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USER</dc:creator>
  <cp:lastModifiedBy>MK Home</cp:lastModifiedBy>
  <cp:revision>22</cp:revision>
  <dcterms:modified xsi:type="dcterms:W3CDTF">2022-04-01T07:13:34Z</dcterms:modified>
</cp:coreProperties>
</file>