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7" r:id="rId2"/>
    <p:sldId id="288" r:id="rId3"/>
    <p:sldId id="28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8" r:id="rId14"/>
    <p:sldId id="275" r:id="rId15"/>
    <p:sldId id="277" r:id="rId16"/>
    <p:sldId id="276" r:id="rId17"/>
    <p:sldId id="274" r:id="rId18"/>
    <p:sldId id="269" r:id="rId19"/>
    <p:sldId id="279" r:id="rId20"/>
    <p:sldId id="280" r:id="rId21"/>
    <p:sldId id="281" r:id="rId22"/>
    <p:sldId id="282" r:id="rId23"/>
    <p:sldId id="283" r:id="rId24"/>
    <p:sldId id="270" r:id="rId25"/>
    <p:sldId id="284" r:id="rId26"/>
    <p:sldId id="285" r:id="rId27"/>
    <p:sldId id="271" r:id="rId28"/>
    <p:sldId id="272" r:id="rId29"/>
    <p:sldId id="273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F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94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20" y="92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7F00FCCD-8E02-4440-A6A1-6CFD1CC215FC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C5063A3B-105D-4E40-8B6D-0FFA5219F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40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FCCD-8E02-4440-A6A1-6CFD1CC215FC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3A3B-105D-4E40-8B6D-0FFA5219F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22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FCCD-8E02-4440-A6A1-6CFD1CC215FC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3A3B-105D-4E40-8B6D-0FFA5219F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64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7F00FCCD-8E02-4440-A6A1-6CFD1CC215FC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C5063A3B-105D-4E40-8B6D-0FFA5219F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8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FCCD-8E02-4440-A6A1-6CFD1CC215FC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3A3B-105D-4E40-8B6D-0FFA5219F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13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FCCD-8E02-4440-A6A1-6CFD1CC215FC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3A3B-105D-4E40-8B6D-0FFA5219F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55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FCCD-8E02-4440-A6A1-6CFD1CC215FC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3A3B-105D-4E40-8B6D-0FFA5219F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42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FCCD-8E02-4440-A6A1-6CFD1CC215FC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3A3B-105D-4E40-8B6D-0FFA5219F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269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FCCD-8E02-4440-A6A1-6CFD1CC215FC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3A3B-105D-4E40-8B6D-0FFA5219F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44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FCCD-8E02-4440-A6A1-6CFD1CC215FC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3A3B-105D-4E40-8B6D-0FFA5219F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294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FCCD-8E02-4440-A6A1-6CFD1CC215FC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3A3B-105D-4E40-8B6D-0FFA5219F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32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0FCCD-8E02-4440-A6A1-6CFD1CC215FC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63A3B-105D-4E40-8B6D-0FFA5219F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4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967480"/>
            <a:ext cx="9145270" cy="16567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3400" dirty="0" smtClean="0">
                <a:solidFill>
                  <a:srgbClr val="57768B"/>
                </a:solidFill>
                <a:latin typeface="나눔고딕 ExtraBold" pitchFamily="50" charset="-127"/>
                <a:ea typeface="나눔고딕 ExtraBold" pitchFamily="50" charset="-127"/>
              </a:rPr>
              <a:t>최건우</a:t>
            </a:r>
            <a:endParaRPr lang="ko-KR" altLang="en-US" sz="3400" b="0" strike="noStrike" cap="none" dirty="0">
              <a:solidFill>
                <a:srgbClr val="57768B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2089785" y="2385060"/>
            <a:ext cx="8009890" cy="1257300"/>
          </a:xfrm>
          <a:prstGeom prst="flowChartTerminator">
            <a:avLst/>
          </a:prstGeom>
          <a:solidFill>
            <a:srgbClr val="DD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ctrTitle" idx="4294967295"/>
          </p:nvPr>
        </p:nvSpPr>
        <p:spPr>
          <a:xfrm>
            <a:off x="915670" y="948690"/>
            <a:ext cx="103638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700" b="1" strike="noStrike" cap="none" dirty="0">
                <a:solidFill>
                  <a:srgbClr val="2957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Portfolio</a:t>
            </a:r>
            <a:endParaRPr lang="ko-KR" altLang="en-US" sz="4700" b="1" strike="noStrike" cap="none" dirty="0">
              <a:solidFill>
                <a:srgbClr val="29577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14376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텍스트 상자 24"/>
          <p:cNvSpPr txBox="1">
            <a:spLocks/>
          </p:cNvSpPr>
          <p:nvPr/>
        </p:nvSpPr>
        <p:spPr>
          <a:xfrm>
            <a:off x="3094672" y="1264920"/>
            <a:ext cx="5770880" cy="83227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err="1"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라우터</a:t>
            </a:r>
            <a:r>
              <a:rPr lang="en-US" altLang="ko-KR" sz="2400" b="0" strike="noStrike" cap="none" dirty="0"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en-US" altLang="ko-KR" sz="2400" dirty="0" smtClean="0"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INTERNET, R1, WAN, </a:t>
            </a:r>
            <a:r>
              <a:rPr lang="ko-KR" altLang="en-US" sz="2400" dirty="0" smtClean="0"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대전</a:t>
            </a:r>
            <a:r>
              <a:rPr lang="en-US" altLang="ko-KR" sz="2400" b="0" strike="noStrike" cap="none" dirty="0" smtClean="0"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의 OSPF, </a:t>
            </a:r>
            <a:r>
              <a:rPr lang="en-US" altLang="ko-KR" sz="2400" dirty="0" smtClean="0"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Static </a:t>
            </a:r>
            <a:r>
              <a:rPr lang="ko-KR" altLang="en-US" sz="2400" dirty="0" err="1" smtClean="0"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라우팅</a:t>
            </a:r>
            <a:endParaRPr lang="ko-KR" altLang="en-US" sz="2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xmlns:p14="http://schemas.microsoft.com/office/powerpoint/2010/main" id="{931D42B3-3055-4182-AD87-9AF7B21650F4}"/>
              </a:ext>
            </a:extLst>
          </p:cNvPr>
          <p:cNvSpPr txBox="1"/>
          <p:nvPr/>
        </p:nvSpPr>
        <p:spPr>
          <a:xfrm>
            <a:off x="1306830" y="36830"/>
            <a:ext cx="3620135" cy="800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ko-KR" altLang="en-US" sz="2500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네트워크 실습</a:t>
            </a:r>
            <a:endParaRPr lang="en-US" altLang="ko-KR" sz="2500" b="1" strike="noStrike" cap="none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charset="0"/>
              <a:ea typeface="맑은 고딕" charset="0"/>
            </a:endParaRPr>
          </a:p>
          <a:p>
            <a:endParaRPr lang="ko-KR" altLang="en-US" b="1" dirty="0"/>
          </a:p>
        </p:txBody>
      </p:sp>
      <p:sp>
        <p:nvSpPr>
          <p:cNvPr id="23" name="텍스트 개체 틀 1">
            <a:extLst>
              <a:ext uri="{FF2B5EF4-FFF2-40B4-BE49-F238E27FC236}">
                <a16:creationId xmlns="" xmlns:a16="http://schemas.microsoft.com/office/drawing/2014/main" xmlns:p14="http://schemas.microsoft.com/office/powerpoint/2010/main" id="{777821FB-BE69-4B4B-9A2C-C4845A749A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09065" y="464820"/>
            <a:ext cx="7035800" cy="5162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2000" b="1" strike="noStrike" cap="none" dirty="0" smtClean="0">
                <a:solidFill>
                  <a:srgbClr val="002060"/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sz="1800" b="1" strike="noStrike" cap="none" dirty="0" smtClean="0">
                <a:solidFill>
                  <a:srgbClr val="002060"/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-2 </a:t>
            </a:r>
            <a:r>
              <a:rPr lang="ko-KR" altLang="en-US" sz="1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스태틱</a:t>
            </a:r>
            <a:r>
              <a:rPr lang="ko-KR" altLang="en-US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 루트</a:t>
            </a:r>
            <a:r>
              <a:rPr lang="en-US" altLang="ko-KR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&amp;OSPF </a:t>
            </a:r>
            <a:r>
              <a:rPr lang="ko-KR" altLang="en-US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설정 </a:t>
            </a:r>
            <a:r>
              <a:rPr lang="ko-KR" altLang="en-US" sz="1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실습</a:t>
            </a:r>
            <a:endParaRPr lang="ko-KR" altLang="en-US" sz="1800" b="1" strike="noStrike" cap="none" dirty="0" smtClean="0">
              <a:solidFill>
                <a:srgbClr val="00206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67" y="2176961"/>
            <a:ext cx="5515745" cy="17052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72" y="4239743"/>
            <a:ext cx="5368640" cy="16766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653" y="2176961"/>
            <a:ext cx="4991797" cy="17052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653" y="4290469"/>
            <a:ext cx="5496692" cy="162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945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>
            <a:spLocks/>
          </p:cNvSpPr>
          <p:nvPr/>
        </p:nvSpPr>
        <p:spPr>
          <a:xfrm>
            <a:off x="5360321" y="4383492"/>
            <a:ext cx="6518910" cy="64761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서울남산체 B" charset="0"/>
                <a:ea typeface="서울남산체 B" charset="0"/>
              </a:rPr>
              <a:t>서로다른 대역에 있는 PC들 </a:t>
            </a:r>
            <a:r>
              <a:rPr lang="en-US" altLang="ko-KR" sz="1800" b="0" strike="noStrike" cap="none" dirty="0" err="1"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서울남산체 B" charset="0"/>
                <a:ea typeface="서울남산체 B" charset="0"/>
              </a:rPr>
              <a:t>끼리</a:t>
            </a:r>
            <a:r>
              <a:rPr lang="en-US" altLang="ko-KR" sz="1800" b="0" strike="noStrike" cap="none" dirty="0"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서울남산체 B" charset="0"/>
                <a:ea typeface="서울남산체 B" charset="0"/>
              </a:rPr>
              <a:t> </a:t>
            </a:r>
            <a:r>
              <a:rPr lang="en-US" altLang="ko-KR" sz="1800" b="0" strike="noStrike" cap="none" dirty="0" smtClean="0"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서울남산체 B" charset="0"/>
                <a:ea typeface="서울남산체 B" charset="0"/>
              </a:rPr>
              <a:t/>
            </a:r>
            <a:br>
              <a:rPr lang="en-US" altLang="ko-KR" sz="1800" b="0" strike="noStrike" cap="none" dirty="0" smtClean="0"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서울남산체 B" charset="0"/>
                <a:ea typeface="서울남산체 B" charset="0"/>
              </a:rPr>
            </a:br>
            <a:r>
              <a:rPr lang="en-US" altLang="ko-KR" sz="1800" b="0" strike="noStrike" cap="none" dirty="0" err="1" smtClean="0"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서울남산체 B" charset="0"/>
                <a:ea typeface="서울남산체 B" charset="0"/>
              </a:rPr>
              <a:t>통신이</a:t>
            </a:r>
            <a:r>
              <a:rPr lang="en-US" altLang="ko-KR" sz="1800" b="0" strike="noStrike" cap="none" dirty="0" smtClean="0"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서울남산체 B" charset="0"/>
                <a:ea typeface="서울남산체 B" charset="0"/>
              </a:rPr>
              <a:t> </a:t>
            </a:r>
            <a:r>
              <a:rPr lang="en-US" altLang="ko-KR" sz="1800" b="0" strike="noStrike" cap="none" dirty="0"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서울남산체 B" charset="0"/>
                <a:ea typeface="서울남산체 B" charset="0"/>
              </a:rPr>
              <a:t>되는것을 알 수 있다</a:t>
            </a:r>
            <a:r>
              <a:rPr lang="en-US" altLang="ko-KR" sz="1800" b="0" strike="noStrike" cap="none" dirty="0">
                <a:solidFill>
                  <a:schemeClr val="accent5">
                    <a:lumMod val="75000"/>
                    <a:lumOff val="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서울남산체 B" charset="0"/>
                <a:ea typeface="서울남산체 B" charset="0"/>
              </a:rPr>
              <a:t>.</a:t>
            </a:r>
            <a:endParaRPr lang="ko-KR" altLang="en-US" sz="1800" b="0" strike="noStrike" cap="none" dirty="0">
              <a:solidFill>
                <a:schemeClr val="accent5">
                  <a:lumMod val="75000"/>
                  <a:lumOff val="0"/>
                </a:schemeClr>
              </a:solidFill>
              <a:latin typeface="서울남산체 B" charset="0"/>
              <a:ea typeface="서울남산체 B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>
            <a:off x="4925060" y="1200785"/>
            <a:ext cx="3200400" cy="5099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1" dirty="0" smtClean="0">
                <a:solidFill>
                  <a:srgbClr val="002060"/>
                </a:solidFill>
                <a:latin typeface="서울남산체 B" charset="0"/>
                <a:ea typeface="서울남산체 B" charset="0"/>
              </a:rPr>
              <a:t>Ping Test</a:t>
            </a:r>
            <a:endParaRPr lang="ko-KR" altLang="en-US" sz="2700" b="1" strike="noStrike" cap="none" dirty="0" smtClean="0">
              <a:solidFill>
                <a:srgbClr val="002060"/>
              </a:solidFill>
              <a:latin typeface="서울남산체 B" charset="0"/>
              <a:ea typeface="서울남산체 B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xmlns:p14="http://schemas.microsoft.com/office/powerpoint/2010/main" id="{BD17BC0D-9FFE-481E-9C50-F59AAD444C90}"/>
              </a:ext>
            </a:extLst>
          </p:cNvPr>
          <p:cNvSpPr txBox="1"/>
          <p:nvPr/>
        </p:nvSpPr>
        <p:spPr>
          <a:xfrm>
            <a:off x="1306830" y="36830"/>
            <a:ext cx="3620135" cy="800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ko-KR" altLang="en-US" sz="2500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네트워크 실습</a:t>
            </a:r>
            <a:endParaRPr lang="en-US" altLang="ko-KR" sz="2500" b="1" strike="noStrike" cap="none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charset="0"/>
              <a:ea typeface="맑은 고딕" charset="0"/>
            </a:endParaRPr>
          </a:p>
          <a:p>
            <a:endParaRPr lang="ko-KR" altLang="en-US" b="1" dirty="0"/>
          </a:p>
        </p:txBody>
      </p:sp>
      <p:sp>
        <p:nvSpPr>
          <p:cNvPr id="16" name="텍스트 개체 틀 1">
            <a:extLst>
              <a:ext uri="{FF2B5EF4-FFF2-40B4-BE49-F238E27FC236}">
                <a16:creationId xmlns="" xmlns:a16="http://schemas.microsoft.com/office/drawing/2014/main" xmlns:p14="http://schemas.microsoft.com/office/powerpoint/2010/main" id="{777821FB-BE69-4B4B-9A2C-C4845A749A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09065" y="464820"/>
            <a:ext cx="7035800" cy="5162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2000" b="1" strike="noStrike" cap="none" dirty="0" smtClean="0">
                <a:solidFill>
                  <a:srgbClr val="002060"/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sz="1800" b="1" strike="noStrike" cap="none" dirty="0" smtClean="0">
                <a:solidFill>
                  <a:srgbClr val="002060"/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-2 </a:t>
            </a:r>
            <a:r>
              <a:rPr lang="ko-KR" altLang="en-US" sz="1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스태틱</a:t>
            </a:r>
            <a:r>
              <a:rPr lang="ko-KR" altLang="en-US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 루트</a:t>
            </a:r>
            <a:r>
              <a:rPr lang="en-US" altLang="ko-KR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&amp;OSPF </a:t>
            </a:r>
            <a:r>
              <a:rPr lang="ko-KR" altLang="en-US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설정 </a:t>
            </a:r>
            <a:r>
              <a:rPr lang="ko-KR" altLang="en-US" sz="1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실습</a:t>
            </a:r>
            <a:endParaRPr lang="ko-KR" altLang="en-US" sz="1800" b="1" strike="noStrike" cap="none" dirty="0" smtClean="0">
              <a:solidFill>
                <a:srgbClr val="00206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15" y="1997893"/>
            <a:ext cx="3867690" cy="11730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615" y="1932492"/>
            <a:ext cx="4096322" cy="123842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999" y="3970846"/>
            <a:ext cx="3901006" cy="9431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92610" y="3392717"/>
            <a:ext cx="352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Server</a:t>
            </a:r>
            <a:r>
              <a:rPr lang="ko-KR" altLang="en-US" dirty="0"/>
              <a:t> </a:t>
            </a:r>
            <a:r>
              <a:rPr lang="en-US" altLang="ko-KR" dirty="0" smtClean="0"/>
              <a:t>-&gt; B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401328" y="3386214"/>
            <a:ext cx="352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Server</a:t>
            </a:r>
            <a:r>
              <a:rPr lang="ko-KR" altLang="en-US" dirty="0"/>
              <a:t> </a:t>
            </a:r>
            <a:r>
              <a:rPr lang="en-US" altLang="ko-KR" dirty="0" smtClean="0"/>
              <a:t>-&gt; A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12870" y="5031105"/>
            <a:ext cx="352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05338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 txBox="1">
            <a:spLocks noGrp="1"/>
          </p:cNvSpPr>
          <p:nvPr>
            <p:ph type="title" idx="4294967295"/>
          </p:nvPr>
        </p:nvSpPr>
        <p:spPr>
          <a:xfrm>
            <a:off x="1470025" y="1271270"/>
            <a:ext cx="7243445" cy="72199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26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Packet </a:t>
            </a:r>
            <a:r>
              <a:rPr lang="en-US" altLang="ko-KR" sz="2600" b="1" strike="noStrike" cap="none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Tracer를</a:t>
            </a:r>
            <a:r>
              <a:rPr lang="en-US" altLang="ko-KR" sz="26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en-US" altLang="ko-KR" sz="2600" b="1" strike="noStrike" cap="none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이용한</a:t>
            </a:r>
            <a:r>
              <a:rPr lang="en-US" altLang="ko-KR" sz="2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en-US" altLang="ko-KR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University</a:t>
            </a:r>
            <a:r>
              <a:rPr lang="en-US" altLang="ko-KR" sz="26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en-US" altLang="ko-KR" sz="2600" b="1" strike="noStrike" cap="none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구성도</a:t>
            </a:r>
            <a:endParaRPr lang="ko-KR" altLang="en-US" sz="26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>
            <a:off x="8660765" y="2221865"/>
            <a:ext cx="2842260" cy="20351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00" b="0" strike="noStrike" cap="none" dirty="0"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-사용된 </a:t>
            </a:r>
            <a:r>
              <a:rPr lang="en-US" altLang="ko-KR" sz="1700" b="0" strike="noStrike" cap="none" dirty="0" err="1"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장비</a:t>
            </a:r>
            <a:r>
              <a:rPr lang="en-US" altLang="ko-KR" sz="1700" b="0" strike="noStrike" cap="none" dirty="0" smtClean="0"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-</a:t>
            </a:r>
            <a:endParaRPr lang="ko-KR" altLang="en-US" sz="1700" b="0" strike="noStrike" cap="none" dirty="0" smtClean="0">
              <a:latin typeface="맑은 고딕" charset="0"/>
              <a:ea typeface="맑은 고딕" charset="0"/>
            </a:endParaRPr>
          </a:p>
          <a:p>
            <a:pPr marL="228600" indent="-228600" algn="ctr" eaLnBrk="0" latinLnBrk="0">
              <a:lnSpc>
                <a:spcPct val="90000"/>
              </a:lnSpc>
              <a:spcBef>
                <a:spcPts val="1000"/>
              </a:spcBef>
              <a:buClr>
                <a:srgbClr val="404040"/>
              </a:buClr>
              <a:buFont typeface="Arial"/>
              <a:buChar char="•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2620XM Router 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x14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ctr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5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2950-24 </a:t>
            </a:r>
            <a:r>
              <a:rPr lang="en-US" altLang="ko-KR" sz="15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Switch  </a:t>
            </a:r>
            <a:r>
              <a:rPr lang="en-US" altLang="ko-KR" sz="15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x24</a:t>
            </a:r>
          </a:p>
          <a:p>
            <a:pPr marL="228600" indent="-228600" algn="ctr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Server-PT x 4</a:t>
            </a:r>
            <a:endParaRPr lang="ko-KR" altLang="en-US" sz="15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ctr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5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Desktop  </a:t>
            </a:r>
            <a:r>
              <a:rPr lang="en-US" altLang="ko-KR" sz="15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x30</a:t>
            </a:r>
          </a:p>
          <a:p>
            <a:pPr marL="228600" indent="-228600" algn="ctr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Laptop x 8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>
            <a:off x="8713470" y="4581525"/>
            <a:ext cx="2736850" cy="13633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00" b="0" strike="noStrike" cap="none" dirty="0"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-사용된 케이블-</a:t>
            </a:r>
            <a:endParaRPr lang="ko-KR" altLang="en-US" sz="1700" b="0" strike="noStrike" cap="none" dirty="0">
              <a:latin typeface="맑은 고딕" charset="0"/>
              <a:ea typeface="맑은 고딕" charset="0"/>
            </a:endParaRPr>
          </a:p>
          <a:p>
            <a:pPr marL="228600" indent="-228600" algn="ctr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5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Direct cable  </a:t>
            </a:r>
            <a:r>
              <a:rPr lang="en-US" altLang="ko-KR" sz="15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x67</a:t>
            </a:r>
          </a:p>
          <a:p>
            <a:pPr marL="228600" indent="-228600" algn="ctr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Cross cable x7</a:t>
            </a:r>
            <a:endParaRPr lang="ko-KR" altLang="en-US" sz="15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ctr" eaLnBrk="0" latinLnBrk="0">
              <a:lnSpc>
                <a:spcPct val="90000"/>
              </a:lnSpc>
              <a:spcBef>
                <a:spcPts val="1000"/>
              </a:spcBef>
              <a:buClr>
                <a:srgbClr val="404040"/>
              </a:buClr>
              <a:buFont typeface="Arial"/>
              <a:buChar char="•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Serial DCE cable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x5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0645" y="43815"/>
            <a:ext cx="3620135" cy="800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ko-KR" altLang="en-US" sz="2500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네트워크 실습</a:t>
            </a:r>
            <a:endParaRPr lang="en-US" altLang="ko-KR" sz="2500" b="1" strike="noStrike" cap="none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charset="0"/>
              <a:ea typeface="맑은 고딕" charset="0"/>
            </a:endParaRPr>
          </a:p>
          <a:p>
            <a:endParaRPr lang="ko-KR" altLang="en-US" b="1" dirty="0"/>
          </a:p>
        </p:txBody>
      </p:sp>
      <p:sp>
        <p:nvSpPr>
          <p:cNvPr id="13" name="텍스트 개체 틀 1"/>
          <p:cNvSpPr txBox="1">
            <a:spLocks noGrp="1"/>
          </p:cNvSpPr>
          <p:nvPr>
            <p:ph type="title"/>
          </p:nvPr>
        </p:nvSpPr>
        <p:spPr>
          <a:xfrm>
            <a:off x="1452880" y="471170"/>
            <a:ext cx="7035800" cy="5162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>
              <a:spcBef>
                <a:spcPts val="1000"/>
              </a:spcBef>
            </a:pPr>
            <a:r>
              <a:rPr lang="en-US" altLang="ko-KR" sz="20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sz="18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-3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Packet Tracer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를 이용한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University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구성</a:t>
            </a:r>
            <a:endParaRPr lang="ko-KR" altLang="en-US" sz="1800" dirty="0">
              <a:solidFill>
                <a:schemeClr val="accent5">
                  <a:lumMod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8" name="그림 17" descr="C:/Users/lIIIlllIllII/AppData/Roaming/PolarisOffice/ETemp/3360_10247952/fImage149620304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40" y="2055495"/>
            <a:ext cx="7446645" cy="4391660"/>
          </a:xfrm>
          <a:prstGeom prst="rect">
            <a:avLst/>
          </a:prstGeom>
          <a:noFill/>
        </p:spPr>
      </p:pic>
      <p:sp>
        <p:nvSpPr>
          <p:cNvPr id="19" name="TextBox 18"/>
          <p:cNvSpPr txBox="1">
            <a:spLocks/>
          </p:cNvSpPr>
          <p:nvPr/>
        </p:nvSpPr>
        <p:spPr>
          <a:xfrm>
            <a:off x="1452880" y="2247900"/>
            <a:ext cx="1236345" cy="24701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 smtClean="0">
                <a:latin typeface="맑은 고딕" charset="0"/>
                <a:ea typeface="맑은 고딕" charset="0"/>
              </a:rPr>
              <a:t>DNS Server</a:t>
            </a:r>
            <a:endParaRPr lang="ko-KR" altLang="en-US" sz="1000" b="1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2696210" y="2857500"/>
            <a:ext cx="1236345" cy="24701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 smtClean="0">
                <a:latin typeface="맑은 고딕" charset="0"/>
                <a:ea typeface="맑은 고딕" charset="0"/>
              </a:rPr>
              <a:t>FTP Server</a:t>
            </a:r>
            <a:endParaRPr lang="ko-KR" altLang="en-US" sz="1000" b="1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1" name="TextBox 20"/>
          <p:cNvSpPr txBox="1">
            <a:spLocks/>
          </p:cNvSpPr>
          <p:nvPr/>
        </p:nvSpPr>
        <p:spPr>
          <a:xfrm>
            <a:off x="887095" y="2621915"/>
            <a:ext cx="1236345" cy="24701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 smtClean="0">
                <a:latin typeface="맑은 고딕" charset="0"/>
                <a:ea typeface="맑은 고딕" charset="0"/>
              </a:rPr>
              <a:t>HTTP Server</a:t>
            </a:r>
            <a:endParaRPr lang="ko-KR" altLang="en-US" sz="1000" b="1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2" name="TextBox 21"/>
          <p:cNvSpPr txBox="1">
            <a:spLocks/>
          </p:cNvSpPr>
          <p:nvPr/>
        </p:nvSpPr>
        <p:spPr>
          <a:xfrm>
            <a:off x="2174875" y="2477135"/>
            <a:ext cx="1236345" cy="24701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 smtClean="0">
                <a:latin typeface="맑은 고딕" charset="0"/>
                <a:ea typeface="맑은 고딕" charset="0"/>
              </a:rPr>
              <a:t>Syslog Server</a:t>
            </a:r>
            <a:endParaRPr lang="ko-KR" altLang="en-US" sz="1000" b="1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7870825" y="2901315"/>
            <a:ext cx="1236345" cy="24701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strike="noStrike" cap="none" dirty="0" smtClean="0">
                <a:latin typeface="맑은 고딕" charset="0"/>
                <a:ea typeface="맑은 고딕" charset="0"/>
              </a:rPr>
              <a:t>Ping Test PC</a:t>
            </a:r>
            <a:endParaRPr lang="ko-KR" altLang="en-US" sz="1000" b="1" strike="noStrike" cap="none" dirty="0" smtClean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56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0645" y="43815"/>
            <a:ext cx="3620135" cy="800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ko-KR" altLang="en-US" sz="2500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네트워크 실습</a:t>
            </a:r>
            <a:endParaRPr lang="en-US" altLang="ko-KR" sz="2500" b="1" strike="noStrike" cap="none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charset="0"/>
              <a:ea typeface="맑은 고딕" charset="0"/>
            </a:endParaRPr>
          </a:p>
          <a:p>
            <a:endParaRPr lang="ko-KR" altLang="en-US" b="1" dirty="0"/>
          </a:p>
        </p:txBody>
      </p:sp>
      <p:sp>
        <p:nvSpPr>
          <p:cNvPr id="5" name="텍스트 개체 틀 1"/>
          <p:cNvSpPr txBox="1">
            <a:spLocks noGrp="1"/>
          </p:cNvSpPr>
          <p:nvPr>
            <p:ph type="title"/>
          </p:nvPr>
        </p:nvSpPr>
        <p:spPr>
          <a:xfrm>
            <a:off x="1452880" y="471170"/>
            <a:ext cx="7035800" cy="5162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>
              <a:spcBef>
                <a:spcPts val="1000"/>
              </a:spcBef>
            </a:pPr>
            <a:r>
              <a:rPr lang="en-US" altLang="ko-KR" sz="20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sz="18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-3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Packet Tracer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를 이용한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University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구성</a:t>
            </a:r>
            <a:endParaRPr lang="ko-KR" altLang="en-US" sz="1800" dirty="0">
              <a:solidFill>
                <a:schemeClr val="accent5">
                  <a:lumMod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24"/>
          <p:cNvSpPr txBox="1">
            <a:spLocks/>
          </p:cNvSpPr>
          <p:nvPr/>
        </p:nvSpPr>
        <p:spPr>
          <a:xfrm>
            <a:off x="3444240" y="1240155"/>
            <a:ext cx="5067300" cy="4622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 smtClean="0"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SYSLOG Server</a:t>
            </a:r>
            <a:endParaRPr lang="ko-KR" altLang="en-US" sz="2400" b="1" strike="noStrike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675" y="2083435"/>
            <a:ext cx="3510994" cy="316483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760" y="5004413"/>
            <a:ext cx="2857748" cy="24386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240" y="2083435"/>
            <a:ext cx="3132789" cy="27838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21951" y="5346972"/>
            <a:ext cx="40135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↑서버에 </a:t>
            </a:r>
            <a:r>
              <a:rPr lang="ko-KR" altLang="en-US" sz="1500" dirty="0" err="1" smtClean="0"/>
              <a:t>라우터를</a:t>
            </a:r>
            <a:r>
              <a:rPr lang="ko-KR" altLang="en-US" sz="1500" dirty="0" smtClean="0"/>
              <a:t> 등록</a:t>
            </a:r>
            <a:endParaRPr lang="ko-KR" altLang="en-US" sz="1500" dirty="0"/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1903695" y="2363629"/>
            <a:ext cx="1040130" cy="2305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latin typeface="맑은 고딕" charset="0"/>
                <a:ea typeface="맑은 고딕" charset="0"/>
              </a:rPr>
              <a:t>192.168.11.100</a:t>
            </a:r>
            <a:endParaRPr lang="ko-KR" altLang="en-US" sz="9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2551395" y="2081416"/>
            <a:ext cx="1040130" cy="2305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latin typeface="맑은 고딕" charset="0"/>
                <a:ea typeface="맑은 고딕" charset="0"/>
              </a:rPr>
              <a:t>192.168.11.110</a:t>
            </a:r>
            <a:endParaRPr lang="ko-KR" altLang="en-US" sz="9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3215576" y="2265238"/>
            <a:ext cx="1040130" cy="2305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latin typeface="맑은 고딕" charset="0"/>
                <a:ea typeface="맑은 고딕" charset="0"/>
              </a:rPr>
              <a:t>192.168.11.120</a:t>
            </a:r>
            <a:endParaRPr lang="ko-KR" altLang="en-US" sz="9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21243" y="5412961"/>
            <a:ext cx="41545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/>
              <a:t>↑</a:t>
            </a:r>
            <a:r>
              <a:rPr lang="ko-KR" altLang="en-US" sz="1500" b="1" dirty="0"/>
              <a:t> </a:t>
            </a:r>
            <a:r>
              <a:rPr lang="ko-KR" altLang="en-US" sz="1500" b="1" dirty="0" smtClean="0"/>
              <a:t>서버에 로그가 생긴걸 볼 수 있다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417008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0645" y="43815"/>
            <a:ext cx="3620135" cy="800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ko-KR" altLang="en-US" sz="2500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네트워크 실습</a:t>
            </a:r>
            <a:endParaRPr lang="en-US" altLang="ko-KR" sz="2500" b="1" strike="noStrike" cap="none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charset="0"/>
              <a:ea typeface="맑은 고딕" charset="0"/>
            </a:endParaRPr>
          </a:p>
          <a:p>
            <a:endParaRPr lang="ko-KR" altLang="en-US" b="1" dirty="0"/>
          </a:p>
        </p:txBody>
      </p:sp>
      <p:sp>
        <p:nvSpPr>
          <p:cNvPr id="5" name="텍스트 개체 틀 1"/>
          <p:cNvSpPr txBox="1">
            <a:spLocks noGrp="1"/>
          </p:cNvSpPr>
          <p:nvPr>
            <p:ph type="title"/>
          </p:nvPr>
        </p:nvSpPr>
        <p:spPr>
          <a:xfrm>
            <a:off x="1452880" y="471170"/>
            <a:ext cx="7035800" cy="5162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>
              <a:spcBef>
                <a:spcPts val="1000"/>
              </a:spcBef>
            </a:pPr>
            <a:r>
              <a:rPr lang="en-US" altLang="ko-KR" sz="20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sz="18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-3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Packet Tracer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를 이용한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University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구성</a:t>
            </a:r>
            <a:endParaRPr lang="ko-KR" altLang="en-US" sz="1800" dirty="0">
              <a:solidFill>
                <a:schemeClr val="accent5">
                  <a:lumMod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884" y="2034196"/>
            <a:ext cx="2848388" cy="25675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790" y="2034196"/>
            <a:ext cx="2848388" cy="256756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724" y="3637628"/>
            <a:ext cx="3068659" cy="276611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696" y="2034196"/>
            <a:ext cx="2941687" cy="1522033"/>
          </a:xfrm>
          <a:prstGeom prst="rect">
            <a:avLst/>
          </a:prstGeom>
        </p:spPr>
      </p:pic>
      <p:sp>
        <p:nvSpPr>
          <p:cNvPr id="11" name="텍스트 상자 24"/>
          <p:cNvSpPr txBox="1">
            <a:spLocks/>
          </p:cNvSpPr>
          <p:nvPr/>
        </p:nvSpPr>
        <p:spPr>
          <a:xfrm>
            <a:off x="3444240" y="1240155"/>
            <a:ext cx="5067300" cy="4622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 smtClean="0"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FTP </a:t>
            </a:r>
            <a:r>
              <a:rPr lang="en-US" altLang="ko-KR" sz="2400" b="1" dirty="0" smtClean="0"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Server</a:t>
            </a:r>
            <a:endParaRPr lang="ko-KR" altLang="en-US" sz="2400" b="1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51222" y="4936712"/>
            <a:ext cx="40135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↑서버에 등록되어있는 정보 확인</a:t>
            </a:r>
            <a:endParaRPr lang="ko-KR" alt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10206332" y="2494037"/>
            <a:ext cx="1796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← </a:t>
            </a:r>
            <a:r>
              <a:rPr lang="ko-KR" altLang="en-US" sz="1000" dirty="0" err="1" smtClean="0"/>
              <a:t>라우터에서</a:t>
            </a:r>
            <a:r>
              <a:rPr lang="ko-KR" altLang="en-US" sz="1000" dirty="0" smtClean="0"/>
              <a:t> 서버로 저장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10075842" y="5482882"/>
            <a:ext cx="20571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/>
              <a:t>← </a:t>
            </a:r>
            <a:r>
              <a:rPr lang="ko-KR" altLang="en-US" sz="1500" b="1" dirty="0" err="1" smtClean="0"/>
              <a:t>라우터의</a:t>
            </a:r>
            <a:r>
              <a:rPr lang="ko-KR" altLang="en-US" sz="1500" b="1" dirty="0" smtClean="0"/>
              <a:t> 정보가 </a:t>
            </a:r>
            <a:endParaRPr lang="en-US" altLang="ko-KR" sz="1500" b="1" dirty="0" smtClean="0"/>
          </a:p>
          <a:p>
            <a:pPr algn="ctr"/>
            <a:r>
              <a:rPr lang="ko-KR" altLang="en-US" sz="1500" b="1" dirty="0" smtClean="0"/>
              <a:t>저장된걸 볼 수 있다 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117670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0645" y="43815"/>
            <a:ext cx="3620135" cy="800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ko-KR" altLang="en-US" sz="2500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네트워크 실습</a:t>
            </a:r>
            <a:endParaRPr lang="en-US" altLang="ko-KR" sz="2500" b="1" strike="noStrike" cap="none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charset="0"/>
              <a:ea typeface="맑은 고딕" charset="0"/>
            </a:endParaRPr>
          </a:p>
          <a:p>
            <a:endParaRPr lang="ko-KR" altLang="en-US" b="1" dirty="0"/>
          </a:p>
        </p:txBody>
      </p:sp>
      <p:sp>
        <p:nvSpPr>
          <p:cNvPr id="5" name="텍스트 개체 틀 1"/>
          <p:cNvSpPr txBox="1">
            <a:spLocks noGrp="1"/>
          </p:cNvSpPr>
          <p:nvPr>
            <p:ph type="title"/>
          </p:nvPr>
        </p:nvSpPr>
        <p:spPr>
          <a:xfrm>
            <a:off x="1452880" y="471170"/>
            <a:ext cx="7035800" cy="5162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>
              <a:spcBef>
                <a:spcPts val="1000"/>
              </a:spcBef>
            </a:pPr>
            <a:r>
              <a:rPr lang="en-US" altLang="ko-KR" sz="20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sz="18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-3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Packet Tracer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를 이용한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University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구성</a:t>
            </a:r>
            <a:endParaRPr lang="ko-KR" altLang="en-US" sz="1800" dirty="0">
              <a:solidFill>
                <a:schemeClr val="accent5">
                  <a:lumMod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24"/>
          <p:cNvSpPr txBox="1">
            <a:spLocks/>
          </p:cNvSpPr>
          <p:nvPr/>
        </p:nvSpPr>
        <p:spPr>
          <a:xfrm>
            <a:off x="3444240" y="1240155"/>
            <a:ext cx="5067300" cy="4622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dirty="0" smtClean="0"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HTTP</a:t>
            </a:r>
            <a:r>
              <a:rPr lang="en-US" altLang="ko-KR" sz="2400" b="1" strike="noStrike" cap="none" dirty="0" smtClean="0"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Server</a:t>
            </a:r>
            <a:endParaRPr lang="ko-KR" altLang="en-US" sz="2400" b="1" strike="noStrike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06" y="1955165"/>
            <a:ext cx="3642994" cy="32838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955165"/>
            <a:ext cx="3642994" cy="32838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81932" y="5412962"/>
            <a:ext cx="40135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↑서버에 등록되어있는 정보 확인</a:t>
            </a:r>
            <a:endParaRPr lang="ko-KR" altLang="en-US" sz="1500" dirty="0"/>
          </a:p>
        </p:txBody>
      </p:sp>
      <p:sp>
        <p:nvSpPr>
          <p:cNvPr id="10" name="TextBox 9"/>
          <p:cNvSpPr txBox="1"/>
          <p:nvPr/>
        </p:nvSpPr>
        <p:spPr>
          <a:xfrm>
            <a:off x="6221243" y="5412961"/>
            <a:ext cx="41545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/>
              <a:t>↑</a:t>
            </a:r>
            <a:r>
              <a:rPr lang="ko-KR" altLang="en-US" sz="1500" b="1" dirty="0"/>
              <a:t> </a:t>
            </a:r>
            <a:r>
              <a:rPr lang="en-US" altLang="ko-KR" sz="1500" b="1" dirty="0" err="1" smtClean="0"/>
              <a:t>ip</a:t>
            </a: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주소로 서버에 접속한걸 볼 수 있다 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220133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0645" y="43815"/>
            <a:ext cx="3620135" cy="800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ko-KR" altLang="en-US" sz="2500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네트워크 실습</a:t>
            </a:r>
            <a:endParaRPr lang="en-US" altLang="ko-KR" sz="2500" b="1" strike="noStrike" cap="none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charset="0"/>
              <a:ea typeface="맑은 고딕" charset="0"/>
            </a:endParaRPr>
          </a:p>
          <a:p>
            <a:endParaRPr lang="ko-KR" altLang="en-US" b="1" dirty="0"/>
          </a:p>
        </p:txBody>
      </p:sp>
      <p:sp>
        <p:nvSpPr>
          <p:cNvPr id="5" name="텍스트 개체 틀 1"/>
          <p:cNvSpPr txBox="1">
            <a:spLocks noGrp="1"/>
          </p:cNvSpPr>
          <p:nvPr>
            <p:ph type="title"/>
          </p:nvPr>
        </p:nvSpPr>
        <p:spPr>
          <a:xfrm>
            <a:off x="1452880" y="471170"/>
            <a:ext cx="7035800" cy="5162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>
              <a:spcBef>
                <a:spcPts val="1000"/>
              </a:spcBef>
            </a:pPr>
            <a:r>
              <a:rPr lang="en-US" altLang="ko-KR" sz="20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sz="18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-3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Packet Tracer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를 이용한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University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구성</a:t>
            </a:r>
            <a:endParaRPr lang="ko-KR" altLang="en-US" sz="1800" dirty="0">
              <a:solidFill>
                <a:schemeClr val="accent5">
                  <a:lumMod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24"/>
          <p:cNvSpPr txBox="1">
            <a:spLocks/>
          </p:cNvSpPr>
          <p:nvPr/>
        </p:nvSpPr>
        <p:spPr>
          <a:xfrm>
            <a:off x="3444240" y="1240155"/>
            <a:ext cx="5067300" cy="4622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 smtClean="0"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DNS </a:t>
            </a:r>
            <a:r>
              <a:rPr lang="en-US" altLang="ko-KR" sz="2400" b="1" dirty="0" smtClean="0"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Server</a:t>
            </a:r>
            <a:endParaRPr lang="ko-KR" altLang="en-US" sz="2400" b="1" strike="noStrike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630" y="1955165"/>
            <a:ext cx="3660550" cy="32996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222" y="1955165"/>
            <a:ext cx="3660550" cy="32996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81932" y="5412962"/>
            <a:ext cx="40135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↑서버에 등록되어있는 정보 확인</a:t>
            </a:r>
            <a:endParaRPr lang="ko-KR" altLang="en-US" sz="1500" dirty="0"/>
          </a:p>
        </p:txBody>
      </p:sp>
      <p:sp>
        <p:nvSpPr>
          <p:cNvPr id="10" name="TextBox 9"/>
          <p:cNvSpPr txBox="1"/>
          <p:nvPr/>
        </p:nvSpPr>
        <p:spPr>
          <a:xfrm>
            <a:off x="5775081" y="5412961"/>
            <a:ext cx="50468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/>
              <a:t>↑</a:t>
            </a:r>
            <a:r>
              <a:rPr lang="ko-KR" altLang="en-US" sz="1500" b="1" dirty="0"/>
              <a:t> </a:t>
            </a:r>
            <a:r>
              <a:rPr lang="en-US" altLang="ko-KR" sz="1500" b="1" dirty="0" smtClean="0"/>
              <a:t>DNS</a:t>
            </a:r>
            <a:r>
              <a:rPr lang="ko-KR" altLang="en-US" sz="1500" b="1" dirty="0" smtClean="0"/>
              <a:t>서버의 이름으로 서버에 접속한걸 볼 수 있다 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186169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텍스트 상자 9"/>
          <p:cNvSpPr txBox="1">
            <a:spLocks/>
          </p:cNvSpPr>
          <p:nvPr/>
        </p:nvSpPr>
        <p:spPr>
          <a:xfrm>
            <a:off x="2832735" y="5952807"/>
            <a:ext cx="651827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accent5">
                    <a:lumMod val="50000"/>
                    <a:lumOff val="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서로다른 대역에 있는 PC들 끼리 통신이 되는것을 알 수 있다.</a:t>
            </a:r>
            <a:endParaRPr lang="ko-KR" altLang="en-US" sz="1800" b="0" strike="noStrike" cap="none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50645" y="43815"/>
            <a:ext cx="3620135" cy="800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ko-KR" altLang="en-US" sz="2500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네트워크 실습</a:t>
            </a:r>
            <a:endParaRPr lang="en-US" altLang="ko-KR" sz="2500" b="1" strike="noStrike" cap="none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charset="0"/>
              <a:ea typeface="맑은 고딕" charset="0"/>
            </a:endParaRPr>
          </a:p>
          <a:p>
            <a:endParaRPr lang="ko-KR" altLang="en-US" b="1" dirty="0"/>
          </a:p>
        </p:txBody>
      </p:sp>
      <p:sp>
        <p:nvSpPr>
          <p:cNvPr id="15" name="텍스트 개체 틀 1"/>
          <p:cNvSpPr txBox="1">
            <a:spLocks noGrp="1"/>
          </p:cNvSpPr>
          <p:nvPr>
            <p:ph type="title"/>
          </p:nvPr>
        </p:nvSpPr>
        <p:spPr>
          <a:xfrm>
            <a:off x="1452880" y="471170"/>
            <a:ext cx="7035800" cy="5162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>
              <a:spcBef>
                <a:spcPts val="1000"/>
              </a:spcBef>
            </a:pPr>
            <a:r>
              <a:rPr lang="en-US" altLang="ko-KR" sz="20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sz="18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-3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Packet Tracer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를 이용한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University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구성</a:t>
            </a:r>
            <a:endParaRPr lang="ko-KR" altLang="en-US" sz="1800" dirty="0">
              <a:solidFill>
                <a:schemeClr val="accent5">
                  <a:lumMod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220" y="1274129"/>
            <a:ext cx="2388967" cy="45827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779" y="1274129"/>
            <a:ext cx="2430002" cy="45827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373" y="1271270"/>
            <a:ext cx="2360698" cy="458565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663" y="1271270"/>
            <a:ext cx="2405104" cy="4585654"/>
          </a:xfrm>
          <a:prstGeom prst="rect">
            <a:avLst/>
          </a:prstGeom>
        </p:spPr>
      </p:pic>
      <p:sp>
        <p:nvSpPr>
          <p:cNvPr id="20" name="텍스트 상자 8"/>
          <p:cNvSpPr txBox="1">
            <a:spLocks/>
          </p:cNvSpPr>
          <p:nvPr/>
        </p:nvSpPr>
        <p:spPr>
          <a:xfrm>
            <a:off x="7132320" y="334010"/>
            <a:ext cx="2927985" cy="5092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1" strike="noStrike" cap="none" dirty="0">
                <a:solidFill>
                  <a:schemeClr val="bg2">
                    <a:lumMod val="25000"/>
                    <a:lumOff val="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서울남산체 B" charset="0"/>
                <a:ea typeface="서울남산체 B" charset="0"/>
              </a:rPr>
              <a:t>☆</a:t>
            </a:r>
            <a:r>
              <a:rPr lang="en-US" altLang="ko-KR" sz="2700" b="0" strike="noStrike" cap="none" dirty="0">
                <a:solidFill>
                  <a:schemeClr val="bg2">
                    <a:lumMod val="25000"/>
                    <a:lumOff val="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서울남산체 B" charset="0"/>
                <a:ea typeface="서울남산체 B" charset="0"/>
              </a:rPr>
              <a:t> 핑 결과 </a:t>
            </a:r>
            <a:r>
              <a:rPr lang="en-US" altLang="ko-KR" sz="2700" b="1" strike="noStrike" cap="none" dirty="0">
                <a:solidFill>
                  <a:schemeClr val="bg2">
                    <a:lumMod val="25000"/>
                    <a:lumOff val="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서울남산체 B" charset="0"/>
                <a:ea typeface="서울남산체 B" charset="0"/>
              </a:rPr>
              <a:t>☆</a:t>
            </a:r>
            <a:endParaRPr lang="ko-KR" altLang="en-US" sz="2700" b="1" strike="noStrike" cap="none" dirty="0">
              <a:solidFill>
                <a:schemeClr val="bg2">
                  <a:lumMod val="25000"/>
                  <a:lumOff val="0"/>
                </a:schemeClr>
              </a:solidFill>
              <a:latin typeface="서울남산체 B" charset="0"/>
              <a:ea typeface="서울남산체 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56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76985" y="48895"/>
            <a:ext cx="3620135" cy="800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ko-KR" altLang="en-US" sz="2500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네트워크 실습</a:t>
            </a:r>
            <a:endParaRPr lang="en-US" altLang="ko-KR" sz="2500" b="1" strike="noStrike" cap="none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charset="0"/>
              <a:ea typeface="맑은 고딕" charset="0"/>
            </a:endParaRPr>
          </a:p>
          <a:p>
            <a:endParaRPr lang="ko-KR" altLang="en-US" b="1" dirty="0"/>
          </a:p>
        </p:txBody>
      </p:sp>
      <p:sp>
        <p:nvSpPr>
          <p:cNvPr id="7" name="텍스트 개체 틀 1"/>
          <p:cNvSpPr txBox="1">
            <a:spLocks noGrp="1"/>
          </p:cNvSpPr>
          <p:nvPr>
            <p:ph type="title"/>
          </p:nvPr>
        </p:nvSpPr>
        <p:spPr>
          <a:xfrm>
            <a:off x="1379220" y="476885"/>
            <a:ext cx="7035800" cy="5162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sz="18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-4 vmware로 Centos 다운받아보기</a:t>
            </a:r>
            <a:endParaRPr lang="ko-KR" altLang="en-US" sz="1800" b="1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8" name="그림 7" descr="C:/Users/lIIIlllIllII/AppData/Roaming/PolarisOffice/ETemp/3360_10247952/fImage35655324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335" y="1712595"/>
            <a:ext cx="3352165" cy="3592195"/>
          </a:xfrm>
          <a:prstGeom prst="rect">
            <a:avLst/>
          </a:prstGeom>
          <a:noFill/>
        </p:spPr>
      </p:pic>
      <p:pic>
        <p:nvPicPr>
          <p:cNvPr id="10" name="그림 9" descr="C:/Users/lIIIlllIllII/AppData/Roaming/PolarisOffice/ETemp/3360_10247952/fImage17285326633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215" y="1719580"/>
            <a:ext cx="3352165" cy="3592195"/>
          </a:xfrm>
          <a:prstGeom prst="rect">
            <a:avLst/>
          </a:prstGeom>
          <a:noFill/>
        </p:spPr>
      </p:pic>
      <p:pic>
        <p:nvPicPr>
          <p:cNvPr id="11" name="그림 10" descr="C:/Users/lIIIlllIllII/AppData/Roaming/PolarisOffice/ETemp/3360_10247952/fImage142973276500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505" y="1717040"/>
            <a:ext cx="3352165" cy="35921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3381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1276985" y="48895"/>
            <a:ext cx="3620770" cy="8007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sz="1800" b="1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en-US" altLang="ko-KR" sz="2500" b="1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네트워크 실습</a:t>
            </a:r>
            <a:endParaRPr lang="ko-KR" altLang="en-US" sz="2500" b="1" strike="noStrike" cap="none" dirty="0" smtClean="0">
              <a:solidFill>
                <a:schemeClr val="accent5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title" idx="1"/>
          </p:nvPr>
        </p:nvSpPr>
        <p:spPr>
          <a:xfrm>
            <a:off x="1379220" y="476885"/>
            <a:ext cx="7035800" cy="51625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sz="18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-4 vmware로 Centos 다운받아보기</a:t>
            </a:r>
            <a:endParaRPr lang="ko-KR" altLang="en-US" sz="1800" b="1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lIIIlllIllII/AppData/Roaming/PolarisOffice/ETemp/3360_10247952/fImage11697328916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680" y="1829435"/>
            <a:ext cx="3185160" cy="3425190"/>
          </a:xfrm>
          <a:prstGeom prst="rect">
            <a:avLst/>
          </a:prstGeom>
          <a:noFill/>
        </p:spPr>
      </p:pic>
      <p:pic>
        <p:nvPicPr>
          <p:cNvPr id="6" name="그림 5" descr="C:/Users/lIIIlllIllII/AppData/Roaming/PolarisOffice/ETemp/3360_10247952/fImage20475330572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095" y="1836420"/>
            <a:ext cx="3185160" cy="3425190"/>
          </a:xfrm>
          <a:prstGeom prst="rect">
            <a:avLst/>
          </a:prstGeom>
          <a:noFill/>
        </p:spPr>
      </p:pic>
      <p:pic>
        <p:nvPicPr>
          <p:cNvPr id="7" name="그림 6" descr="C:/Users/lIIIlllIllII/AppData/Roaming/PolarisOffice/ETemp/3360_10247952/fImage19914331147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670" y="1829435"/>
            <a:ext cx="3180080" cy="342074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315085" y="993140"/>
            <a:ext cx="3207385" cy="8616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1" strike="noStrike" cap="none" dirty="0" smtClean="0">
                <a:solidFill>
                  <a:srgbClr val="002060"/>
                </a:solidFill>
                <a:latin typeface="함초롬바탕" charset="0"/>
                <a:ea typeface="함초롬바탕" charset="0"/>
              </a:rPr>
              <a:t>Catalog</a:t>
            </a:r>
            <a:endParaRPr lang="ko-KR" altLang="en-US" sz="4400" b="1" strike="noStrike" cap="none" dirty="0" smtClean="0">
              <a:solidFill>
                <a:srgbClr val="002060"/>
              </a:solidFill>
              <a:latin typeface="함초롬바탕" charset="0"/>
              <a:ea typeface="함초롬바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1548765" y="1755140"/>
            <a:ext cx="6203950" cy="45313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457200" indent="-457200">
              <a:buFontTx/>
              <a:buAutoNum type="arabicPeriod"/>
            </a:pPr>
            <a:r>
              <a:rPr lang="en-US" altLang="ko-KR" sz="2400" b="1" dirty="0" smtClean="0">
                <a:solidFill>
                  <a:srgbClr val="002060"/>
                </a:solidFill>
                <a:latin typeface="함초롱바탕"/>
                <a:ea typeface="맑은 고딕" charset="0"/>
              </a:rPr>
              <a:t>Introduce</a:t>
            </a:r>
            <a:r>
              <a:rPr lang="en-US" altLang="ko-KR" sz="24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ko-KR" sz="24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    </a:t>
            </a:r>
            <a:r>
              <a:rPr lang="en-US" altLang="ko-KR" sz="19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sz="17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1960"/>
                    </a:srgbClr>
                  </a:outerShdw>
                </a:effectLst>
                <a:latin typeface="맑은 고딕" charset="0"/>
                <a:ea typeface="맑은 고딕" charset="0"/>
              </a:rPr>
              <a:t>-</a:t>
            </a:r>
            <a:r>
              <a:rPr lang="en-US" altLang="ko-KR" sz="15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1960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sz="17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1960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ko-KR" altLang="en-US" sz="17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1960"/>
                    </a:srgbClr>
                  </a:outerShdw>
                </a:effectLst>
                <a:latin typeface="맑은 고딕" charset="0"/>
                <a:ea typeface="맑은 고딕" charset="0"/>
              </a:rPr>
              <a:t>산출물</a:t>
            </a:r>
            <a:endParaRPr lang="en-US" altLang="ko-KR" sz="17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ctr" rotWithShape="0">
                  <a:srgbClr val="000000">
                    <a:alpha val="41960"/>
                  </a:srgbClr>
                </a:outerShdw>
              </a:effectLst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ko-KR" sz="17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1960"/>
                    </a:srgbClr>
                  </a:outerShdw>
                </a:effectLst>
                <a:latin typeface="맑은 고딕" charset="0"/>
                <a:ea typeface="맑은 고딕" charset="0"/>
              </a:rPr>
              <a:t>      </a:t>
            </a:r>
            <a:r>
              <a:rPr lang="en-US" altLang="ko-KR" sz="19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sz="17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-</a:t>
            </a:r>
            <a:r>
              <a:rPr lang="en-US" altLang="ko-KR" sz="15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2 </a:t>
            </a:r>
            <a:r>
              <a:rPr lang="ko-KR" altLang="en-US" sz="15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교내활동</a:t>
            </a:r>
            <a:endParaRPr lang="ko-KR" altLang="en-US" sz="1700" b="0" strike="noStrike" cap="none" dirty="0" smtClean="0">
              <a:solidFill>
                <a:schemeClr val="accent5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1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     </a:t>
            </a:r>
            <a:r>
              <a:rPr lang="en-US" altLang="ko-KR" sz="19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sz="17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-</a:t>
            </a:r>
            <a:r>
              <a:rPr lang="en-US" altLang="ko-KR" sz="15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3</a:t>
            </a:r>
            <a:r>
              <a:rPr lang="en-US" altLang="ko-KR" sz="17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ko-KR" altLang="en-US" sz="17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연락처</a:t>
            </a:r>
            <a:endParaRPr lang="en-US" altLang="ko-KR" sz="1700" b="0" strike="noStrike" cap="none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2352"/>
                  </a:srgbClr>
                </a:outerShdw>
              </a:effectLst>
              <a:latin typeface="맑은 고딕" charset="0"/>
              <a:ea typeface="맑은 고딕" charset="0"/>
            </a:endParaRPr>
          </a:p>
          <a:p>
            <a:pPr marL="0" indent="0">
              <a:buClr>
                <a:srgbClr val="404040"/>
              </a:buClr>
              <a:buNone/>
            </a:pPr>
            <a:r>
              <a:rPr lang="en-US" altLang="ko-KR" sz="2400" b="1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2.</a:t>
            </a:r>
            <a:r>
              <a:rPr lang="en-US" altLang="ko-KR" sz="24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en-US" altLang="ko-KR" sz="2400" b="1" dirty="0" smtClean="0">
                <a:solidFill>
                  <a:srgbClr val="002060"/>
                </a:solidFill>
                <a:latin typeface="gkachfhdqkxkd"/>
                <a:ea typeface="맑은 고딕" charset="0"/>
              </a:rPr>
              <a:t>Contents</a:t>
            </a:r>
          </a:p>
          <a:p>
            <a:pPr marL="0" indent="0">
              <a:buClr>
                <a:srgbClr val="404040"/>
              </a:buClr>
              <a:buNone/>
            </a:pPr>
            <a:r>
              <a:rPr lang="en-US" altLang="ko-KR" sz="21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    </a:t>
            </a:r>
            <a:r>
              <a:rPr lang="en-US" altLang="ko-KR" sz="19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2</a:t>
            </a:r>
            <a:r>
              <a:rPr lang="en-US" altLang="ko-KR" sz="19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1960"/>
                    </a:srgbClr>
                  </a:outerShdw>
                </a:effectLst>
                <a:latin typeface="맑은 고딕" charset="0"/>
                <a:ea typeface="맑은 고딕" charset="0"/>
              </a:rPr>
              <a:t>-</a:t>
            </a:r>
            <a:r>
              <a:rPr lang="en-US" altLang="ko-KR" sz="17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1960"/>
                    </a:srgbClr>
                  </a:outerShdw>
                </a:effectLst>
                <a:latin typeface="맑은 고딕" charset="0"/>
                <a:ea typeface="맑은 고딕" charset="0"/>
              </a:rPr>
              <a:t>1 </a:t>
            </a:r>
            <a:r>
              <a:rPr lang="ko-KR" altLang="en-US" sz="17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1960"/>
                    </a:srgbClr>
                  </a:outerShdw>
                </a:effectLst>
                <a:latin typeface="맑은 고딕" charset="0"/>
                <a:ea typeface="맑은 고딕" charset="0"/>
              </a:rPr>
              <a:t>네트워크 실습</a:t>
            </a:r>
            <a:endParaRPr lang="en-US" altLang="ko-KR" sz="1700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ctr" rotWithShape="0">
                  <a:srgbClr val="000000">
                    <a:alpha val="41960"/>
                  </a:srgbClr>
                </a:outerShdw>
              </a:effectLst>
              <a:latin typeface="맑은 고딕" charset="0"/>
              <a:ea typeface="맑은 고딕" charset="0"/>
            </a:endParaRPr>
          </a:p>
          <a:p>
            <a:pPr marL="0" indent="0">
              <a:buNone/>
            </a:pPr>
            <a:r>
              <a:rPr lang="en-US" altLang="ko-KR" sz="1700" b="1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     </a:t>
            </a:r>
            <a:r>
              <a:rPr lang="en-US" altLang="ko-KR" sz="190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2</a:t>
            </a:r>
            <a:r>
              <a:rPr lang="en-US" altLang="ko-KR" sz="170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-2 </a:t>
            </a:r>
            <a:r>
              <a:rPr lang="ko-KR" altLang="en-US" sz="170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간단한 프로그래밍</a:t>
            </a:r>
            <a:endParaRPr lang="en-US" altLang="ko-KR" sz="1700" strike="noStrike" cap="none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charset="0"/>
              <a:ea typeface="맑은 고딕" charset="0"/>
            </a:endParaRPr>
          </a:p>
          <a:p>
            <a:pPr marL="0" indent="0">
              <a:buNone/>
            </a:pPr>
            <a:r>
              <a:rPr lang="en-US" altLang="ko-KR" sz="17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     </a:t>
            </a:r>
            <a:r>
              <a:rPr lang="en-US" altLang="ko-KR" sz="19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2</a:t>
            </a:r>
            <a:r>
              <a:rPr lang="en-US" altLang="ko-KR" sz="17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-3 </a:t>
            </a:r>
            <a:r>
              <a:rPr lang="ko-KR" altLang="en-US" sz="17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기타활동</a:t>
            </a:r>
            <a:endParaRPr lang="en-US" altLang="ko-KR" sz="1700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charset="0"/>
              <a:ea typeface="맑은 고딕" charset="0"/>
            </a:endParaRPr>
          </a:p>
          <a:p>
            <a:pPr marL="0" indent="0">
              <a:buNone/>
            </a:pPr>
            <a:r>
              <a:rPr lang="en-US" altLang="ko-KR" sz="1700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en-US" altLang="ko-KR" sz="170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    </a:t>
            </a:r>
            <a:r>
              <a:rPr lang="en-US" altLang="ko-KR" sz="190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2</a:t>
            </a:r>
            <a:r>
              <a:rPr lang="en-US" altLang="ko-KR" sz="170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-4 </a:t>
            </a:r>
            <a:r>
              <a:rPr lang="ko-KR" altLang="en-US" sz="170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앞으로 공부할 것 들</a:t>
            </a:r>
            <a:endParaRPr lang="ko-KR" altLang="en-US" sz="24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14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1276985" y="48895"/>
            <a:ext cx="3620770" cy="8007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sz="1800" b="1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en-US" altLang="ko-KR" sz="2500" b="1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네트워크 실습</a:t>
            </a:r>
            <a:endParaRPr lang="ko-KR" altLang="en-US" sz="2500" b="1" strike="noStrike" cap="none" dirty="0" smtClean="0">
              <a:solidFill>
                <a:schemeClr val="accent5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title" idx="1"/>
          </p:nvPr>
        </p:nvSpPr>
        <p:spPr>
          <a:xfrm>
            <a:off x="1379220" y="476885"/>
            <a:ext cx="7035800" cy="51625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sz="18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-4 vmware로 Centos 다운받아보기</a:t>
            </a:r>
            <a:endParaRPr lang="ko-KR" altLang="en-US" sz="1800" b="1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4" descr="C:/Users/lIIIlllIllII/AppData/Roaming/PolarisOffice/ETemp/3360_10247952/fImage17533340935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635" y="1675130"/>
            <a:ext cx="3246755" cy="3620770"/>
          </a:xfrm>
          <a:prstGeom prst="rect">
            <a:avLst/>
          </a:prstGeom>
          <a:noFill/>
        </p:spPr>
      </p:pic>
      <p:pic>
        <p:nvPicPr>
          <p:cNvPr id="6" name="그림 5" descr="C:/Users/lIIIlllIllII/AppData/Roaming/PolarisOffice/ETemp/3360_10247952/fImage34459341696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205" y="1678940"/>
            <a:ext cx="3283585" cy="3620770"/>
          </a:xfrm>
          <a:prstGeom prst="rect">
            <a:avLst/>
          </a:prstGeom>
          <a:noFill/>
        </p:spPr>
      </p:pic>
      <p:pic>
        <p:nvPicPr>
          <p:cNvPr id="7" name="그림 6" descr="C:/Users/lIIIlllIllII/AppData/Roaming/PolarisOffice/ETemp/3360_10247952/fImage342263424464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020" y="1676400"/>
            <a:ext cx="3283585" cy="362077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1276985" y="48895"/>
            <a:ext cx="3620770" cy="8007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sz="1800" b="1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en-US" altLang="ko-KR" sz="2500" b="1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네트워크 실습</a:t>
            </a:r>
            <a:endParaRPr lang="ko-KR" altLang="en-US" sz="2500" b="1" strike="noStrike" cap="none" dirty="0" smtClean="0">
              <a:solidFill>
                <a:schemeClr val="accent5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title" idx="1"/>
          </p:nvPr>
        </p:nvSpPr>
        <p:spPr>
          <a:xfrm>
            <a:off x="1379220" y="476885"/>
            <a:ext cx="7035800" cy="51625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sz="18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-4 vmware로 Centos 다운받아보기</a:t>
            </a:r>
            <a:endParaRPr lang="ko-KR" altLang="en-US" sz="1800" b="1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lIIIlllIllII/AppData/Roaming/PolarisOffice/ETemp/3360_10247952/fImage37713354570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620" y="1670685"/>
            <a:ext cx="4822825" cy="3402965"/>
          </a:xfrm>
          <a:prstGeom prst="rect">
            <a:avLst/>
          </a:prstGeom>
          <a:noFill/>
        </p:spPr>
      </p:pic>
      <p:pic>
        <p:nvPicPr>
          <p:cNvPr id="5" name="그림 4" descr="C:/Users/lIIIlllIllII/AppData/Roaming/PolarisOffice/ETemp/3360_10247952/fImage71048355814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615" y="1657350"/>
            <a:ext cx="4815205" cy="342773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1276985" y="48895"/>
            <a:ext cx="3620770" cy="8007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sz="1800" b="1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en-US" altLang="ko-KR" sz="2500" b="1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네트워크 실습</a:t>
            </a:r>
            <a:endParaRPr lang="ko-KR" altLang="en-US" sz="2500" b="1" strike="noStrike" cap="none" dirty="0" smtClean="0">
              <a:solidFill>
                <a:schemeClr val="accent5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title" idx="1"/>
          </p:nvPr>
        </p:nvSpPr>
        <p:spPr>
          <a:xfrm>
            <a:off x="1379220" y="476885"/>
            <a:ext cx="7035800" cy="51625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sz="18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-4 vmware로 Centos 다운받아보기</a:t>
            </a:r>
            <a:endParaRPr lang="ko-KR" altLang="en-US" sz="1800" b="1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lIIIlllIllII/AppData/Roaming/PolarisOffice/ETemp/3360_10247952/fImage150540356328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460500"/>
            <a:ext cx="4999990" cy="3543300"/>
          </a:xfrm>
          <a:prstGeom prst="rect">
            <a:avLst/>
          </a:prstGeom>
          <a:noFill/>
        </p:spPr>
      </p:pic>
      <p:pic>
        <p:nvPicPr>
          <p:cNvPr id="5" name="그림 4" descr="C:/Users/lIIIlllIllII/AppData/Roaming/PolarisOffice/ETemp/3360_10247952/fImage149364357682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95" y="1493520"/>
            <a:ext cx="4591685" cy="350964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1276985" y="48895"/>
            <a:ext cx="3620770" cy="8007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sz="1800" b="1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en-US" altLang="ko-KR" sz="2500" b="1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네트워크 실습</a:t>
            </a:r>
            <a:endParaRPr lang="ko-KR" altLang="en-US" sz="2500" b="1" strike="noStrike" cap="none" dirty="0" smtClean="0">
              <a:solidFill>
                <a:schemeClr val="accent5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title" idx="2"/>
          </p:nvPr>
        </p:nvSpPr>
        <p:spPr>
          <a:xfrm>
            <a:off x="1379220" y="476885"/>
            <a:ext cx="7035800" cy="51625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sz="18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-4 vmware로 Centos 다운받아보기</a:t>
            </a:r>
            <a:endParaRPr lang="ko-KR" altLang="en-US" sz="1800" b="1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lIIIlllIllII/AppData/Roaming/PolarisOffice/ETemp/3360_10247952/fImage27605368996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715" y="3804920"/>
            <a:ext cx="5958840" cy="2478405"/>
          </a:xfrm>
          <a:prstGeom prst="rect">
            <a:avLst/>
          </a:prstGeom>
          <a:noFill/>
        </p:spPr>
      </p:pic>
      <p:pic>
        <p:nvPicPr>
          <p:cNvPr id="5" name="그림 4" descr="C:/Users/lIIIlllIllII/AppData/Roaming/PolarisOffice/ETemp/3360_10247952/fImage2733736949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255" y="1243965"/>
            <a:ext cx="5944235" cy="2455545"/>
          </a:xfrm>
          <a:prstGeom prst="rect">
            <a:avLst/>
          </a:prstGeom>
          <a:noFill/>
        </p:spPr>
      </p:pic>
      <p:sp>
        <p:nvSpPr>
          <p:cNvPr id="6" name="텍스트 상자 5"/>
          <p:cNvSpPr txBox="1">
            <a:spLocks/>
          </p:cNvSpPr>
          <p:nvPr/>
        </p:nvSpPr>
        <p:spPr>
          <a:xfrm>
            <a:off x="7785735" y="3429000"/>
            <a:ext cx="3230245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각각 루트계정과 일반(asd) 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계정으로 로그인되어있다.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>
            <a:off x="8395970" y="3348672"/>
            <a:ext cx="2315210" cy="4476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300" b="0" strike="noStrike" cap="none" dirty="0" smtClean="0">
                <a:solidFill>
                  <a:schemeClr val="accent5">
                    <a:lumMod val="75000"/>
                    <a:lumOff val="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공룡게임</a:t>
            </a:r>
            <a:endParaRPr lang="ko-KR" altLang="en-US" sz="2300" b="0" strike="noStrike" cap="none" dirty="0">
              <a:solidFill>
                <a:schemeClr val="accent5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7327900" y="2501900"/>
            <a:ext cx="4451985" cy="5861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accent5">
                    <a:lumMod val="75000"/>
                    <a:lumOff val="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Arial" panose="020B0604020202020204" pitchFamily="34" charset="0"/>
                <a:ea typeface="나눔고딕 ExtraBold" pitchFamily="50" charset="-127"/>
                <a:cs typeface="Arial" panose="020B0604020202020204" pitchFamily="34" charset="0"/>
              </a:rPr>
              <a:t>MiniGame</a:t>
            </a:r>
            <a:endParaRPr lang="ko-KR" altLang="en-US" sz="3200" b="0" strike="noStrike" cap="none" dirty="0">
              <a:solidFill>
                <a:schemeClr val="accent5">
                  <a:lumMod val="75000"/>
                  <a:lumOff val="0"/>
                </a:schemeClr>
              </a:solidFill>
              <a:latin typeface="Arial" panose="020B0604020202020204" pitchFamily="34" charset="0"/>
              <a:ea typeface="나눔고딕 ExtraBold" pitchFamily="50" charset="-127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0975" y="95885"/>
            <a:ext cx="6054725" cy="800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2 </a:t>
            </a:r>
            <a:r>
              <a:rPr lang="ko-KR" altLang="en-US" sz="25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간단한 프로그래밍</a:t>
            </a:r>
            <a:endParaRPr lang="en-US" altLang="ko-KR" sz="2500" b="1" strike="noStrike" cap="none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charset="0"/>
              <a:ea typeface="맑은 고딕" charset="0"/>
            </a:endParaRPr>
          </a:p>
          <a:p>
            <a:endParaRPr lang="ko-KR" altLang="en-US" b="1" dirty="0"/>
          </a:p>
        </p:txBody>
      </p:sp>
      <p:sp>
        <p:nvSpPr>
          <p:cNvPr id="10" name="텍스트 개체 틀 1"/>
          <p:cNvSpPr txBox="1">
            <a:spLocks noGrp="1"/>
          </p:cNvSpPr>
          <p:nvPr>
            <p:ph type="title"/>
          </p:nvPr>
        </p:nvSpPr>
        <p:spPr>
          <a:xfrm>
            <a:off x="1532985" y="52705"/>
            <a:ext cx="4437380" cy="13277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sz="18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-1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Python programming</a:t>
            </a:r>
            <a:endParaRPr lang="ko-KR" altLang="en-US" sz="18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79" y="1553461"/>
            <a:ext cx="7591115" cy="403809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505700" y="4090086"/>
            <a:ext cx="3677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게임을 진행 할 때 움직이는 공룡의 사진을 불러오는 명령어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55930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0975" y="95885"/>
            <a:ext cx="6054725" cy="800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2 </a:t>
            </a:r>
            <a:r>
              <a:rPr lang="ko-KR" altLang="en-US" sz="25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간단한 프로그래밍</a:t>
            </a:r>
            <a:endParaRPr lang="en-US" altLang="ko-KR" sz="2500" b="1" strike="noStrike" cap="none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charset="0"/>
              <a:ea typeface="맑은 고딕" charset="0"/>
            </a:endParaRPr>
          </a:p>
          <a:p>
            <a:endParaRPr lang="ko-KR" altLang="en-US" b="1" dirty="0"/>
          </a:p>
        </p:txBody>
      </p:sp>
      <p:sp>
        <p:nvSpPr>
          <p:cNvPr id="8" name="텍스트 상자 3"/>
          <p:cNvSpPr txBox="1">
            <a:spLocks/>
          </p:cNvSpPr>
          <p:nvPr/>
        </p:nvSpPr>
        <p:spPr>
          <a:xfrm>
            <a:off x="8709008" y="3348990"/>
            <a:ext cx="2315210" cy="4476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300" dirty="0" smtClean="0">
                <a:solidFill>
                  <a:schemeClr val="accent5">
                    <a:lumMod val="75000"/>
                    <a:lumOff val="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죽었을 </a:t>
            </a:r>
            <a:r>
              <a:rPr lang="ko-KR" altLang="en-US" sz="2300" dirty="0">
                <a:solidFill>
                  <a:schemeClr val="accent5">
                    <a:lumMod val="75000"/>
                    <a:lumOff val="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때</a:t>
            </a:r>
            <a:endParaRPr lang="ko-KR" altLang="en-US" sz="2300" b="0" strike="noStrike" cap="none" dirty="0">
              <a:solidFill>
                <a:schemeClr val="accent5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4"/>
          <p:cNvSpPr txBox="1">
            <a:spLocks/>
          </p:cNvSpPr>
          <p:nvPr/>
        </p:nvSpPr>
        <p:spPr>
          <a:xfrm>
            <a:off x="8260394" y="4143944"/>
            <a:ext cx="3245683" cy="64761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 smtClean="0">
                <a:latin typeface="+mn-ea"/>
                <a:cs typeface="Arial" panose="020B0604020202020204" pitchFamily="34" charset="0"/>
              </a:rPr>
              <a:t>공룡이 나무에 닿아 죽었을 때 명령어</a:t>
            </a:r>
            <a:endParaRPr lang="ko-KR" altLang="en-US" strike="noStrike" cap="none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14" name="텍스트 개체 틀 1"/>
          <p:cNvSpPr txBox="1">
            <a:spLocks noGrp="1"/>
          </p:cNvSpPr>
          <p:nvPr>
            <p:ph type="title"/>
          </p:nvPr>
        </p:nvSpPr>
        <p:spPr>
          <a:xfrm>
            <a:off x="1558985" y="100786"/>
            <a:ext cx="4437380" cy="13277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20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sz="18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-1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Python programming</a:t>
            </a:r>
            <a:endParaRPr lang="ko-KR" altLang="en-US" sz="18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80" y="1259006"/>
            <a:ext cx="8019781" cy="462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5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0975" y="95885"/>
            <a:ext cx="6054725" cy="800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2 </a:t>
            </a:r>
            <a:r>
              <a:rPr lang="ko-KR" altLang="en-US" sz="25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간단한 프로그래밍</a:t>
            </a:r>
            <a:endParaRPr lang="en-US" altLang="ko-KR" sz="2500" b="1" strike="noStrike" cap="none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charset="0"/>
              <a:ea typeface="맑은 고딕" charset="0"/>
            </a:endParaRPr>
          </a:p>
          <a:p>
            <a:endParaRPr lang="ko-KR" altLang="en-US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091" y="1390726"/>
            <a:ext cx="1371791" cy="16194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030" y="1949900"/>
            <a:ext cx="1596692" cy="240617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030" y="4673338"/>
            <a:ext cx="4425874" cy="134757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597" y="1390726"/>
            <a:ext cx="2085527" cy="282704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647" y="4507998"/>
            <a:ext cx="3229426" cy="144800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89093" y="1367695"/>
            <a:ext cx="1840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</a:rPr>
              <a:t>공을 맞힐 수 있는 기회</a:t>
            </a:r>
            <a:endParaRPr lang="ko-KR" alt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89093" y="2718441"/>
            <a:ext cx="1840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</a:rPr>
              <a:t>랜덤으로 숫자 부여</a:t>
            </a:r>
            <a:endParaRPr lang="ko-KR" alt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63917" y="4673338"/>
            <a:ext cx="2410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</a:rPr>
              <a:t>범위가 잘못 됐을 시 다시 입력</a:t>
            </a:r>
            <a:endParaRPr lang="ko-KR" alt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85004" y="2088399"/>
            <a:ext cx="1840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</a:rPr>
              <a:t>스트라이크 </a:t>
            </a:r>
            <a:r>
              <a:rPr lang="en-US" altLang="ko-KR" sz="1200" b="1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</a:rPr>
              <a:t>볼 출력</a:t>
            </a:r>
            <a:endParaRPr lang="ko-KR" alt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05034" y="5208627"/>
            <a:ext cx="2125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</a:rPr>
              <a:t>게임이 끝난 후 결과 출력</a:t>
            </a:r>
            <a:endParaRPr lang="ko-KR" alt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텍스트 개체 틀 1"/>
          <p:cNvSpPr txBox="1">
            <a:spLocks noGrp="1"/>
          </p:cNvSpPr>
          <p:nvPr>
            <p:ph type="title"/>
          </p:nvPr>
        </p:nvSpPr>
        <p:spPr>
          <a:xfrm>
            <a:off x="1558985" y="100786"/>
            <a:ext cx="4437380" cy="13277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20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sz="18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-1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Python programming</a:t>
            </a:r>
            <a:endParaRPr lang="ko-KR" altLang="en-US" sz="18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49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89050" y="123825"/>
            <a:ext cx="3620135" cy="800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3 </a:t>
            </a:r>
            <a:r>
              <a:rPr lang="ko-KR" altLang="en-US" sz="2500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기타 사진들</a:t>
            </a:r>
            <a:endParaRPr lang="en-US" altLang="ko-KR" sz="2500" b="1" strike="noStrike" cap="none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charset="0"/>
              <a:ea typeface="맑은 고딕" charset="0"/>
            </a:endParaRPr>
          </a:p>
          <a:p>
            <a:endParaRPr lang="ko-KR" altLang="en-US" b="1" dirty="0"/>
          </a:p>
        </p:txBody>
      </p:sp>
      <p:sp>
        <p:nvSpPr>
          <p:cNvPr id="9" name="텍스트 개체 틀 1"/>
          <p:cNvSpPr txBox="1">
            <a:spLocks/>
          </p:cNvSpPr>
          <p:nvPr/>
        </p:nvSpPr>
        <p:spPr>
          <a:xfrm>
            <a:off x="1391920" y="477520"/>
            <a:ext cx="7035165" cy="515620"/>
          </a:xfrm>
          <a:prstGeom prst="rect">
            <a:avLst/>
          </a:prstGeom>
        </p:spPr>
        <p:txBody>
          <a:bodyPr vert="horz" wrap="square" lIns="91440" tIns="45720" rIns="91440" bIns="45720" numCol="1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3-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1 </a:t>
            </a:r>
            <a:r>
              <a:rPr lang="ko-KR" altLang="en-US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서울아이티고등학교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2018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교지기고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0790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89050" y="1228090"/>
            <a:ext cx="3163570" cy="4691380"/>
          </a:xfrm>
          <a:prstGeom prst="rect">
            <a:avLst/>
          </a:prstGeom>
          <a:noFill/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080" y="1244600"/>
            <a:ext cx="3126105" cy="4674870"/>
          </a:xfrm>
          <a:prstGeom prst="rect">
            <a:avLst/>
          </a:prstGeom>
          <a:noFill/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625" y="1245235"/>
            <a:ext cx="3157855" cy="4697730"/>
          </a:xfrm>
          <a:prstGeom prst="rect">
            <a:avLst/>
          </a:prstGeom>
          <a:noFill/>
        </p:spPr>
      </p:pic>
      <p:sp>
        <p:nvSpPr>
          <p:cNvPr id="7" name="텍스트 상자 6"/>
          <p:cNvSpPr txBox="1">
            <a:spLocks/>
          </p:cNvSpPr>
          <p:nvPr/>
        </p:nvSpPr>
        <p:spPr>
          <a:xfrm>
            <a:off x="1364615" y="6049645"/>
            <a:ext cx="3034665" cy="3092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스위치, 라우터 구성 후 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>
            <a:off x="8035290" y="6047421"/>
            <a:ext cx="3693160" cy="3092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윈도우서버, </a:t>
            </a:r>
            <a:r>
              <a:rPr lang="en-US" altLang="ko-KR" sz="1400" b="0" strike="noStrike" cap="none" dirty="0" err="1" smtClean="0"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리눅스</a:t>
            </a:r>
            <a:r>
              <a:rPr lang="ko-KR" altLang="en-US" sz="1400" b="0" strike="noStrike" cap="none" dirty="0" smtClean="0"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서버</a:t>
            </a:r>
            <a:r>
              <a:rPr lang="en-US" altLang="ko-KR" sz="1400" b="0" strike="noStrike" cap="none" dirty="0" smtClean="0"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 ,방화벽,L3 </a:t>
            </a:r>
            <a:r>
              <a:rPr lang="ko-KR" altLang="en-US" sz="1400" b="0" strike="noStrike" cap="none" dirty="0" smtClean="0"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스위치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9050" y="123825"/>
            <a:ext cx="3620135" cy="800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3 </a:t>
            </a:r>
            <a:r>
              <a:rPr lang="ko-KR" altLang="en-US" sz="2500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기타 사진들</a:t>
            </a:r>
            <a:endParaRPr lang="en-US" altLang="ko-KR" sz="2500" b="1" strike="noStrike" cap="none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charset="0"/>
              <a:ea typeface="맑은 고딕" charset="0"/>
            </a:endParaRPr>
          </a:p>
          <a:p>
            <a:endParaRPr lang="ko-KR" altLang="en-US" b="1" dirty="0"/>
          </a:p>
        </p:txBody>
      </p:sp>
      <p:sp>
        <p:nvSpPr>
          <p:cNvPr id="10" name="텍스트 개체 틀 1"/>
          <p:cNvSpPr txBox="1">
            <a:spLocks noGrp="1"/>
          </p:cNvSpPr>
          <p:nvPr>
            <p:ph type="title"/>
          </p:nvPr>
        </p:nvSpPr>
        <p:spPr>
          <a:xfrm>
            <a:off x="1391920" y="477520"/>
            <a:ext cx="7035165" cy="51562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3-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2</a:t>
            </a:r>
            <a:r>
              <a:rPr lang="en-US" altLang="ko-KR" sz="18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ko-KR" altLang="en-US" sz="18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실제 사용된 실습장비들</a:t>
            </a:r>
            <a:endParaRPr lang="ko-KR" altLang="en-US" sz="18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6"/>
          <p:cNvSpPr txBox="1">
            <a:spLocks/>
          </p:cNvSpPr>
          <p:nvPr/>
        </p:nvSpPr>
        <p:spPr>
          <a:xfrm>
            <a:off x="4699952" y="6049645"/>
            <a:ext cx="3034665" cy="3092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dirty="0" smtClean="0"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패치 패널</a:t>
            </a:r>
            <a:r>
              <a:rPr lang="en-US" altLang="ko-KR" sz="1400" dirty="0" smtClean="0"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, </a:t>
            </a:r>
            <a:r>
              <a:rPr lang="ko-KR" altLang="en-US" sz="1400" dirty="0" err="1" smtClean="0"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라우터</a:t>
            </a:r>
            <a:r>
              <a:rPr lang="en-US" altLang="ko-KR" sz="1400" dirty="0" smtClean="0"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, </a:t>
            </a:r>
            <a:r>
              <a:rPr lang="ko-KR" altLang="en-US" sz="1400" dirty="0" smtClean="0"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스위치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1006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897255" y="151765"/>
            <a:ext cx="5720080" cy="61595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400" b="1" dirty="0">
                <a:solidFill>
                  <a:schemeClr val="accent1">
                    <a:lumMod val="50000"/>
                    <a:lumOff val="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서울남산체 B" charset="0"/>
                <a:ea typeface="서울남산체 B" charset="0"/>
              </a:rPr>
              <a:t>4 </a:t>
            </a:r>
            <a:r>
              <a:rPr lang="en-US" altLang="ko-KR" sz="3400" b="1" strike="noStrike" cap="none" dirty="0" err="1">
                <a:solidFill>
                  <a:schemeClr val="accent1">
                    <a:lumMod val="50000"/>
                    <a:lumOff val="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서울남산체 B" charset="0"/>
                <a:ea typeface="서울남산체 B" charset="0"/>
              </a:rPr>
              <a:t>앞으로</a:t>
            </a:r>
            <a:r>
              <a:rPr lang="en-US" altLang="ko-KR" sz="3400" b="1" strike="noStrike" cap="none" dirty="0">
                <a:solidFill>
                  <a:schemeClr val="accent1">
                    <a:lumMod val="50000"/>
                    <a:lumOff val="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서울남산체 B" charset="0"/>
                <a:ea typeface="서울남산체 B" charset="0"/>
              </a:rPr>
              <a:t> </a:t>
            </a:r>
            <a:r>
              <a:rPr lang="en-US" altLang="ko-KR" sz="3400" b="1" strike="noStrike" cap="none" dirty="0" err="1">
                <a:solidFill>
                  <a:schemeClr val="accent1">
                    <a:lumMod val="50000"/>
                    <a:lumOff val="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서울남산체 B" charset="0"/>
                <a:ea typeface="서울남산체 B" charset="0"/>
              </a:rPr>
              <a:t>공부할</a:t>
            </a:r>
            <a:r>
              <a:rPr lang="en-US" altLang="ko-KR" sz="3400" b="1" strike="noStrike" cap="none" dirty="0">
                <a:solidFill>
                  <a:schemeClr val="accent1">
                    <a:lumMod val="50000"/>
                    <a:lumOff val="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서울남산체 B" charset="0"/>
                <a:ea typeface="서울남산체 B" charset="0"/>
              </a:rPr>
              <a:t> </a:t>
            </a:r>
            <a:r>
              <a:rPr lang="en-US" altLang="ko-KR" sz="3400" b="1" strike="noStrike" cap="none" dirty="0" err="1">
                <a:solidFill>
                  <a:schemeClr val="accent1">
                    <a:lumMod val="50000"/>
                    <a:lumOff val="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서울남산체 B" charset="0"/>
                <a:ea typeface="서울남산체 B" charset="0"/>
              </a:rPr>
              <a:t>내용들</a:t>
            </a:r>
            <a:endParaRPr lang="ko-KR" altLang="en-US" sz="3400" b="1" strike="noStrike" cap="none" dirty="0">
              <a:solidFill>
                <a:schemeClr val="accent1">
                  <a:lumMod val="50000"/>
                  <a:lumOff val="0"/>
                </a:schemeClr>
              </a:solidFill>
              <a:latin typeface="서울남산체 B" charset="0"/>
              <a:ea typeface="서울남산체 B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>
            <a:off x="1666240" y="2035810"/>
            <a:ext cx="7498080" cy="2978508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28600" indent="-228600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6"/>
              </a:buClr>
              <a:buFont typeface="Arial"/>
              <a:buChar char="•"/>
            </a:pPr>
            <a:r>
              <a:rPr lang="en-US" altLang="ko-KR" sz="2700" b="1" strike="noStrike" cap="none" dirty="0">
                <a:solidFill>
                  <a:schemeClr val="accent1">
                    <a:lumMod val="75000"/>
                    <a:lumOff val="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EB" charset="0"/>
                <a:ea typeface="서울남산체 EB" charset="0"/>
              </a:rPr>
              <a:t>방화벽에 대해서</a:t>
            </a:r>
            <a:endParaRPr lang="ko-KR" altLang="en-US" sz="2700" b="1" strike="noStrike" cap="none" dirty="0">
              <a:solidFill>
                <a:schemeClr val="accent1">
                  <a:lumMod val="75000"/>
                  <a:lumOff val="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EB" charset="0"/>
              <a:ea typeface="서울남산체 EB" charset="0"/>
            </a:endParaRPr>
          </a:p>
          <a:p>
            <a:pPr marL="228600" indent="-228600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6"/>
              </a:buClr>
              <a:buFont typeface="Arial"/>
              <a:buChar char="•"/>
            </a:pPr>
            <a:r>
              <a:rPr lang="ko-KR" altLang="en-US" sz="2700" b="1" strike="noStrike" cap="none" dirty="0" smtClean="0">
                <a:solidFill>
                  <a:schemeClr val="accent1">
                    <a:lumMod val="75000"/>
                    <a:lumOff val="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EB" charset="0"/>
                <a:ea typeface="서울남산체 EB" charset="0"/>
              </a:rPr>
              <a:t>네트워크 관리사 자격증에 대해서</a:t>
            </a:r>
            <a:endParaRPr lang="en-US" altLang="ko-KR" sz="2700" b="1" strike="noStrike" cap="none" dirty="0" smtClean="0">
              <a:solidFill>
                <a:schemeClr val="accent1">
                  <a:lumMod val="75000"/>
                  <a:lumOff val="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EB" charset="0"/>
              <a:ea typeface="서울남산체 EB" charset="0"/>
            </a:endParaRPr>
          </a:p>
          <a:p>
            <a:pPr marL="228600" indent="-228600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6"/>
              </a:buClr>
              <a:buFont typeface="Arial"/>
              <a:buChar char="•"/>
            </a:pPr>
            <a:r>
              <a:rPr lang="en-US" altLang="ko-KR" sz="2700" b="1" strike="noStrike" cap="none" dirty="0" err="1" smtClean="0">
                <a:solidFill>
                  <a:schemeClr val="accent1">
                    <a:lumMod val="75000"/>
                    <a:lumOff val="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EB" charset="0"/>
                <a:ea typeface="서울남산체 EB" charset="0"/>
              </a:rPr>
              <a:t>DB</a:t>
            </a:r>
            <a:r>
              <a:rPr lang="en-US" altLang="ko-KR" sz="2700" b="1" strike="noStrike" cap="none" dirty="0" err="1">
                <a:solidFill>
                  <a:schemeClr val="accent1">
                    <a:lumMod val="75000"/>
                    <a:lumOff val="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EB" charset="0"/>
                <a:ea typeface="서울남산체 EB" charset="0"/>
              </a:rPr>
              <a:t>에</a:t>
            </a:r>
            <a:r>
              <a:rPr lang="en-US" altLang="ko-KR" sz="2700" b="1" strike="noStrike" cap="none" dirty="0">
                <a:solidFill>
                  <a:schemeClr val="accent1">
                    <a:lumMod val="75000"/>
                    <a:lumOff val="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EB" charset="0"/>
                <a:ea typeface="서울남산체 EB" charset="0"/>
              </a:rPr>
              <a:t> 대해서</a:t>
            </a:r>
            <a:endParaRPr lang="ko-KR" altLang="en-US" sz="2700" b="1" strike="noStrike" cap="none" dirty="0">
              <a:solidFill>
                <a:schemeClr val="accent1">
                  <a:lumMod val="75000"/>
                  <a:lumOff val="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EB" charset="0"/>
              <a:ea typeface="서울남산체 EB" charset="0"/>
            </a:endParaRPr>
          </a:p>
          <a:p>
            <a:pPr marL="228600" indent="-228600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6"/>
              </a:buClr>
              <a:buFont typeface="Arial"/>
              <a:buChar char="•"/>
            </a:pPr>
            <a:r>
              <a:rPr lang="en-US" altLang="ko-KR" sz="2700" b="1" strike="noStrike" cap="none" dirty="0">
                <a:solidFill>
                  <a:schemeClr val="accent1">
                    <a:lumMod val="75000"/>
                    <a:lumOff val="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EB" charset="0"/>
                <a:ea typeface="서울남산체 EB" charset="0"/>
              </a:rPr>
              <a:t>여러가지 프로토콜들에 대해서</a:t>
            </a:r>
            <a:endParaRPr lang="ko-KR" altLang="en-US" sz="2700" b="1" strike="noStrike" cap="none" dirty="0">
              <a:solidFill>
                <a:schemeClr val="accent1">
                  <a:lumMod val="75000"/>
                  <a:lumOff val="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EB" charset="0"/>
              <a:ea typeface="서울남산체 EB" charset="0"/>
            </a:endParaRPr>
          </a:p>
          <a:p>
            <a:pPr marL="228600" indent="-228600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6"/>
              </a:buClr>
              <a:buFont typeface="Arial"/>
              <a:buChar char="•"/>
            </a:pPr>
            <a:r>
              <a:rPr lang="en-US" altLang="ko-KR" sz="2700" b="1" dirty="0" smtClean="0">
                <a:solidFill>
                  <a:schemeClr val="accent1">
                    <a:lumMod val="75000"/>
                    <a:lumOff val="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EB" charset="0"/>
                <a:ea typeface="서울남산체 EB" charset="0"/>
              </a:rPr>
              <a:t>Python</a:t>
            </a:r>
            <a:r>
              <a:rPr lang="ko-KR" altLang="en-US" sz="2700" b="1" dirty="0" smtClean="0">
                <a:solidFill>
                  <a:schemeClr val="accent1">
                    <a:lumMod val="75000"/>
                    <a:lumOff val="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EB" charset="0"/>
                <a:ea typeface="서울남산체 EB" charset="0"/>
              </a:rPr>
              <a:t>에 대해서</a:t>
            </a:r>
            <a:endParaRPr lang="en-US" altLang="ko-KR" sz="2700" b="1" dirty="0" smtClean="0">
              <a:solidFill>
                <a:schemeClr val="accent1">
                  <a:lumMod val="75000"/>
                  <a:lumOff val="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EB" charset="0"/>
              <a:ea typeface="서울남산체 EB" charset="0"/>
            </a:endParaRPr>
          </a:p>
          <a:p>
            <a:pPr marL="228600" indent="-228600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6"/>
              </a:buClr>
              <a:buFont typeface="Arial"/>
              <a:buChar char="•"/>
            </a:pPr>
            <a:r>
              <a:rPr lang="ko-KR" altLang="en-US" sz="2700" b="1" strike="noStrike" cap="none" dirty="0" smtClean="0">
                <a:solidFill>
                  <a:schemeClr val="accent1">
                    <a:lumMod val="75000"/>
                    <a:lumOff val="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EB" charset="0"/>
                <a:ea typeface="서울남산체 EB" charset="0"/>
              </a:rPr>
              <a:t>각종 </a:t>
            </a:r>
            <a:r>
              <a:rPr lang="en-US" altLang="ko-KR" sz="2700" b="1" strike="noStrike" cap="none" dirty="0" smtClean="0">
                <a:solidFill>
                  <a:schemeClr val="accent1">
                    <a:lumMod val="75000"/>
                    <a:lumOff val="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EB" charset="0"/>
                <a:ea typeface="서울남산체 EB" charset="0"/>
              </a:rPr>
              <a:t>OS</a:t>
            </a:r>
            <a:r>
              <a:rPr lang="ko-KR" altLang="en-US" sz="2700" b="1" strike="noStrike" cap="none" dirty="0" smtClean="0">
                <a:solidFill>
                  <a:schemeClr val="accent1">
                    <a:lumMod val="75000"/>
                    <a:lumOff val="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EB" charset="0"/>
                <a:ea typeface="서울남산체 EB" charset="0"/>
              </a:rPr>
              <a:t>에 대해서</a:t>
            </a:r>
            <a:endParaRPr lang="ko-KR" altLang="en-US" sz="2700" b="1" strike="noStrike" cap="none" dirty="0">
              <a:solidFill>
                <a:schemeClr val="accent1">
                  <a:lumMod val="75000"/>
                  <a:lumOff val="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EB" charset="0"/>
              <a:ea typeface="서울남산체 EB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504" y="1554341"/>
            <a:ext cx="3959225" cy="394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4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315085" y="993140"/>
            <a:ext cx="3207385" cy="8616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dirty="0" smtClean="0">
                <a:solidFill>
                  <a:srgbClr val="002060"/>
                </a:solidFill>
                <a:latin typeface="함초롬바탕" charset="0"/>
                <a:ea typeface="함초롬바탕" charset="0"/>
              </a:rPr>
              <a:t>Introduce</a:t>
            </a:r>
            <a:endParaRPr lang="ko-KR" altLang="en-US" sz="4400" b="1" strike="noStrike" cap="none" dirty="0" smtClean="0">
              <a:solidFill>
                <a:srgbClr val="002060"/>
              </a:solidFill>
              <a:latin typeface="함초롬바탕" charset="0"/>
              <a:ea typeface="함초롬바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1426297" y="2143638"/>
            <a:ext cx="2817873" cy="1099271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None/>
            </a:pPr>
            <a:r>
              <a:rPr lang="ko-KR" altLang="en-US" sz="2400" b="1" strike="noStrike" cap="none" dirty="0" smtClean="0">
                <a:solidFill>
                  <a:srgbClr val="002060"/>
                </a:solidFill>
                <a:latin typeface="맑은 고딕" charset="0"/>
                <a:ea typeface="맑은 고딕" charset="0"/>
              </a:rPr>
              <a:t>산출물 </a:t>
            </a:r>
            <a:endParaRPr lang="en-US" altLang="ko-KR" sz="2400" b="1" strike="noStrike" cap="none" dirty="0" smtClean="0">
              <a:solidFill>
                <a:srgbClr val="00206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None/>
            </a:pPr>
            <a:r>
              <a:rPr lang="en-US" altLang="ko-KR" sz="2400" dirty="0" smtClean="0">
                <a:solidFill>
                  <a:srgbClr val="002060"/>
                </a:solidFill>
                <a:latin typeface="맑은 고딕" charset="0"/>
                <a:ea typeface="맑은 고딕" charset="0"/>
              </a:rPr>
              <a:t>(Python) </a:t>
            </a:r>
            <a:r>
              <a:rPr lang="ko-KR" altLang="en-US" sz="2400" dirty="0" smtClean="0">
                <a:solidFill>
                  <a:srgbClr val="002060"/>
                </a:solidFill>
                <a:latin typeface="맑은 고딕" charset="0"/>
                <a:ea typeface="맑은 고딕" charset="0"/>
              </a:rPr>
              <a:t>공룡게임</a:t>
            </a:r>
            <a:endParaRPr lang="en-US" altLang="ko-KR" sz="2400" dirty="0" smtClean="0">
              <a:solidFill>
                <a:srgbClr val="00206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None/>
            </a:pPr>
            <a:endParaRPr lang="ko-KR" altLang="en-US" sz="24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420495" y="3418703"/>
            <a:ext cx="7908856" cy="1270447"/>
          </a:xfrm>
          <a:prstGeom prst="rect">
            <a:avLst/>
          </a:prstGeom>
        </p:spPr>
        <p:txBody>
          <a:bodyPr vert="horz" wrap="square" lIns="91440" tIns="45720" rIns="91440" bIns="45720" numCol="1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404040"/>
              </a:buClr>
              <a:buFont typeface="Arial" panose="020B0604020202020204" pitchFamily="34" charset="0"/>
              <a:buNone/>
            </a:pPr>
            <a:r>
              <a:rPr lang="ko-KR" altLang="en-US" sz="2000" b="1" dirty="0" smtClean="0">
                <a:solidFill>
                  <a:srgbClr val="002060"/>
                </a:solidFill>
                <a:latin typeface="맑은 고딕" charset="0"/>
                <a:ea typeface="맑은 고딕" charset="0"/>
              </a:rPr>
              <a:t>교내활동</a:t>
            </a:r>
            <a:endParaRPr lang="en-US" altLang="ko-KR" sz="2000" b="1" dirty="0" smtClean="0">
              <a:solidFill>
                <a:srgbClr val="002060"/>
              </a:solidFill>
              <a:latin typeface="맑은 고딕" charset="0"/>
              <a:ea typeface="맑은 고딕" charset="0"/>
            </a:endParaRPr>
          </a:p>
          <a:p>
            <a:pPr marL="0" indent="0">
              <a:buClr>
                <a:srgbClr val="404040"/>
              </a:buClr>
              <a:buFont typeface="Arial" panose="020B0604020202020204" pitchFamily="34" charset="0"/>
              <a:buNone/>
            </a:pPr>
            <a:r>
              <a:rPr lang="en-US" altLang="ko-KR" sz="2000" dirty="0" smtClean="0">
                <a:solidFill>
                  <a:srgbClr val="002060"/>
                </a:solidFill>
                <a:latin typeface="맑은 고딕" charset="0"/>
                <a:ea typeface="맑은 고딕" charset="0"/>
              </a:rPr>
              <a:t>2020 </a:t>
            </a:r>
            <a:r>
              <a:rPr lang="ko-KR" altLang="en-US" sz="2000" dirty="0" smtClean="0">
                <a:solidFill>
                  <a:srgbClr val="002060"/>
                </a:solidFill>
                <a:latin typeface="맑은 고딕" charset="0"/>
                <a:ea typeface="맑은 고딕" charset="0"/>
              </a:rPr>
              <a:t>컴퓨터 자격증 반 활동</a:t>
            </a:r>
            <a:r>
              <a:rPr lang="en-US" altLang="ko-KR" sz="2000" dirty="0" smtClean="0">
                <a:solidFill>
                  <a:srgbClr val="002060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2000" dirty="0" smtClean="0">
                <a:solidFill>
                  <a:srgbClr val="002060"/>
                </a:solidFill>
                <a:latin typeface="맑은 고딕" charset="0"/>
                <a:ea typeface="맑은 고딕" charset="0"/>
              </a:rPr>
              <a:t>정보처리기능사</a:t>
            </a:r>
            <a:r>
              <a:rPr lang="en-US" altLang="ko-KR" sz="2000" dirty="0" smtClean="0">
                <a:solidFill>
                  <a:srgbClr val="002060"/>
                </a:solidFill>
                <a:latin typeface="맑은 고딕" charset="0"/>
                <a:ea typeface="맑은 고딕" charset="0"/>
              </a:rPr>
              <a:t>, CCNA)</a:t>
            </a:r>
          </a:p>
          <a:p>
            <a:pPr marL="0" indent="0">
              <a:buClr>
                <a:srgbClr val="404040"/>
              </a:buClr>
              <a:buFont typeface="Arial" panose="020B0604020202020204" pitchFamily="34" charset="0"/>
              <a:buNone/>
            </a:pPr>
            <a:r>
              <a:rPr lang="en-US" altLang="ko-KR" sz="2000" dirty="0" smtClean="0">
                <a:solidFill>
                  <a:srgbClr val="002060"/>
                </a:solidFill>
                <a:latin typeface="맑은 고딕" charset="0"/>
                <a:ea typeface="맑은 고딕" charset="0"/>
              </a:rPr>
              <a:t>2021 </a:t>
            </a:r>
            <a:r>
              <a:rPr lang="ko-KR" altLang="en-US" sz="2000" dirty="0" smtClean="0">
                <a:solidFill>
                  <a:srgbClr val="002060"/>
                </a:solidFill>
                <a:latin typeface="맑은 고딕" charset="0"/>
                <a:ea typeface="맑은 고딕" charset="0"/>
              </a:rPr>
              <a:t>시스템 엔지니어 </a:t>
            </a:r>
            <a:r>
              <a:rPr lang="en-US" altLang="ko-KR" sz="2000" dirty="0" smtClean="0">
                <a:solidFill>
                  <a:srgbClr val="002060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2000" dirty="0" smtClean="0">
                <a:solidFill>
                  <a:srgbClr val="002060"/>
                </a:solidFill>
                <a:latin typeface="맑은 고딕" charset="0"/>
                <a:ea typeface="맑은 고딕" charset="0"/>
              </a:rPr>
              <a:t>토요 특강</a:t>
            </a:r>
            <a:r>
              <a:rPr lang="en-US" altLang="ko-KR" sz="2000" dirty="0" smtClean="0">
                <a:solidFill>
                  <a:srgbClr val="002060"/>
                </a:solidFill>
                <a:latin typeface="맑은 고딕" charset="0"/>
                <a:ea typeface="맑은 고딕" charset="0"/>
              </a:rPr>
              <a:t>)</a:t>
            </a:r>
          </a:p>
          <a:p>
            <a:pPr marL="0" indent="0">
              <a:buClr>
                <a:srgbClr val="404040"/>
              </a:buClr>
              <a:buFont typeface="Arial" panose="020B0604020202020204" pitchFamily="34" charset="0"/>
              <a:buNone/>
            </a:pP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>
              <a:buClr>
                <a:srgbClr val="404040"/>
              </a:buClr>
              <a:buFont typeface="Arial" panose="020B0604020202020204" pitchFamily="34" charset="0"/>
              <a:buNone/>
            </a:pPr>
            <a:endParaRPr lang="ko-KR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420495" y="4977953"/>
            <a:ext cx="2817873" cy="1099271"/>
          </a:xfrm>
          <a:prstGeom prst="rect">
            <a:avLst/>
          </a:prstGeom>
        </p:spPr>
        <p:txBody>
          <a:bodyPr vert="horz" wrap="square" lIns="91440" tIns="45720" rIns="91440" bIns="45720" numCol="1" rtlCol="0" anchor="t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404040"/>
              </a:buClr>
              <a:buFont typeface="Arial" panose="020B0604020202020204" pitchFamily="34" charset="0"/>
              <a:buNone/>
            </a:pPr>
            <a:r>
              <a:rPr lang="ko-KR" altLang="en-US" sz="2400" dirty="0" smtClean="0">
                <a:solidFill>
                  <a:srgbClr val="002060"/>
                </a:solidFill>
                <a:latin typeface="맑은 고딕" charset="0"/>
                <a:ea typeface="맑은 고딕" charset="0"/>
              </a:rPr>
              <a:t>연락처</a:t>
            </a:r>
            <a:endParaRPr lang="en-US" altLang="ko-KR" sz="2400" dirty="0" smtClean="0">
              <a:solidFill>
                <a:srgbClr val="002060"/>
              </a:solidFill>
              <a:latin typeface="맑은 고딕" charset="0"/>
              <a:ea typeface="맑은 고딕" charset="0"/>
            </a:endParaRPr>
          </a:p>
          <a:p>
            <a:pPr marL="0" indent="0">
              <a:buClr>
                <a:srgbClr val="404040"/>
              </a:buClr>
              <a:buFont typeface="Arial" panose="020B0604020202020204" pitchFamily="34" charset="0"/>
              <a:buNone/>
            </a:pPr>
            <a:r>
              <a:rPr lang="en-US" altLang="ko-KR" sz="2400" dirty="0" smtClean="0">
                <a:solidFill>
                  <a:srgbClr val="002060"/>
                </a:solidFill>
                <a:latin typeface="맑은 고딕" charset="0"/>
                <a:ea typeface="맑은 고딕" charset="0"/>
              </a:rPr>
              <a:t>Phone 010-8684-8901</a:t>
            </a:r>
          </a:p>
          <a:p>
            <a:pPr marL="0" indent="0">
              <a:buClr>
                <a:srgbClr val="404040"/>
              </a:buClr>
              <a:buFont typeface="Arial" panose="020B0604020202020204" pitchFamily="34" charset="0"/>
              <a:buNone/>
            </a:pPr>
            <a:r>
              <a:rPr lang="en-US" altLang="ko-KR" sz="2400" dirty="0" smtClean="0">
                <a:solidFill>
                  <a:srgbClr val="002060"/>
                </a:solidFill>
                <a:latin typeface="맑은 고딕" charset="0"/>
                <a:ea typeface="맑은 고딕" charset="0"/>
              </a:rPr>
              <a:t>E-mail rkj0504@gmail.com</a:t>
            </a:r>
          </a:p>
          <a:p>
            <a:pPr marL="0" indent="0">
              <a:buClr>
                <a:srgbClr val="404040"/>
              </a:buClr>
              <a:buFont typeface="Arial" panose="020B0604020202020204" pitchFamily="34" charset="0"/>
              <a:buNone/>
            </a:pPr>
            <a:endParaRPr lang="ko-KR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0045644" y="1305199"/>
            <a:ext cx="1260656" cy="1099271"/>
          </a:xfrm>
          <a:prstGeom prst="rect">
            <a:avLst/>
          </a:prstGeom>
        </p:spPr>
        <p:txBody>
          <a:bodyPr vert="horz" wrap="square" lIns="91440" tIns="45720" rIns="91440" bIns="45720" numCol="1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404040"/>
              </a:buClr>
              <a:buFont typeface="Arial" panose="020B0604020202020204" pitchFamily="34" charset="0"/>
              <a:buNone/>
            </a:pPr>
            <a:r>
              <a:rPr lang="ko-KR" altLang="en-US" sz="2400" dirty="0" smtClean="0">
                <a:solidFill>
                  <a:srgbClr val="002060"/>
                </a:solidFill>
                <a:latin typeface="맑은 고딕" charset="0"/>
                <a:ea typeface="맑은 고딕" charset="0"/>
              </a:rPr>
              <a:t>최건우</a:t>
            </a:r>
          </a:p>
        </p:txBody>
      </p:sp>
    </p:spTree>
    <p:extLst>
      <p:ext uri="{BB962C8B-B14F-4D97-AF65-F5344CB8AC3E}">
        <p14:creationId xmlns:p14="http://schemas.microsoft.com/office/powerpoint/2010/main" val="135733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315085" y="993140"/>
            <a:ext cx="3207385" cy="8616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1" strike="noStrike" cap="none" dirty="0" smtClean="0">
                <a:solidFill>
                  <a:srgbClr val="002060"/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함초롬바탕" charset="0"/>
                <a:ea typeface="함초롬바탕" charset="0"/>
              </a:rPr>
              <a:t>Contents</a:t>
            </a:r>
            <a:endParaRPr lang="ko-KR" altLang="en-US" sz="4400" b="1" strike="noStrike" cap="none" dirty="0" smtClean="0">
              <a:solidFill>
                <a:srgbClr val="002060"/>
              </a:solidFill>
              <a:latin typeface="함초롬바탕" charset="0"/>
              <a:ea typeface="함초롬바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1548765" y="1755140"/>
            <a:ext cx="6203950" cy="45313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lnSpcReduction="10000"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1.</a:t>
            </a:r>
            <a:r>
              <a:rPr lang="en-US" altLang="ko-KR" sz="24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en-US" altLang="ko-KR" sz="2400" b="0" strike="noStrike" cap="none" dirty="0" err="1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네트워크실습</a:t>
            </a:r>
            <a:endParaRPr lang="ko-KR" altLang="en-US" sz="2400" b="0" strike="noStrike" cap="none" dirty="0" smtClean="0">
              <a:solidFill>
                <a:schemeClr val="accent5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    </a:t>
            </a:r>
            <a:r>
              <a:rPr lang="en-US" altLang="ko-KR" sz="19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sz="17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1960"/>
                    </a:srgbClr>
                  </a:outerShdw>
                </a:effectLst>
                <a:latin typeface="맑은 고딕" charset="0"/>
                <a:ea typeface="맑은 고딕" charset="0"/>
              </a:rPr>
              <a:t>-</a:t>
            </a:r>
            <a:r>
              <a:rPr lang="en-US" altLang="ko-KR" sz="15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1960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sz="17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1960"/>
                    </a:srgbClr>
                  </a:outerShdw>
                </a:effectLst>
                <a:latin typeface="맑은 고딕" charset="0"/>
                <a:ea typeface="맑은 고딕" charset="0"/>
              </a:rPr>
              <a:t> Static Routing</a:t>
            </a:r>
            <a:r>
              <a:rPr lang="ko-KR" altLang="en-US" sz="17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1960"/>
                    </a:srgbClr>
                  </a:outerShdw>
                </a:effectLst>
                <a:latin typeface="맑은 고딕" charset="0"/>
                <a:ea typeface="맑은 고딕" charset="0"/>
              </a:rPr>
              <a:t>실습</a:t>
            </a:r>
            <a:endParaRPr lang="en-US" altLang="ko-KR" sz="1700" b="0" strike="noStrike" cap="none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ctr" rotWithShape="0">
                  <a:srgbClr val="000000">
                    <a:alpha val="41960"/>
                  </a:srgbClr>
                </a:outerShdw>
              </a:effectLst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7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1960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en-US" altLang="ko-KR" sz="17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1960"/>
                    </a:srgbClr>
                  </a:outerShdw>
                </a:effectLst>
                <a:latin typeface="맑은 고딕" charset="0"/>
                <a:ea typeface="맑은 고딕" charset="0"/>
              </a:rPr>
              <a:t>    </a:t>
            </a:r>
            <a:r>
              <a:rPr lang="en-US" altLang="ko-KR" sz="19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sz="17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-</a:t>
            </a:r>
            <a:r>
              <a:rPr lang="en-US" altLang="ko-KR" sz="15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2 Static</a:t>
            </a:r>
            <a:r>
              <a:rPr lang="ko-KR" altLang="en-US" sz="15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 루트</a:t>
            </a:r>
            <a:r>
              <a:rPr lang="en-US" altLang="ko-KR" sz="15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&amp;OSPF </a:t>
            </a:r>
            <a:r>
              <a:rPr lang="ko-KR" altLang="en-US" sz="15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설정 실습</a:t>
            </a:r>
            <a:endParaRPr lang="ko-KR" altLang="en-US" sz="1700" b="0" strike="noStrike" cap="none" dirty="0" smtClean="0">
              <a:solidFill>
                <a:schemeClr val="accent5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1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    </a:t>
            </a:r>
            <a:r>
              <a:rPr lang="en-US" altLang="ko-KR" sz="19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sz="17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-</a:t>
            </a:r>
            <a:r>
              <a:rPr lang="en-US" altLang="ko-KR" sz="15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3</a:t>
            </a:r>
            <a:r>
              <a:rPr lang="en-US" altLang="ko-KR" sz="17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7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     </a:t>
            </a:r>
            <a:r>
              <a:rPr lang="en-US" altLang="ko-KR" sz="19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sz="17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-</a:t>
            </a:r>
            <a:r>
              <a:rPr lang="en-US" altLang="ko-KR" sz="15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4</a:t>
            </a:r>
            <a:r>
              <a:rPr lang="en-US" altLang="ko-KR" sz="17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2.</a:t>
            </a:r>
            <a:r>
              <a:rPr lang="en-US" altLang="ko-KR" sz="24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ko-KR" altLang="en-US" sz="24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간단한 프로그래밍</a:t>
            </a:r>
            <a:endParaRPr lang="en-US" altLang="ko-KR" sz="2400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2352"/>
                  </a:srgbClr>
                </a:outerShdw>
              </a:effectLst>
              <a:latin typeface="맑은 고딕" charset="0"/>
              <a:ea typeface="맑은 고딕" charset="0"/>
            </a:endParaRPr>
          </a:p>
          <a:p>
            <a:pPr marL="0" indent="0">
              <a:buNone/>
            </a:pPr>
            <a:r>
              <a:rPr lang="en-US" altLang="ko-KR" sz="21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    </a:t>
            </a:r>
            <a:r>
              <a:rPr lang="en-US" altLang="ko-KR" sz="19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2</a:t>
            </a:r>
            <a:r>
              <a:rPr lang="en-US" altLang="ko-KR" sz="19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1960"/>
                    </a:srgbClr>
                  </a:outerShdw>
                </a:effectLst>
                <a:latin typeface="맑은 고딕" charset="0"/>
                <a:ea typeface="맑은 고딕" charset="0"/>
              </a:rPr>
              <a:t>-</a:t>
            </a:r>
            <a:r>
              <a:rPr lang="en-US" altLang="ko-KR" sz="17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1960"/>
                    </a:srgbClr>
                  </a:outerShdw>
                </a:effectLst>
                <a:latin typeface="맑은 고딕" charset="0"/>
                <a:ea typeface="맑은 고딕" charset="0"/>
              </a:rPr>
              <a:t>1 Python programming</a:t>
            </a:r>
          </a:p>
          <a:p>
            <a:pPr marL="0" indent="0">
              <a:buNone/>
            </a:pPr>
            <a:r>
              <a:rPr lang="en-US" altLang="ko-KR" sz="2400" b="1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3.</a:t>
            </a:r>
            <a:r>
              <a:rPr lang="en-US" altLang="ko-KR" sz="24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 기타 활동</a:t>
            </a:r>
            <a:endParaRPr lang="ko-KR" altLang="en-US" sz="2400" b="0" strike="noStrike" cap="none" dirty="0" smtClean="0">
              <a:solidFill>
                <a:schemeClr val="accent5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    </a:t>
            </a:r>
            <a:r>
              <a:rPr lang="en-US" altLang="ko-KR" sz="19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3</a:t>
            </a:r>
            <a:r>
              <a:rPr lang="en-US" altLang="ko-KR" sz="17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-</a:t>
            </a:r>
            <a:r>
              <a:rPr lang="en-US" altLang="ko-KR" sz="15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endParaRPr lang="ko-KR" altLang="en-US" sz="1700" b="0" strike="noStrike" cap="none" dirty="0" smtClean="0">
              <a:solidFill>
                <a:schemeClr val="accent5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    </a:t>
            </a:r>
            <a:r>
              <a:rPr lang="en-US" altLang="ko-KR" sz="19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3</a:t>
            </a:r>
            <a:r>
              <a:rPr lang="en-US" altLang="ko-KR" sz="17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-</a:t>
            </a:r>
            <a:r>
              <a:rPr lang="en-US" altLang="ko-KR" sz="1500" b="0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2</a:t>
            </a:r>
            <a:endParaRPr lang="ko-KR" altLang="en-US" sz="1700" b="0" strike="noStrike" cap="none" dirty="0" smtClean="0">
              <a:solidFill>
                <a:schemeClr val="accent5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1960"/>
                    </a:srgbClr>
                  </a:outerShdw>
                </a:effectLst>
                <a:latin typeface="맑은 고딕" charset="0"/>
                <a:ea typeface="맑은 고딕" charset="0"/>
              </a:rPr>
              <a:t>4 앞으로 공부할 것 들</a:t>
            </a:r>
            <a:endParaRPr lang="ko-KR" altLang="en-US" sz="2400" b="1" strike="noStrike" cap="none" dirty="0" smtClean="0">
              <a:solidFill>
                <a:schemeClr val="accent5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4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4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4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46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409065" y="0"/>
            <a:ext cx="4437380" cy="13277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2000" b="1" strike="noStrike" cap="none" dirty="0" smtClean="0">
                <a:solidFill>
                  <a:srgbClr val="002060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sz="1800" b="1" strike="noStrike" cap="none" dirty="0" smtClean="0">
                <a:solidFill>
                  <a:srgbClr val="002060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-1</a:t>
            </a:r>
            <a:r>
              <a:rPr lang="en-US" altLang="ko-KR" sz="1800" b="1" dirty="0">
                <a:solidFill>
                  <a:srgbClr val="002060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 Static Routing </a:t>
            </a:r>
            <a:r>
              <a:rPr lang="ko-KR" altLang="en-US" sz="1800" b="1" dirty="0" smtClean="0">
                <a:solidFill>
                  <a:srgbClr val="002060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실습 구성도</a:t>
            </a:r>
            <a:endParaRPr lang="ko-KR" altLang="en-US" sz="1800" b="1" strike="noStrike" cap="none" dirty="0">
              <a:solidFill>
                <a:srgbClr val="00206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1409065" y="3170555"/>
            <a:ext cx="681990" cy="2832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1480820" y="3242310"/>
            <a:ext cx="681990" cy="2832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15"/>
          <p:cNvSpPr txBox="1">
            <a:spLocks/>
          </p:cNvSpPr>
          <p:nvPr/>
        </p:nvSpPr>
        <p:spPr>
          <a:xfrm>
            <a:off x="8110220" y="2322195"/>
            <a:ext cx="3648710" cy="136319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00" b="0" strike="noStrike" cap="none" dirty="0">
                <a:latin typeface="맑은 고딕" charset="0"/>
                <a:ea typeface="맑은 고딕" charset="0"/>
              </a:rPr>
              <a:t>-실제 사용된 장비-</a:t>
            </a:r>
            <a:endParaRPr lang="ko-KR" altLang="en-US" sz="1700" b="0" strike="noStrike" cap="none" dirty="0">
              <a:latin typeface="맑은 고딕" charset="0"/>
              <a:ea typeface="맑은 고딕" charset="0"/>
            </a:endParaRPr>
          </a:p>
          <a:p>
            <a:pPr marL="228600" indent="-228600" algn="ctr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5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Router - Cisco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2621XM x6</a:t>
            </a:r>
            <a:r>
              <a:rPr lang="en-US" altLang="ko-KR" sz="15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5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ctr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5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Switch </a:t>
            </a:r>
            <a:r>
              <a:rPr lang="en-US" altLang="ko-KR" sz="15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– 2960-TT24 x5</a:t>
            </a:r>
          </a:p>
          <a:p>
            <a:pPr marL="228600" indent="-228600" algn="ctr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pc</a:t>
            </a:r>
            <a:r>
              <a:rPr lang="en-US" altLang="ko-KR" sz="15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x3</a:t>
            </a:r>
            <a:endParaRPr lang="ko-KR" altLang="en-US" sz="15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16"/>
          <p:cNvSpPr txBox="1">
            <a:spLocks/>
          </p:cNvSpPr>
          <p:nvPr/>
        </p:nvSpPr>
        <p:spPr>
          <a:xfrm>
            <a:off x="8372475" y="4638675"/>
            <a:ext cx="3253740" cy="131959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-실제 사용된 케이블-</a:t>
            </a:r>
            <a:endParaRPr lang="ko-KR" altLang="en-US" sz="1700" b="0" strike="noStrike" cap="none" dirty="0">
              <a:latin typeface="맑은 고딕" charset="0"/>
              <a:ea typeface="맑은 고딕" charset="0"/>
            </a:endParaRPr>
          </a:p>
          <a:p>
            <a:pPr marL="228600" indent="-228600" algn="ctr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Copper Straight-Through x11</a:t>
            </a:r>
          </a:p>
          <a:p>
            <a:pPr marL="228600" indent="-228600" algn="ctr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5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Copper Cross-over x 2</a:t>
            </a:r>
            <a:endParaRPr lang="ko-KR" altLang="en-US" sz="15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76350" y="18415"/>
            <a:ext cx="3620135" cy="800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b="0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ko-KR" altLang="en-US" sz="2500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네트워크 실습</a:t>
            </a:r>
            <a:endParaRPr lang="en-US" altLang="ko-KR" sz="2500" b="1" strike="noStrike" cap="none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charset="0"/>
              <a:ea typeface="맑은 고딕" charset="0"/>
            </a:endParaRPr>
          </a:p>
          <a:p>
            <a:endParaRPr lang="ko-KR" altLang="en-US" dirty="0"/>
          </a:p>
        </p:txBody>
      </p:sp>
      <p:sp>
        <p:nvSpPr>
          <p:cNvPr id="20" name="텍스트 개체 틀 13"/>
          <p:cNvSpPr txBox="1">
            <a:spLocks/>
          </p:cNvSpPr>
          <p:nvPr/>
        </p:nvSpPr>
        <p:spPr>
          <a:xfrm>
            <a:off x="2506345" y="992187"/>
            <a:ext cx="7016750" cy="84518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Tx/>
              <a:buNone/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실제 장비를 이용한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Static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라우팅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 구성도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23" y="1554162"/>
            <a:ext cx="6797793" cy="492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039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>
            <a:off x="4180840" y="1001180"/>
            <a:ext cx="3851052" cy="46294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Internet </a:t>
            </a:r>
            <a:r>
              <a:rPr lang="ko-KR" alt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라우터</a:t>
            </a:r>
            <a:r>
              <a:rPr lang="en-US" altLang="ko-KR" sz="2400" b="0" strike="noStrike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en-US" altLang="ko-KR" sz="2400" b="0" strike="noStrike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설정하기</a:t>
            </a:r>
            <a:endParaRPr lang="ko-KR" altLang="en-US" sz="2400" b="0" strike="noStrike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>
            <a:off x="6488205" y="1893330"/>
            <a:ext cx="192722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*사용된 명령어*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>
            <a:off x="6277386" y="2293829"/>
            <a:ext cx="2348865" cy="117083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show </a:t>
            </a:r>
            <a:r>
              <a:rPr lang="en-US" altLang="ko-KR" sz="1400" dirty="0" err="1" smtClean="0">
                <a:latin typeface="맑은 고딕" charset="0"/>
                <a:ea typeface="맑은 고딕" charset="0"/>
              </a:rPr>
              <a:t>ip</a:t>
            </a:r>
            <a:r>
              <a:rPr lang="en-US" altLang="ko-KR" sz="1400" dirty="0" smtClean="0">
                <a:latin typeface="맑은 고딕" charset="0"/>
                <a:ea typeface="맑은 고딕" charset="0"/>
              </a:rPr>
              <a:t> route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err="1">
                <a:latin typeface="맑은 고딕" charset="0"/>
                <a:ea typeface="맑은 고딕" charset="0"/>
              </a:rPr>
              <a:t>i</a:t>
            </a:r>
            <a:r>
              <a:rPr lang="en-US" altLang="ko-KR" sz="1400" dirty="0" err="1" smtClean="0">
                <a:latin typeface="맑은 고딕" charset="0"/>
                <a:ea typeface="맑은 고딕" charset="0"/>
              </a:rPr>
              <a:t>p</a:t>
            </a:r>
            <a:r>
              <a:rPr lang="en-US" altLang="ko-KR" sz="1400" dirty="0" smtClean="0">
                <a:latin typeface="맑은 고딕" charset="0"/>
                <a:ea typeface="맑은 고딕" charset="0"/>
              </a:rPr>
              <a:t> route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no shutdown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interface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1" name="텍스트 개체 틀 1">
            <a:extLst>
              <a:ext uri="{FF2B5EF4-FFF2-40B4-BE49-F238E27FC236}">
                <a16:creationId xmlns="" xmlns:a16="http://schemas.microsoft.com/office/drawing/2014/main" xmlns:p14="http://schemas.microsoft.com/office/powerpoint/2010/main" id="{B54A8770-1EF0-49F5-A9ED-1BBF7C7925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5699" y="0"/>
            <a:ext cx="4437380" cy="13277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 smtClean="0">
                <a:solidFill>
                  <a:srgbClr val="002060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sz="1800" b="1" strike="noStrike" cap="none" dirty="0" smtClean="0">
                <a:solidFill>
                  <a:srgbClr val="002060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-1</a:t>
            </a:r>
            <a:r>
              <a:rPr lang="en-US" altLang="ko-KR" sz="1800" b="1" dirty="0">
                <a:solidFill>
                  <a:srgbClr val="002060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en-US" altLang="ko-KR" sz="1800" b="1" dirty="0" smtClean="0">
                <a:solidFill>
                  <a:srgbClr val="002060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Static Routing </a:t>
            </a:r>
            <a:r>
              <a:rPr lang="ko-KR" altLang="en-US" sz="1800" b="1" dirty="0" smtClean="0">
                <a:solidFill>
                  <a:srgbClr val="002060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실습</a:t>
            </a:r>
            <a:endParaRPr lang="ko-KR" altLang="en-US" sz="1800" b="1" strike="noStrike" cap="none" dirty="0">
              <a:solidFill>
                <a:srgbClr val="00206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xmlns:p14="http://schemas.microsoft.com/office/powerpoint/2010/main" id="{DFF66D14-C982-40ED-91BE-5E05893F1A2A}"/>
              </a:ext>
            </a:extLst>
          </p:cNvPr>
          <p:cNvSpPr txBox="1"/>
          <p:nvPr/>
        </p:nvSpPr>
        <p:spPr>
          <a:xfrm>
            <a:off x="1276350" y="0"/>
            <a:ext cx="3620135" cy="800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b="0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ko-KR" altLang="en-US" sz="2500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네트워크 실습</a:t>
            </a:r>
            <a:endParaRPr lang="en-US" altLang="ko-KR" sz="2500" b="1" strike="noStrike" cap="none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charset="0"/>
              <a:ea typeface="맑은 고딕" charset="0"/>
            </a:endParaRP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51" y="2016125"/>
            <a:ext cx="4591691" cy="137179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51" y="3849200"/>
            <a:ext cx="5639587" cy="24998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88207" y="3989342"/>
            <a:ext cx="3323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 err="1" smtClean="0"/>
              <a:t>p</a:t>
            </a:r>
            <a:r>
              <a:rPr lang="en-US" altLang="ko-KR" dirty="0" smtClean="0"/>
              <a:t> route </a:t>
            </a:r>
            <a:r>
              <a:rPr lang="ko-KR" altLang="en-US" dirty="0" smtClean="0"/>
              <a:t>명령어를 이용하여 </a:t>
            </a:r>
            <a:r>
              <a:rPr lang="en-US" altLang="ko-KR" dirty="0" smtClean="0"/>
              <a:t>Static</a:t>
            </a:r>
            <a:r>
              <a:rPr lang="ko-KR" altLang="en-US" dirty="0" smtClean="0"/>
              <a:t>설정한 후 </a:t>
            </a:r>
            <a:r>
              <a:rPr lang="ko-KR" altLang="en-US" dirty="0" err="1" smtClean="0"/>
              <a:t>라우팅</a:t>
            </a:r>
            <a:r>
              <a:rPr lang="ko-KR" altLang="en-US" dirty="0" smtClean="0"/>
              <a:t> 테이블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37049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5"/>
          <p:cNvSpPr txBox="1">
            <a:spLocks/>
          </p:cNvSpPr>
          <p:nvPr/>
        </p:nvSpPr>
        <p:spPr>
          <a:xfrm>
            <a:off x="3644900" y="1228090"/>
            <a:ext cx="4914265" cy="46294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Router R1, R2 </a:t>
            </a:r>
            <a:r>
              <a:rPr lang="en-US" altLang="ko-KR" sz="2400" b="0" strike="noStrike" cap="none" dirty="0" smtClean="0"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의 </a:t>
            </a:r>
            <a:r>
              <a:rPr lang="en-US" altLang="ko-KR" sz="2400" b="0" strike="noStrike" cap="none" dirty="0"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스태틱 라우팅</a:t>
            </a:r>
            <a:endParaRPr lang="ko-KR" altLang="en-US" sz="2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6" name="텍스트 개체 틀 1">
            <a:extLst>
              <a:ext uri="{FF2B5EF4-FFF2-40B4-BE49-F238E27FC236}">
                <a16:creationId xmlns="" xmlns:a16="http://schemas.microsoft.com/office/drawing/2014/main" xmlns:p14="http://schemas.microsoft.com/office/powerpoint/2010/main" id="{34E30B6E-6271-448F-B6BA-FAE74A75C6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3401" y="140615"/>
            <a:ext cx="4437380" cy="13277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2000" b="1" strike="noStrike" cap="none" dirty="0" smtClean="0">
                <a:solidFill>
                  <a:srgbClr val="002060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sz="1800" b="1" strike="noStrike" cap="none" dirty="0" smtClean="0">
                <a:solidFill>
                  <a:srgbClr val="002060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-1 </a:t>
            </a:r>
            <a:r>
              <a:rPr lang="en-US" altLang="ko-KR" sz="1800" b="1" dirty="0" smtClean="0">
                <a:solidFill>
                  <a:srgbClr val="002060"/>
                </a:solidFill>
                <a:effectLst>
                  <a:outerShdw blurRad="38100" dist="38100" dir="2700000" algn="ctr" rotWithShape="0">
                    <a:srgbClr val="000000">
                      <a:alpha val="41960"/>
                    </a:srgbClr>
                  </a:outerShdw>
                </a:effectLst>
                <a:latin typeface="맑은 고딕" charset="0"/>
                <a:ea typeface="맑은 고딕" charset="0"/>
              </a:rPr>
              <a:t>Static </a:t>
            </a:r>
            <a:r>
              <a:rPr lang="en-US" altLang="ko-KR" sz="1800" b="1" dirty="0">
                <a:solidFill>
                  <a:srgbClr val="002060"/>
                </a:solidFill>
                <a:effectLst>
                  <a:outerShdw blurRad="38100" dist="38100" dir="2700000" algn="ctr" rotWithShape="0">
                    <a:srgbClr val="000000">
                      <a:alpha val="41960"/>
                    </a:srgbClr>
                  </a:outerShdw>
                </a:effectLst>
                <a:latin typeface="맑은 고딕" charset="0"/>
                <a:ea typeface="맑은 고딕" charset="0"/>
              </a:rPr>
              <a:t>Routing</a:t>
            </a:r>
            <a:r>
              <a:rPr lang="ko-KR" altLang="en-US" sz="1800" b="1" dirty="0">
                <a:solidFill>
                  <a:srgbClr val="002060"/>
                </a:solidFill>
                <a:effectLst>
                  <a:outerShdw blurRad="38100" dist="38100" dir="2700000" algn="ctr" rotWithShape="0">
                    <a:srgbClr val="000000">
                      <a:alpha val="41960"/>
                    </a:srgbClr>
                  </a:outerShdw>
                </a:effectLst>
                <a:latin typeface="맑은 고딕" charset="0"/>
                <a:ea typeface="맑은 고딕" charset="0"/>
              </a:rPr>
              <a:t>실습</a:t>
            </a:r>
            <a:r>
              <a:rPr lang="en-US" altLang="ko-KR" sz="1800" b="1" dirty="0">
                <a:solidFill>
                  <a:srgbClr val="002060"/>
                </a:solidFill>
                <a:effectLst>
                  <a:outerShdw blurRad="38100" dist="38100" dir="2700000" algn="ctr" rotWithShape="0">
                    <a:srgbClr val="000000">
                      <a:alpha val="41960"/>
                    </a:srgbClr>
                  </a:outerShdw>
                </a:effectLst>
                <a:latin typeface="맑은 고딕" charset="0"/>
                <a:ea typeface="맑은 고딕" charset="0"/>
              </a:rPr>
              <a:t/>
            </a:r>
            <a:br>
              <a:rPr lang="en-US" altLang="ko-KR" sz="1800" b="1" dirty="0">
                <a:solidFill>
                  <a:srgbClr val="002060"/>
                </a:solidFill>
                <a:effectLst>
                  <a:outerShdw blurRad="38100" dist="38100" dir="2700000" algn="ctr" rotWithShape="0">
                    <a:srgbClr val="000000">
                      <a:alpha val="41960"/>
                    </a:srgbClr>
                  </a:outerShdw>
                </a:effectLst>
                <a:latin typeface="맑은 고딕" charset="0"/>
                <a:ea typeface="맑은 고딕" charset="0"/>
              </a:rPr>
            </a:br>
            <a:endParaRPr lang="ko-KR" altLang="en-US" sz="1800" b="1" strike="noStrike" cap="none" dirty="0">
              <a:solidFill>
                <a:srgbClr val="00206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xmlns:p14="http://schemas.microsoft.com/office/powerpoint/2010/main" id="{52540670-118A-4D7E-BC5F-91EBAB38EB04}"/>
              </a:ext>
            </a:extLst>
          </p:cNvPr>
          <p:cNvSpPr txBox="1"/>
          <p:nvPr/>
        </p:nvSpPr>
        <p:spPr>
          <a:xfrm>
            <a:off x="1276350" y="43129"/>
            <a:ext cx="3620135" cy="800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b="0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ko-KR" altLang="en-US" sz="2500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네트워크 실습</a:t>
            </a:r>
            <a:endParaRPr lang="en-US" altLang="ko-KR" sz="2500" b="1" strike="noStrike" cap="none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charset="0"/>
              <a:ea typeface="맑은 고딕" charset="0"/>
            </a:endParaRPr>
          </a:p>
          <a:p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4" y="1882351"/>
            <a:ext cx="4658375" cy="111458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5" y="4153079"/>
            <a:ext cx="4658375" cy="110505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168" y="1873042"/>
            <a:ext cx="5591955" cy="183201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957" y="4153079"/>
            <a:ext cx="5668166" cy="194483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32021" y="5534519"/>
            <a:ext cx="494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R2 </a:t>
            </a:r>
            <a:r>
              <a:rPr lang="ko-KR" altLang="en-US" dirty="0" smtClean="0"/>
              <a:t>에 설정된 명령어와 실행 후 </a:t>
            </a:r>
            <a:r>
              <a:rPr lang="ko-KR" altLang="en-US" dirty="0" err="1" smtClean="0"/>
              <a:t>라우팅테이블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32021" y="3287450"/>
            <a:ext cx="494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R1 </a:t>
            </a:r>
            <a:r>
              <a:rPr lang="ko-KR" altLang="en-US" dirty="0" smtClean="0"/>
              <a:t>에 설정된 명령어와 실행 후 </a:t>
            </a:r>
            <a:r>
              <a:rPr lang="ko-KR" altLang="en-US" dirty="0" err="1" smtClean="0"/>
              <a:t>라우팅테이블</a:t>
            </a:r>
            <a:endParaRPr lang="ko-KR" altLang="en-US" dirty="0"/>
          </a:p>
        </p:txBody>
      </p:sp>
      <p:sp>
        <p:nvSpPr>
          <p:cNvPr id="24" name="오른쪽 화살표 23"/>
          <p:cNvSpPr/>
          <p:nvPr/>
        </p:nvSpPr>
        <p:spPr>
          <a:xfrm>
            <a:off x="5632560" y="5607975"/>
            <a:ext cx="596445" cy="22640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5632559" y="3352309"/>
            <a:ext cx="596445" cy="22640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5103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5"/>
          <p:cNvSpPr txBox="1">
            <a:spLocks/>
          </p:cNvSpPr>
          <p:nvPr/>
        </p:nvSpPr>
        <p:spPr>
          <a:xfrm>
            <a:off x="1890276" y="4442710"/>
            <a:ext cx="2262505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chemeClr val="accent5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PC-1  </a:t>
            </a:r>
            <a:r>
              <a:rPr lang="en-US" altLang="ko-KR" sz="1400" b="0" strike="noStrike" cap="none" dirty="0">
                <a:solidFill>
                  <a:schemeClr val="accent5">
                    <a:lumMod val="75000"/>
                    <a:lumOff val="0"/>
                  </a:schemeClr>
                </a:solidFill>
                <a:latin typeface="Arial" charset="0"/>
                <a:ea typeface="Arial" charset="0"/>
              </a:rPr>
              <a:t>→</a:t>
            </a:r>
            <a:r>
              <a:rPr lang="en-US" altLang="ko-KR" sz="1400" b="0" strike="noStrike" cap="none" dirty="0">
                <a:solidFill>
                  <a:schemeClr val="accent5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 PC - </a:t>
            </a:r>
            <a:r>
              <a:rPr lang="en-US" altLang="ko-KR" sz="1400" dirty="0">
                <a:solidFill>
                  <a:schemeClr val="accent5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400" b="0" strike="noStrike" cap="none" dirty="0">
              <a:solidFill>
                <a:schemeClr val="accent5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>
            <a:off x="8289559" y="4551683"/>
            <a:ext cx="1717675" cy="5245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chemeClr val="accent5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PC-2  </a:t>
            </a:r>
            <a:r>
              <a:rPr lang="en-US" altLang="ko-KR" sz="1400" b="0" strike="noStrike" cap="none" dirty="0">
                <a:solidFill>
                  <a:schemeClr val="accent5">
                    <a:lumMod val="75000"/>
                    <a:lumOff val="0"/>
                  </a:schemeClr>
                </a:solidFill>
                <a:latin typeface="Arial" charset="0"/>
                <a:ea typeface="Arial" charset="0"/>
              </a:rPr>
              <a:t>→  PC - </a:t>
            </a:r>
            <a:r>
              <a:rPr lang="en-US" altLang="ko-KR" sz="1400" b="0" strike="noStrike" cap="none" dirty="0" smtClean="0">
                <a:solidFill>
                  <a:schemeClr val="accent5">
                    <a:lumMod val="75000"/>
                    <a:lumOff val="0"/>
                  </a:schemeClr>
                </a:solidFill>
                <a:latin typeface="Arial" charset="0"/>
                <a:ea typeface="Arial" charset="0"/>
              </a:rPr>
              <a:t>1</a:t>
            </a:r>
            <a:endParaRPr lang="ko-KR" altLang="en-US" sz="1400" b="0" strike="noStrike" cap="none" dirty="0">
              <a:solidFill>
                <a:schemeClr val="accent5">
                  <a:lumMod val="75000"/>
                  <a:lumOff val="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>
              <a:solidFill>
                <a:schemeClr val="accent5">
                  <a:lumMod val="7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>
            <a:off x="1044665" y="1432410"/>
            <a:ext cx="2927985" cy="5092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1" dirty="0" smtClean="0">
                <a:solidFill>
                  <a:srgbClr val="002060"/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서울남산체 B" charset="0"/>
                <a:ea typeface="서울남산체 B" charset="0"/>
              </a:rPr>
              <a:t>Ping Test</a:t>
            </a:r>
            <a:r>
              <a:rPr lang="en-US" altLang="ko-KR" sz="2700" b="1" strike="noStrike" cap="none" dirty="0" smtClean="0">
                <a:solidFill>
                  <a:srgbClr val="002060"/>
                </a:solidFill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서울남산체 B" charset="0"/>
                <a:ea typeface="서울남산체 B" charset="0"/>
              </a:rPr>
              <a:t> </a:t>
            </a:r>
            <a:endParaRPr lang="ko-KR" altLang="en-US" sz="2700" b="1" strike="noStrike" cap="none" dirty="0">
              <a:solidFill>
                <a:srgbClr val="002060"/>
              </a:solidFill>
              <a:latin typeface="서울남산체 B" charset="0"/>
              <a:ea typeface="서울남산체 B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>
            <a:off x="2630122" y="5365664"/>
            <a:ext cx="651827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 smtClean="0">
                <a:solidFill>
                  <a:schemeClr val="accent5">
                    <a:lumMod val="50000"/>
                    <a:lumOff val="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Pc</a:t>
            </a:r>
            <a:r>
              <a:rPr lang="ko-KR" altLang="en-US" dirty="0" smtClean="0">
                <a:solidFill>
                  <a:schemeClr val="accent5">
                    <a:lumMod val="50000"/>
                    <a:lumOff val="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들이 서로 </a:t>
            </a:r>
            <a:r>
              <a:rPr lang="ko-KR" altLang="en-US" dirty="0" err="1" smtClean="0">
                <a:solidFill>
                  <a:schemeClr val="accent5">
                    <a:lumMod val="50000"/>
                    <a:lumOff val="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핑을</a:t>
            </a:r>
            <a:r>
              <a:rPr lang="ko-KR" altLang="en-US" dirty="0" smtClean="0">
                <a:solidFill>
                  <a:schemeClr val="accent5">
                    <a:lumMod val="50000"/>
                    <a:lumOff val="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 주고받는 것을 볼 수 있다</a:t>
            </a:r>
            <a:r>
              <a:rPr lang="en-US" altLang="ko-KR" sz="1800" b="0" strike="noStrike" cap="none" dirty="0" smtClean="0">
                <a:solidFill>
                  <a:schemeClr val="accent5">
                    <a:lumMod val="50000"/>
                    <a:lumOff val="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.</a:t>
            </a:r>
            <a:endParaRPr lang="ko-KR" altLang="en-US" sz="1800" b="0" strike="noStrike" cap="none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텍스트 개체 틀 1">
            <a:extLst>
              <a:ext uri="{FF2B5EF4-FFF2-40B4-BE49-F238E27FC236}">
                <a16:creationId xmlns="" xmlns:a16="http://schemas.microsoft.com/office/drawing/2014/main" xmlns:p14="http://schemas.microsoft.com/office/powerpoint/2010/main" id="{548420E9-51A8-44B1-9434-01FA8609B4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6845" y="52705"/>
            <a:ext cx="4437380" cy="13277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2000" b="1" strike="noStrike" cap="none" dirty="0" smtClean="0">
                <a:solidFill>
                  <a:srgbClr val="002060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sz="1800" b="1" strike="noStrike" cap="none" dirty="0" smtClean="0">
                <a:solidFill>
                  <a:srgbClr val="002060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-1</a:t>
            </a:r>
            <a:r>
              <a:rPr lang="en-US" altLang="ko-KR" sz="18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en-US" altLang="ko-KR" sz="18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1960"/>
                    </a:srgbClr>
                  </a:outerShdw>
                </a:effectLst>
                <a:latin typeface="맑은 고딕" charset="0"/>
                <a:ea typeface="맑은 고딕" charset="0"/>
              </a:rPr>
              <a:t>Static </a:t>
            </a:r>
            <a:r>
              <a:rPr lang="en-US" altLang="ko-KR" sz="1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1960"/>
                    </a:srgbClr>
                  </a:outerShdw>
                </a:effectLst>
                <a:latin typeface="맑은 고딕" charset="0"/>
                <a:ea typeface="맑은 고딕" charset="0"/>
              </a:rPr>
              <a:t>Routing</a:t>
            </a:r>
            <a:r>
              <a:rPr lang="ko-KR" altLang="en-US" sz="18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1960"/>
                    </a:srgbClr>
                  </a:outerShdw>
                </a:effectLst>
                <a:latin typeface="맑은 고딕" charset="0"/>
                <a:ea typeface="맑은 고딕" charset="0"/>
              </a:rPr>
              <a:t>실습</a:t>
            </a:r>
            <a:endParaRPr lang="ko-KR" altLang="en-US" sz="18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xmlns:p14="http://schemas.microsoft.com/office/powerpoint/2010/main" id="{695BBEE2-0C2B-4A40-8171-CE77CCF22BFD}"/>
              </a:ext>
            </a:extLst>
          </p:cNvPr>
          <p:cNvSpPr txBox="1"/>
          <p:nvPr/>
        </p:nvSpPr>
        <p:spPr>
          <a:xfrm>
            <a:off x="1211460" y="616"/>
            <a:ext cx="3620135" cy="800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b="0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ko-KR" altLang="en-US" sz="2500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네트워크 실습</a:t>
            </a:r>
            <a:endParaRPr lang="en-US" altLang="ko-KR" sz="2500" b="1" strike="noStrike" cap="none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charset="0"/>
              <a:ea typeface="맑은 고딕" charset="0"/>
            </a:endParaRPr>
          </a:p>
          <a:p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74" y="2417285"/>
            <a:ext cx="3749911" cy="1911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604" y="2401391"/>
            <a:ext cx="4277322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3160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상자 9"/>
          <p:cNvSpPr txBox="1">
            <a:spLocks/>
          </p:cNvSpPr>
          <p:nvPr/>
        </p:nvSpPr>
        <p:spPr>
          <a:xfrm>
            <a:off x="8722360" y="2788285"/>
            <a:ext cx="2842895" cy="169918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00" b="0" strike="noStrike" cap="none" dirty="0" smtClean="0">
                <a:effectLst>
                  <a:outerShdw blurRad="38100" dist="38100" dir="2700000" algn="ctr" rotWithShape="0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-사용된 장비-</a:t>
            </a:r>
            <a:endParaRPr lang="ko-KR" altLang="en-US" sz="1700" b="0" strike="noStrike" cap="none" dirty="0" smtClean="0">
              <a:latin typeface="맑은 고딕" charset="0"/>
              <a:ea typeface="맑은 고딕" charset="0"/>
            </a:endParaRPr>
          </a:p>
          <a:p>
            <a:pPr marL="228600" indent="-228600" algn="ctr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5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2620XM Router  x5</a:t>
            </a:r>
            <a:endParaRPr lang="ko-KR" altLang="en-US" sz="15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ctr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5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2960-24TT Switch  x3</a:t>
            </a:r>
            <a:endParaRPr lang="ko-KR" altLang="en-US" sz="15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ctr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PC x2</a:t>
            </a:r>
          </a:p>
          <a:p>
            <a:pPr marL="228600" indent="-228600" algn="ctr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5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Server x1</a:t>
            </a:r>
            <a:endParaRPr lang="ko-KR" altLang="en-US" sz="15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>
            <a:off x="8698865" y="4796155"/>
            <a:ext cx="2736850" cy="102720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00" b="0" strike="noStrike" cap="none" dirty="0"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-사용된 케이블-</a:t>
            </a:r>
            <a:endParaRPr lang="ko-KR" altLang="en-US" sz="1700" b="0" strike="noStrike" cap="none" dirty="0">
              <a:latin typeface="맑은 고딕" charset="0"/>
              <a:ea typeface="맑은 고딕" charset="0"/>
            </a:endParaRPr>
          </a:p>
          <a:p>
            <a:pPr marL="228600" indent="-228600" algn="ctr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5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Direct cable  </a:t>
            </a:r>
            <a:r>
              <a:rPr lang="en-US" altLang="ko-KR" sz="15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x8</a:t>
            </a:r>
            <a:endParaRPr lang="ko-KR" altLang="en-US" sz="15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ctr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Copper Cross-over x2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"/>
          </p:nvPr>
        </p:nvSpPr>
        <p:spPr>
          <a:xfrm>
            <a:off x="1306830" y="1063625"/>
            <a:ext cx="10518140" cy="132842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None/>
            </a:pPr>
            <a:r>
              <a:rPr lang="ko-KR" altLang="en-US" sz="24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스태틱</a:t>
            </a: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 루트</a:t>
            </a:r>
            <a:r>
              <a:rPr lang="en-US" altLang="ko-KR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&amp;OSPF </a:t>
            </a: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설정 </a:t>
            </a:r>
            <a:r>
              <a:rPr lang="ko-KR" alt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실습 구성도</a:t>
            </a:r>
            <a:endParaRPr lang="ko-KR" altLang="en-US" sz="2400" dirty="0">
              <a:solidFill>
                <a:srgbClr val="00206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xmlns:p14="http://schemas.microsoft.com/office/powerpoint/2010/main" id="{FC082B7B-5B1D-440D-A769-1C74EAE9F2AA}"/>
              </a:ext>
            </a:extLst>
          </p:cNvPr>
          <p:cNvSpPr txBox="1"/>
          <p:nvPr/>
        </p:nvSpPr>
        <p:spPr>
          <a:xfrm>
            <a:off x="1306830" y="36830"/>
            <a:ext cx="3620135" cy="800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en-US" altLang="ko-KR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ko-KR" altLang="en-US" sz="2500" b="1" strike="noStrike" cap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charset="0"/>
                <a:ea typeface="맑은 고딕" charset="0"/>
              </a:rPr>
              <a:t>네트워크 실습</a:t>
            </a:r>
            <a:endParaRPr lang="en-US" altLang="ko-KR" sz="2500" b="1" strike="noStrike" cap="none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charset="0"/>
              <a:ea typeface="맑은 고딕" charset="0"/>
            </a:endParaRPr>
          </a:p>
          <a:p>
            <a:endParaRPr lang="ko-KR" altLang="en-US" b="1" dirty="0"/>
          </a:p>
        </p:txBody>
      </p:sp>
      <p:sp>
        <p:nvSpPr>
          <p:cNvPr id="20" name="텍스트 개체 틀 1">
            <a:extLst>
              <a:ext uri="{FF2B5EF4-FFF2-40B4-BE49-F238E27FC236}">
                <a16:creationId xmlns="" xmlns:a16="http://schemas.microsoft.com/office/drawing/2014/main" xmlns:p14="http://schemas.microsoft.com/office/powerpoint/2010/main" id="{777821FB-BE69-4B4B-9A2C-C4845A749A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09065" y="464820"/>
            <a:ext cx="7035800" cy="5162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>
              <a:spcBef>
                <a:spcPts val="1000"/>
              </a:spcBef>
            </a:pPr>
            <a:r>
              <a:rPr lang="en-US" altLang="ko-KR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1-2 </a:t>
            </a:r>
            <a:r>
              <a:rPr lang="ko-KR" altLang="en-US" sz="2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스태틱</a:t>
            </a:r>
            <a:r>
              <a:rPr lang="ko-KR" alt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ko-KR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루트</a:t>
            </a:r>
            <a:r>
              <a:rPr lang="en-US" altLang="ko-KR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&amp;OSPF </a:t>
            </a:r>
            <a:r>
              <a:rPr lang="ko-KR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설정 </a:t>
            </a:r>
            <a:r>
              <a:rPr lang="ko-KR" alt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실습</a:t>
            </a:r>
            <a:r>
              <a:rPr lang="en-US" altLang="ko-KR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2352"/>
                    </a:srgbClr>
                  </a:outerShdw>
                </a:effectLst>
                <a:latin typeface="맑은 고딕" charset="0"/>
                <a:ea typeface="맑은 고딕" charset="0"/>
              </a:rPr>
              <a:t>구성도</a:t>
            </a:r>
            <a:endParaRPr lang="ko-KR" altLang="en-US" sz="2400" b="1" dirty="0">
              <a:solidFill>
                <a:srgbClr val="00206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46" y="2038866"/>
            <a:ext cx="7301119" cy="446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170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Pages>26</Pages>
  <Words>691</Words>
  <Characters>0</Characters>
  <Application>Microsoft Office PowerPoint</Application>
  <DocSecurity>0</DocSecurity>
  <PresentationFormat>와이드스크린</PresentationFormat>
  <Lines>0</Lines>
  <Paragraphs>177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9" baseType="lpstr">
      <vt:lpstr>gkachfhdqkxkd</vt:lpstr>
      <vt:lpstr>나눔고딕</vt:lpstr>
      <vt:lpstr>나눔고딕 ExtraBold</vt:lpstr>
      <vt:lpstr>맑은 고딕</vt:lpstr>
      <vt:lpstr>서울남산체 B</vt:lpstr>
      <vt:lpstr>서울남산체 EB</vt:lpstr>
      <vt:lpstr>함초롬바탕</vt:lpstr>
      <vt:lpstr>함초롱바탕</vt:lpstr>
      <vt:lpstr>Arial</vt:lpstr>
      <vt:lpstr>Office 테마</vt:lpstr>
      <vt:lpstr>Portfolio</vt:lpstr>
      <vt:lpstr>Catalog</vt:lpstr>
      <vt:lpstr>Introduce</vt:lpstr>
      <vt:lpstr>Contents</vt:lpstr>
      <vt:lpstr>1-1 Static Routing 실습 구성도</vt:lpstr>
      <vt:lpstr>1-1 Static Routing 실습</vt:lpstr>
      <vt:lpstr>1-1 Static Routing실습 </vt:lpstr>
      <vt:lpstr>1-1 Static Routing실습</vt:lpstr>
      <vt:lpstr>스태틱 루트&amp;OSPF 설정 실습 구성도</vt:lpstr>
      <vt:lpstr>1-2 스태틱 루트&amp;OSPF 설정 실습</vt:lpstr>
      <vt:lpstr>1-2 스태틱 루트&amp;OSPF 설정 실습</vt:lpstr>
      <vt:lpstr>Packet Tracer를 이용한 University 구성도</vt:lpstr>
      <vt:lpstr>1-3 Packet Tracer를 이용한 University 구성</vt:lpstr>
      <vt:lpstr>1-3 Packet Tracer를 이용한 University 구성</vt:lpstr>
      <vt:lpstr>1-3 Packet Tracer를 이용한 University 구성</vt:lpstr>
      <vt:lpstr>1-3 Packet Tracer를 이용한 University 구성</vt:lpstr>
      <vt:lpstr>1-3 Packet Tracer를 이용한 University 구성</vt:lpstr>
      <vt:lpstr>1-4 vmware로 Centos 다운받아보기</vt:lpstr>
      <vt:lpstr>1-4 vmware로 Centos 다운받아보기</vt:lpstr>
      <vt:lpstr>1-4 vmware로 Centos 다운받아보기</vt:lpstr>
      <vt:lpstr>1-4 vmware로 Centos 다운받아보기</vt:lpstr>
      <vt:lpstr>1-4 vmware로 Centos 다운받아보기</vt:lpstr>
      <vt:lpstr>1-4 vmware로 Centos 다운받아보기</vt:lpstr>
      <vt:lpstr>1-1 Python programming</vt:lpstr>
      <vt:lpstr>1-1 Python programming</vt:lpstr>
      <vt:lpstr>1-1 Python programming</vt:lpstr>
      <vt:lpstr>PowerPoint 프레젠테이션</vt:lpstr>
      <vt:lpstr>3-2 실제 사용된 실습장비들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creator>USER</dc:creator>
  <cp:lastModifiedBy>MK Home</cp:lastModifiedBy>
  <cp:revision>25</cp:revision>
  <dcterms:modified xsi:type="dcterms:W3CDTF">2022-04-02T14:27:32Z</dcterms:modified>
</cp:coreProperties>
</file>