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24" autoAdjust="0"/>
    <p:restoredTop sz="94660"/>
  </p:normalViewPr>
  <p:slideViewPr>
    <p:cSldViewPr snapToGrid="0">
      <p:cViewPr varScale="1">
        <p:scale>
          <a:sx n="87" d="100"/>
          <a:sy n="87" d="100"/>
        </p:scale>
        <p:origin x="46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2AB2443-ACFC-485B-ACB8-CE9810433362}" type="datetimeFigureOut">
              <a:rPr lang="en-US" smtClean="0"/>
              <a:t>8/7/2022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A2DBD6D-9210-4A6B-8C87-C4DEDC9E2AE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9645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B2443-ACFC-485B-ACB8-CE9810433362}"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DBD6D-9210-4A6B-8C87-C4DEDC9E2AE3}" type="slidenum">
              <a:rPr lang="en-US" smtClean="0"/>
              <a:t>‹#›</a:t>
            </a:fld>
            <a:endParaRPr lang="en-US"/>
          </a:p>
        </p:txBody>
      </p:sp>
    </p:spTree>
    <p:extLst>
      <p:ext uri="{BB962C8B-B14F-4D97-AF65-F5344CB8AC3E}">
        <p14:creationId xmlns:p14="http://schemas.microsoft.com/office/powerpoint/2010/main" val="141541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B2443-ACFC-485B-ACB8-CE9810433362}"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DBD6D-9210-4A6B-8C87-C4DEDC9E2AE3}" type="slidenum">
              <a:rPr lang="en-US" smtClean="0"/>
              <a:t>‹#›</a:t>
            </a:fld>
            <a:endParaRPr lang="en-US"/>
          </a:p>
        </p:txBody>
      </p:sp>
    </p:spTree>
    <p:extLst>
      <p:ext uri="{BB962C8B-B14F-4D97-AF65-F5344CB8AC3E}">
        <p14:creationId xmlns:p14="http://schemas.microsoft.com/office/powerpoint/2010/main" val="300538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B2443-ACFC-485B-ACB8-CE9810433362}"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DBD6D-9210-4A6B-8C87-C4DEDC9E2AE3}" type="slidenum">
              <a:rPr lang="en-US" smtClean="0"/>
              <a:t>‹#›</a:t>
            </a:fld>
            <a:endParaRPr lang="en-US"/>
          </a:p>
        </p:txBody>
      </p:sp>
    </p:spTree>
    <p:extLst>
      <p:ext uri="{BB962C8B-B14F-4D97-AF65-F5344CB8AC3E}">
        <p14:creationId xmlns:p14="http://schemas.microsoft.com/office/powerpoint/2010/main" val="192301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B2443-ACFC-485B-ACB8-CE9810433362}"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DBD6D-9210-4A6B-8C87-C4DEDC9E2AE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53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B2443-ACFC-485B-ACB8-CE9810433362}"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DBD6D-9210-4A6B-8C87-C4DEDC9E2AE3}" type="slidenum">
              <a:rPr lang="en-US" smtClean="0"/>
              <a:t>‹#›</a:t>
            </a:fld>
            <a:endParaRPr lang="en-US"/>
          </a:p>
        </p:txBody>
      </p:sp>
    </p:spTree>
    <p:extLst>
      <p:ext uri="{BB962C8B-B14F-4D97-AF65-F5344CB8AC3E}">
        <p14:creationId xmlns:p14="http://schemas.microsoft.com/office/powerpoint/2010/main" val="348523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B2443-ACFC-485B-ACB8-CE9810433362}" type="datetimeFigureOut">
              <a:rPr lang="en-US" smtClean="0"/>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DBD6D-9210-4A6B-8C87-C4DEDC9E2AE3}" type="slidenum">
              <a:rPr lang="en-US" smtClean="0"/>
              <a:t>‹#›</a:t>
            </a:fld>
            <a:endParaRPr lang="en-US"/>
          </a:p>
        </p:txBody>
      </p:sp>
    </p:spTree>
    <p:extLst>
      <p:ext uri="{BB962C8B-B14F-4D97-AF65-F5344CB8AC3E}">
        <p14:creationId xmlns:p14="http://schemas.microsoft.com/office/powerpoint/2010/main" val="100488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AB2443-ACFC-485B-ACB8-CE9810433362}"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DBD6D-9210-4A6B-8C87-C4DEDC9E2AE3}" type="slidenum">
              <a:rPr lang="en-US" smtClean="0"/>
              <a:t>‹#›</a:t>
            </a:fld>
            <a:endParaRPr lang="en-US"/>
          </a:p>
        </p:txBody>
      </p:sp>
    </p:spTree>
    <p:extLst>
      <p:ext uri="{BB962C8B-B14F-4D97-AF65-F5344CB8AC3E}">
        <p14:creationId xmlns:p14="http://schemas.microsoft.com/office/powerpoint/2010/main" val="424441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B2443-ACFC-485B-ACB8-CE9810433362}" type="datetimeFigureOut">
              <a:rPr lang="en-US" smtClean="0"/>
              <a:t>8/7/2022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DBD6D-9210-4A6B-8C87-C4DEDC9E2AE3}" type="slidenum">
              <a:rPr lang="en-US" smtClean="0"/>
              <a:t>‹#›</a:t>
            </a:fld>
            <a:endParaRPr lang="en-US"/>
          </a:p>
        </p:txBody>
      </p:sp>
    </p:spTree>
    <p:extLst>
      <p:ext uri="{BB962C8B-B14F-4D97-AF65-F5344CB8AC3E}">
        <p14:creationId xmlns:p14="http://schemas.microsoft.com/office/powerpoint/2010/main" val="76854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AB2443-ACFC-485B-ACB8-CE9810433362}"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DBD6D-9210-4A6B-8C87-C4DEDC9E2AE3}" type="slidenum">
              <a:rPr lang="en-US" smtClean="0"/>
              <a:t>‹#›</a:t>
            </a:fld>
            <a:endParaRPr lang="en-US"/>
          </a:p>
        </p:txBody>
      </p:sp>
    </p:spTree>
    <p:extLst>
      <p:ext uri="{BB962C8B-B14F-4D97-AF65-F5344CB8AC3E}">
        <p14:creationId xmlns:p14="http://schemas.microsoft.com/office/powerpoint/2010/main" val="47749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AB2443-ACFC-485B-ACB8-CE9810433362}"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DBD6D-9210-4A6B-8C87-C4DEDC9E2AE3}" type="slidenum">
              <a:rPr lang="en-US" smtClean="0"/>
              <a:t>‹#›</a:t>
            </a:fld>
            <a:endParaRPr lang="en-US"/>
          </a:p>
        </p:txBody>
      </p:sp>
    </p:spTree>
    <p:extLst>
      <p:ext uri="{BB962C8B-B14F-4D97-AF65-F5344CB8AC3E}">
        <p14:creationId xmlns:p14="http://schemas.microsoft.com/office/powerpoint/2010/main" val="128491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2AB2443-ACFC-485B-ACB8-CE9810433362}" type="datetimeFigureOut">
              <a:rPr lang="en-US" smtClean="0"/>
              <a:t>8/7/2022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A2DBD6D-9210-4A6B-8C87-C4DEDC9E2AE3}" type="slidenum">
              <a:rPr lang="en-US" smtClean="0"/>
              <a:t>‹#›</a:t>
            </a:fld>
            <a:endParaRPr lang="en-US"/>
          </a:p>
        </p:txBody>
      </p:sp>
    </p:spTree>
    <p:extLst>
      <p:ext uri="{BB962C8B-B14F-4D97-AF65-F5344CB8AC3E}">
        <p14:creationId xmlns:p14="http://schemas.microsoft.com/office/powerpoint/2010/main" val="3757362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5F87-B4BE-9791-01FC-E7ED4E164222}"/>
              </a:ext>
            </a:extLst>
          </p:cNvPr>
          <p:cNvSpPr>
            <a:spLocks noGrp="1"/>
          </p:cNvSpPr>
          <p:nvPr>
            <p:ph type="ctrTitle"/>
          </p:nvPr>
        </p:nvSpPr>
        <p:spPr/>
        <p:txBody>
          <a:bodyPr/>
          <a:lstStyle/>
          <a:p>
            <a:r>
              <a:rPr lang="en-US" dirty="0"/>
              <a:t>How Netflix Uses Python Scientific Experimentation</a:t>
            </a:r>
          </a:p>
        </p:txBody>
      </p:sp>
      <p:sp>
        <p:nvSpPr>
          <p:cNvPr id="3" name="Subtitle 2">
            <a:extLst>
              <a:ext uri="{FF2B5EF4-FFF2-40B4-BE49-F238E27FC236}">
                <a16:creationId xmlns:a16="http://schemas.microsoft.com/office/drawing/2014/main" id="{A26D702C-63EF-A599-A96D-62DE5695779B}"/>
              </a:ext>
            </a:extLst>
          </p:cNvPr>
          <p:cNvSpPr>
            <a:spLocks noGrp="1"/>
          </p:cNvSpPr>
          <p:nvPr>
            <p:ph type="subTitle" idx="1"/>
          </p:nvPr>
        </p:nvSpPr>
        <p:spPr/>
        <p:txBody>
          <a:bodyPr/>
          <a:lstStyle/>
          <a:p>
            <a:r>
              <a:rPr lang="en-US" dirty="0"/>
              <a:t>Carlos Del Valle</a:t>
            </a:r>
          </a:p>
        </p:txBody>
      </p:sp>
    </p:spTree>
    <p:extLst>
      <p:ext uri="{BB962C8B-B14F-4D97-AF65-F5344CB8AC3E}">
        <p14:creationId xmlns:p14="http://schemas.microsoft.com/office/powerpoint/2010/main" val="233040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1228-60AE-7E6F-FC38-0699F279EFE4}"/>
              </a:ext>
            </a:extLst>
          </p:cNvPr>
          <p:cNvSpPr>
            <a:spLocks noGrp="1"/>
          </p:cNvSpPr>
          <p:nvPr>
            <p:ph type="title"/>
          </p:nvPr>
        </p:nvSpPr>
        <p:spPr/>
        <p:txBody>
          <a:bodyPr/>
          <a:lstStyle/>
          <a:p>
            <a:r>
              <a:rPr lang="en-US" dirty="0"/>
              <a:t>¿</a:t>
            </a:r>
            <a:r>
              <a:rPr lang="en-US" dirty="0" err="1"/>
              <a:t>Qué</a:t>
            </a:r>
            <a:r>
              <a:rPr lang="en-US" dirty="0"/>
              <a:t> </a:t>
            </a:r>
            <a:r>
              <a:rPr lang="en-US" dirty="0" err="1"/>
              <a:t>hacen</a:t>
            </a:r>
            <a:r>
              <a:rPr lang="en-US" dirty="0"/>
              <a:t>?</a:t>
            </a:r>
          </a:p>
        </p:txBody>
      </p:sp>
      <p:sp>
        <p:nvSpPr>
          <p:cNvPr id="3" name="Content Placeholder 2">
            <a:extLst>
              <a:ext uri="{FF2B5EF4-FFF2-40B4-BE49-F238E27FC236}">
                <a16:creationId xmlns:a16="http://schemas.microsoft.com/office/drawing/2014/main" id="{1CE4DA0A-80F6-F994-A5AB-6785D38DC761}"/>
              </a:ext>
            </a:extLst>
          </p:cNvPr>
          <p:cNvSpPr>
            <a:spLocks noGrp="1"/>
          </p:cNvSpPr>
          <p:nvPr>
            <p:ph idx="1"/>
          </p:nvPr>
        </p:nvSpPr>
        <p:spPr/>
        <p:txBody>
          <a:bodyPr/>
          <a:lstStyle/>
          <a:p>
            <a:r>
              <a:rPr lang="es-US" dirty="0"/>
              <a:t>Hacen experimentación con </a:t>
            </a:r>
            <a:r>
              <a:rPr lang="es-US" dirty="0" err="1"/>
              <a:t>tests</a:t>
            </a:r>
            <a:r>
              <a:rPr lang="es-US" dirty="0"/>
              <a:t> A/B</a:t>
            </a:r>
          </a:p>
          <a:p>
            <a:pPr lvl="1"/>
            <a:r>
              <a:rPr lang="es-US" dirty="0"/>
              <a:t>Les permite comparar dos alternativas a un problema y determinar la mejor de las dos</a:t>
            </a:r>
          </a:p>
          <a:p>
            <a:r>
              <a:rPr lang="es-US" dirty="0"/>
              <a:t>Utilizan herramientas estadísticas</a:t>
            </a:r>
          </a:p>
          <a:p>
            <a:r>
              <a:rPr lang="es-US" dirty="0"/>
              <a:t>Construyen visualizaciones</a:t>
            </a:r>
          </a:p>
        </p:txBody>
      </p:sp>
    </p:spTree>
    <p:extLst>
      <p:ext uri="{BB962C8B-B14F-4D97-AF65-F5344CB8AC3E}">
        <p14:creationId xmlns:p14="http://schemas.microsoft.com/office/powerpoint/2010/main" val="399723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21CE-235D-D859-69D1-FC20CF7C6C3B}"/>
              </a:ext>
            </a:extLst>
          </p:cNvPr>
          <p:cNvSpPr>
            <a:spLocks noGrp="1"/>
          </p:cNvSpPr>
          <p:nvPr>
            <p:ph type="title"/>
          </p:nvPr>
        </p:nvSpPr>
        <p:spPr/>
        <p:txBody>
          <a:bodyPr/>
          <a:lstStyle/>
          <a:p>
            <a:r>
              <a:rPr lang="en-US" dirty="0"/>
              <a:t>¿</a:t>
            </a:r>
            <a:r>
              <a:rPr lang="en-US" dirty="0" err="1"/>
              <a:t>Qué</a:t>
            </a:r>
            <a:r>
              <a:rPr lang="en-US" dirty="0"/>
              <a:t> son las </a:t>
            </a:r>
            <a:r>
              <a:rPr lang="en-US" dirty="0" err="1"/>
              <a:t>Pruebas</a:t>
            </a:r>
            <a:r>
              <a:rPr lang="en-US" dirty="0"/>
              <a:t> A/B?</a:t>
            </a:r>
          </a:p>
        </p:txBody>
      </p:sp>
      <p:sp>
        <p:nvSpPr>
          <p:cNvPr id="3" name="Content Placeholder 2">
            <a:extLst>
              <a:ext uri="{FF2B5EF4-FFF2-40B4-BE49-F238E27FC236}">
                <a16:creationId xmlns:a16="http://schemas.microsoft.com/office/drawing/2014/main" id="{1594B89C-B9F5-35D3-7F39-A58939B7CC90}"/>
              </a:ext>
            </a:extLst>
          </p:cNvPr>
          <p:cNvSpPr>
            <a:spLocks noGrp="1"/>
          </p:cNvSpPr>
          <p:nvPr>
            <p:ph idx="1"/>
          </p:nvPr>
        </p:nvSpPr>
        <p:spPr/>
        <p:txBody>
          <a:bodyPr/>
          <a:lstStyle/>
          <a:p>
            <a:r>
              <a:rPr lang="es-US" dirty="0"/>
              <a:t>Pruebas A/B es una metodología de investigación de experiencia de usuario (UX) que consiste en aplicar métodos estadísticos de pruebas de hipótesis en donde se les muestra dos versiones de la misma variable al usuario y miden cuál de las dos versiones fue más efectiva</a:t>
            </a:r>
          </a:p>
          <a:p>
            <a:r>
              <a:rPr lang="es-US" dirty="0"/>
              <a:t>Ejemplo: dos </a:t>
            </a:r>
            <a:r>
              <a:rPr lang="es-US" dirty="0" err="1"/>
              <a:t>splash</a:t>
            </a:r>
            <a:r>
              <a:rPr lang="es-US" dirty="0"/>
              <a:t> page que hacen lo mismo y tienen la misma información, pero el diseño es diferente y pueden medir la que tuvo mayor participación de usuario (</a:t>
            </a:r>
            <a:r>
              <a:rPr lang="es-US" dirty="0" err="1"/>
              <a:t>engagement</a:t>
            </a:r>
            <a:r>
              <a:rPr lang="es-US" dirty="0"/>
              <a:t>) mediante </a:t>
            </a:r>
            <a:r>
              <a:rPr lang="es-US" dirty="0" err="1"/>
              <a:t>clicks</a:t>
            </a:r>
            <a:r>
              <a:rPr lang="es-US" dirty="0"/>
              <a:t>, visitas, nuevas suscripciones al servicio, etc.</a:t>
            </a:r>
          </a:p>
        </p:txBody>
      </p:sp>
    </p:spTree>
    <p:extLst>
      <p:ext uri="{BB962C8B-B14F-4D97-AF65-F5344CB8AC3E}">
        <p14:creationId xmlns:p14="http://schemas.microsoft.com/office/powerpoint/2010/main" val="42893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76EC-E827-1CAA-33D3-B8DA1303F3A2}"/>
              </a:ext>
            </a:extLst>
          </p:cNvPr>
          <p:cNvSpPr>
            <a:spLocks noGrp="1"/>
          </p:cNvSpPr>
          <p:nvPr>
            <p:ph type="title"/>
          </p:nvPr>
        </p:nvSpPr>
        <p:spPr/>
        <p:txBody>
          <a:bodyPr/>
          <a:lstStyle/>
          <a:p>
            <a:r>
              <a:rPr lang="en-US" dirty="0" err="1"/>
              <a:t>Otro</a:t>
            </a:r>
            <a:r>
              <a:rPr lang="en-US" dirty="0"/>
              <a:t> </a:t>
            </a:r>
            <a:r>
              <a:rPr lang="en-US" dirty="0" err="1"/>
              <a:t>tipo</a:t>
            </a:r>
            <a:r>
              <a:rPr lang="en-US" dirty="0"/>
              <a:t> de </a:t>
            </a:r>
            <a:r>
              <a:rPr lang="en-US" dirty="0" err="1"/>
              <a:t>análisis</a:t>
            </a:r>
            <a:r>
              <a:rPr lang="en-US" dirty="0"/>
              <a:t> </a:t>
            </a:r>
            <a:r>
              <a:rPr lang="en-US"/>
              <a:t>estadísticos</a:t>
            </a:r>
            <a:r>
              <a:rPr lang="en-US" dirty="0"/>
              <a:t> que </a:t>
            </a:r>
            <a:r>
              <a:rPr lang="en-US" dirty="0" err="1"/>
              <a:t>usan</a:t>
            </a:r>
            <a:endParaRPr lang="en-US" dirty="0"/>
          </a:p>
        </p:txBody>
      </p:sp>
      <p:sp>
        <p:nvSpPr>
          <p:cNvPr id="3" name="Content Placeholder 2">
            <a:extLst>
              <a:ext uri="{FF2B5EF4-FFF2-40B4-BE49-F238E27FC236}">
                <a16:creationId xmlns:a16="http://schemas.microsoft.com/office/drawing/2014/main" id="{8C69A70D-904A-CAEA-77CD-F4FD2182FEC1}"/>
              </a:ext>
            </a:extLst>
          </p:cNvPr>
          <p:cNvSpPr>
            <a:spLocks noGrp="1"/>
          </p:cNvSpPr>
          <p:nvPr>
            <p:ph idx="1"/>
          </p:nvPr>
        </p:nvSpPr>
        <p:spPr/>
        <p:txBody>
          <a:bodyPr/>
          <a:lstStyle/>
          <a:p>
            <a:r>
              <a:rPr lang="en-US" dirty="0"/>
              <a:t>T-Test</a:t>
            </a:r>
          </a:p>
          <a:p>
            <a:r>
              <a:rPr lang="en-US" dirty="0"/>
              <a:t>Quantile Regression</a:t>
            </a:r>
          </a:p>
          <a:p>
            <a:r>
              <a:rPr lang="en-US" dirty="0"/>
              <a:t>OLS </a:t>
            </a:r>
          </a:p>
          <a:p>
            <a:r>
              <a:rPr lang="en-US" dirty="0"/>
              <a:t>Mann-Whitney U Test</a:t>
            </a:r>
          </a:p>
          <a:p>
            <a:r>
              <a:rPr lang="en-US" dirty="0"/>
              <a:t>OLS (</a:t>
            </a:r>
            <a:r>
              <a:rPr lang="en-US" dirty="0" err="1"/>
              <a:t>Mínimos</a:t>
            </a:r>
            <a:r>
              <a:rPr lang="en-US" dirty="0"/>
              <a:t> </a:t>
            </a:r>
            <a:r>
              <a:rPr lang="en-US" dirty="0" err="1"/>
              <a:t>Cuadrados</a:t>
            </a:r>
            <a:r>
              <a:rPr lang="en-US" dirty="0"/>
              <a:t> </a:t>
            </a:r>
            <a:r>
              <a:rPr lang="en-US" dirty="0" err="1"/>
              <a:t>Ordinarios</a:t>
            </a:r>
            <a:r>
              <a:rPr lang="en-US"/>
              <a:t>)</a:t>
            </a:r>
          </a:p>
        </p:txBody>
      </p:sp>
    </p:spTree>
    <p:extLst>
      <p:ext uri="{BB962C8B-B14F-4D97-AF65-F5344CB8AC3E}">
        <p14:creationId xmlns:p14="http://schemas.microsoft.com/office/powerpoint/2010/main" val="167535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D91C-2374-D406-934D-8F0EB3FD984B}"/>
              </a:ext>
            </a:extLst>
          </p:cNvPr>
          <p:cNvSpPr>
            <a:spLocks noGrp="1"/>
          </p:cNvSpPr>
          <p:nvPr>
            <p:ph type="title"/>
          </p:nvPr>
        </p:nvSpPr>
        <p:spPr/>
        <p:txBody>
          <a:bodyPr/>
          <a:lstStyle/>
          <a:p>
            <a:r>
              <a:rPr lang="en-US" dirty="0"/>
              <a:t>¿</a:t>
            </a:r>
            <a:r>
              <a:rPr lang="en-US" dirty="0" err="1"/>
              <a:t>Qué</a:t>
            </a:r>
            <a:r>
              <a:rPr lang="en-US" dirty="0"/>
              <a:t> </a:t>
            </a:r>
            <a:r>
              <a:rPr lang="en-US" dirty="0" err="1"/>
              <a:t>Librerías</a:t>
            </a:r>
            <a:r>
              <a:rPr lang="en-US" dirty="0"/>
              <a:t> de Python Usan?</a:t>
            </a:r>
          </a:p>
        </p:txBody>
      </p:sp>
      <p:sp>
        <p:nvSpPr>
          <p:cNvPr id="3" name="Content Placeholder 2">
            <a:extLst>
              <a:ext uri="{FF2B5EF4-FFF2-40B4-BE49-F238E27FC236}">
                <a16:creationId xmlns:a16="http://schemas.microsoft.com/office/drawing/2014/main" id="{6B8D4ABA-1455-8B21-FA06-F9E7082D321B}"/>
              </a:ext>
            </a:extLst>
          </p:cNvPr>
          <p:cNvSpPr>
            <a:spLocks noGrp="1"/>
          </p:cNvSpPr>
          <p:nvPr>
            <p:ph idx="1"/>
          </p:nvPr>
        </p:nvSpPr>
        <p:spPr/>
        <p:txBody>
          <a:bodyPr/>
          <a:lstStyle/>
          <a:p>
            <a:r>
              <a:rPr lang="en-US" dirty="0"/>
              <a:t>Metrics Repo: in-house framework que </a:t>
            </a:r>
            <a:r>
              <a:rPr lang="en-US" dirty="0" err="1"/>
              <a:t>utilizan</a:t>
            </a:r>
            <a:r>
              <a:rPr lang="en-US" dirty="0"/>
              <a:t> para </a:t>
            </a:r>
            <a:r>
              <a:rPr lang="en-US" dirty="0" err="1"/>
              <a:t>unificar</a:t>
            </a:r>
            <a:r>
              <a:rPr lang="en-US" dirty="0"/>
              <a:t> la </a:t>
            </a:r>
            <a:r>
              <a:rPr lang="en-US" dirty="0" err="1"/>
              <a:t>definicion</a:t>
            </a:r>
            <a:r>
              <a:rPr lang="en-US" dirty="0"/>
              <a:t> de las </a:t>
            </a:r>
            <a:r>
              <a:rPr lang="en-US" dirty="0" err="1"/>
              <a:t>metricas</a:t>
            </a:r>
            <a:r>
              <a:rPr lang="en-US" dirty="0"/>
              <a:t>. De </a:t>
            </a:r>
            <a:r>
              <a:rPr lang="en-US" dirty="0" err="1"/>
              <a:t>esta</a:t>
            </a:r>
            <a:r>
              <a:rPr lang="en-US" dirty="0"/>
              <a:t> </a:t>
            </a:r>
            <a:r>
              <a:rPr lang="en-US" dirty="0" err="1"/>
              <a:t>manera</a:t>
            </a:r>
            <a:r>
              <a:rPr lang="en-US" dirty="0"/>
              <a:t> </a:t>
            </a:r>
            <a:r>
              <a:rPr lang="en-US" dirty="0" err="1"/>
              <a:t>aseguran</a:t>
            </a:r>
            <a:r>
              <a:rPr lang="en-US" dirty="0"/>
              <a:t> </a:t>
            </a:r>
            <a:r>
              <a:rPr lang="en-US" dirty="0" err="1"/>
              <a:t>consistencia</a:t>
            </a:r>
            <a:r>
              <a:rPr lang="en-US" dirty="0"/>
              <a:t> </a:t>
            </a:r>
            <a:r>
              <a:rPr lang="en-US" dirty="0" err="1"/>
              <a:t>en</a:t>
            </a:r>
            <a:r>
              <a:rPr lang="en-US" dirty="0"/>
              <a:t> la </a:t>
            </a:r>
            <a:r>
              <a:rPr lang="en-US" dirty="0" err="1"/>
              <a:t>manera</a:t>
            </a:r>
            <a:r>
              <a:rPr lang="en-US" dirty="0"/>
              <a:t> </a:t>
            </a:r>
            <a:r>
              <a:rPr lang="en-US" dirty="0" err="1"/>
              <a:t>en</a:t>
            </a:r>
            <a:r>
              <a:rPr lang="en-US" dirty="0"/>
              <a:t> que </a:t>
            </a:r>
            <a:r>
              <a:rPr lang="en-US" dirty="0" err="1"/>
              <a:t>los</a:t>
            </a:r>
            <a:r>
              <a:rPr lang="en-US" dirty="0"/>
              <a:t> </a:t>
            </a:r>
            <a:r>
              <a:rPr lang="en-US" dirty="0" err="1"/>
              <a:t>diferentes</a:t>
            </a:r>
            <a:r>
              <a:rPr lang="en-US" dirty="0"/>
              <a:t> </a:t>
            </a:r>
            <a:r>
              <a:rPr lang="en-US" dirty="0" err="1"/>
              <a:t>equipos</a:t>
            </a:r>
            <a:r>
              <a:rPr lang="en-US" dirty="0"/>
              <a:t> de Netflix </a:t>
            </a:r>
            <a:r>
              <a:rPr lang="en-US" dirty="0" err="1"/>
              <a:t>calculan</a:t>
            </a:r>
            <a:r>
              <a:rPr lang="en-US" dirty="0"/>
              <a:t> </a:t>
            </a:r>
            <a:r>
              <a:rPr lang="en-US" dirty="0" err="1"/>
              <a:t>métricas</a:t>
            </a:r>
            <a:endParaRPr lang="en-US" dirty="0"/>
          </a:p>
          <a:p>
            <a:r>
              <a:rPr lang="en-US" dirty="0" err="1"/>
              <a:t>PyArrow</a:t>
            </a:r>
            <a:r>
              <a:rPr lang="en-US" dirty="0"/>
              <a:t>: </a:t>
            </a:r>
            <a:r>
              <a:rPr lang="en-US" dirty="0" err="1"/>
              <a:t>Asiste</a:t>
            </a:r>
            <a:r>
              <a:rPr lang="en-US" dirty="0"/>
              <a:t> </a:t>
            </a:r>
            <a:r>
              <a:rPr lang="en-US" dirty="0" err="1"/>
              <a:t>en</a:t>
            </a:r>
            <a:r>
              <a:rPr lang="en-US" dirty="0"/>
              <a:t> la </a:t>
            </a:r>
            <a:r>
              <a:rPr lang="en-US" dirty="0" err="1"/>
              <a:t>manipulación</a:t>
            </a:r>
            <a:r>
              <a:rPr lang="en-US" dirty="0"/>
              <a:t> de </a:t>
            </a:r>
            <a:r>
              <a:rPr lang="en-US" dirty="0" err="1"/>
              <a:t>los</a:t>
            </a:r>
            <a:r>
              <a:rPr lang="en-US" dirty="0"/>
              <a:t> </a:t>
            </a:r>
            <a:r>
              <a:rPr lang="en-US" dirty="0" err="1"/>
              <a:t>datos</a:t>
            </a:r>
            <a:endParaRPr lang="en-US" dirty="0"/>
          </a:p>
          <a:p>
            <a:r>
              <a:rPr lang="en-US" dirty="0"/>
              <a:t>RPy2: </a:t>
            </a:r>
            <a:r>
              <a:rPr lang="en-US" dirty="0" err="1"/>
              <a:t>Permite</a:t>
            </a:r>
            <a:r>
              <a:rPr lang="en-US" dirty="0"/>
              <a:t> </a:t>
            </a:r>
            <a:r>
              <a:rPr lang="en-US" dirty="0" err="1"/>
              <a:t>programar</a:t>
            </a:r>
            <a:r>
              <a:rPr lang="en-US" dirty="0"/>
              <a:t> </a:t>
            </a:r>
            <a:r>
              <a:rPr lang="en-US" dirty="0" err="1"/>
              <a:t>los</a:t>
            </a:r>
            <a:r>
              <a:rPr lang="en-US" dirty="0"/>
              <a:t> </a:t>
            </a:r>
            <a:r>
              <a:rPr lang="en-US" dirty="0" err="1"/>
              <a:t>modelos</a:t>
            </a:r>
            <a:r>
              <a:rPr lang="en-US" dirty="0"/>
              <a:t> tanto </a:t>
            </a:r>
            <a:r>
              <a:rPr lang="en-US" dirty="0" err="1"/>
              <a:t>en</a:t>
            </a:r>
            <a:r>
              <a:rPr lang="en-US" dirty="0"/>
              <a:t> Python </a:t>
            </a:r>
            <a:r>
              <a:rPr lang="en-US" dirty="0" err="1"/>
              <a:t>como</a:t>
            </a:r>
            <a:r>
              <a:rPr lang="en-US" dirty="0"/>
              <a:t> </a:t>
            </a:r>
            <a:r>
              <a:rPr lang="en-US" dirty="0" err="1"/>
              <a:t>en</a:t>
            </a:r>
            <a:r>
              <a:rPr lang="en-US" dirty="0"/>
              <a:t> R</a:t>
            </a:r>
          </a:p>
          <a:p>
            <a:r>
              <a:rPr lang="en-US" dirty="0" err="1"/>
              <a:t>Plotly</a:t>
            </a:r>
            <a:r>
              <a:rPr lang="en-US" dirty="0"/>
              <a:t>: </a:t>
            </a:r>
            <a:r>
              <a:rPr lang="en-US" dirty="0" err="1"/>
              <a:t>Librería</a:t>
            </a:r>
            <a:r>
              <a:rPr lang="en-US" dirty="0"/>
              <a:t> que </a:t>
            </a:r>
            <a:r>
              <a:rPr lang="en-US" dirty="0" err="1"/>
              <a:t>permite</a:t>
            </a:r>
            <a:r>
              <a:rPr lang="en-US" dirty="0"/>
              <a:t> </a:t>
            </a:r>
            <a:r>
              <a:rPr lang="en-US" dirty="0" err="1"/>
              <a:t>realizar</a:t>
            </a:r>
            <a:r>
              <a:rPr lang="en-US" dirty="0"/>
              <a:t> </a:t>
            </a:r>
            <a:r>
              <a:rPr lang="en-US" dirty="0" err="1"/>
              <a:t>gráficos</a:t>
            </a:r>
            <a:r>
              <a:rPr lang="en-US" dirty="0"/>
              <a:t> y </a:t>
            </a:r>
            <a:r>
              <a:rPr lang="en-US" dirty="0" err="1"/>
              <a:t>visualizaciones</a:t>
            </a:r>
            <a:r>
              <a:rPr lang="en-US" dirty="0"/>
              <a:t> </a:t>
            </a:r>
            <a:r>
              <a:rPr lang="en-US" dirty="0" err="1"/>
              <a:t>interactivas</a:t>
            </a:r>
            <a:endParaRPr lang="en-US" dirty="0"/>
          </a:p>
        </p:txBody>
      </p:sp>
    </p:spTree>
    <p:extLst>
      <p:ext uri="{BB962C8B-B14F-4D97-AF65-F5344CB8AC3E}">
        <p14:creationId xmlns:p14="http://schemas.microsoft.com/office/powerpoint/2010/main" val="106201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D1EA-1827-2A42-4652-9B974705705F}"/>
              </a:ext>
            </a:extLst>
          </p:cNvPr>
          <p:cNvSpPr>
            <a:spLocks noGrp="1"/>
          </p:cNvSpPr>
          <p:nvPr>
            <p:ph type="title"/>
          </p:nvPr>
        </p:nvSpPr>
        <p:spPr/>
        <p:txBody>
          <a:bodyPr/>
          <a:lstStyle/>
          <a:p>
            <a:r>
              <a:rPr lang="en-US" dirty="0" err="1"/>
              <a:t>Referencias</a:t>
            </a:r>
            <a:endParaRPr lang="en-US" dirty="0"/>
          </a:p>
        </p:txBody>
      </p:sp>
      <p:sp>
        <p:nvSpPr>
          <p:cNvPr id="3" name="Content Placeholder 2">
            <a:extLst>
              <a:ext uri="{FF2B5EF4-FFF2-40B4-BE49-F238E27FC236}">
                <a16:creationId xmlns:a16="http://schemas.microsoft.com/office/drawing/2014/main" id="{3A16320F-9F28-3C58-28C9-322DF2457510}"/>
              </a:ext>
            </a:extLst>
          </p:cNvPr>
          <p:cNvSpPr>
            <a:spLocks noGrp="1"/>
          </p:cNvSpPr>
          <p:nvPr>
            <p:ph idx="1"/>
          </p:nvPr>
        </p:nvSpPr>
        <p:spPr/>
        <p:txBody>
          <a:bodyPr/>
          <a:lstStyle/>
          <a:p>
            <a:pPr lvl="1"/>
            <a:r>
              <a:rPr lang="es-MX" sz="1800" dirty="0">
                <a:effectLst/>
                <a:latin typeface="Times New Roman" panose="02020603050405020304" pitchFamily="18" charset="0"/>
              </a:rPr>
              <a:t>Blog, N. T. (2021, 11 diciembre). </a:t>
            </a:r>
            <a:r>
              <a:rPr lang="es-MX" sz="1800" i="1" dirty="0" err="1">
                <a:effectLst/>
                <a:latin typeface="Times New Roman" panose="02020603050405020304" pitchFamily="18" charset="0"/>
              </a:rPr>
              <a:t>Reimagining</a:t>
            </a:r>
            <a:r>
              <a:rPr lang="es-MX" sz="1800" i="1" dirty="0">
                <a:effectLst/>
                <a:latin typeface="Times New Roman" panose="02020603050405020304" pitchFamily="18" charset="0"/>
              </a:rPr>
              <a:t> </a:t>
            </a:r>
            <a:r>
              <a:rPr lang="es-MX" sz="1800" i="1" dirty="0" err="1">
                <a:effectLst/>
                <a:latin typeface="Times New Roman" panose="02020603050405020304" pitchFamily="18" charset="0"/>
              </a:rPr>
              <a:t>Experimentation</a:t>
            </a:r>
            <a:r>
              <a:rPr lang="es-MX" sz="1800" i="1" dirty="0">
                <a:effectLst/>
                <a:latin typeface="Times New Roman" panose="02020603050405020304" pitchFamily="18" charset="0"/>
              </a:rPr>
              <a:t> </a:t>
            </a:r>
            <a:r>
              <a:rPr lang="es-MX" sz="1800" i="1" dirty="0" err="1">
                <a:effectLst/>
                <a:latin typeface="Times New Roman" panose="02020603050405020304" pitchFamily="18" charset="0"/>
              </a:rPr>
              <a:t>Analysis</a:t>
            </a:r>
            <a:r>
              <a:rPr lang="es-MX" sz="1800" i="1" dirty="0">
                <a:effectLst/>
                <a:latin typeface="Times New Roman" panose="02020603050405020304" pitchFamily="18" charset="0"/>
              </a:rPr>
              <a:t> at Netflix - Netflix </a:t>
            </a:r>
            <a:r>
              <a:rPr lang="es-MX" sz="1800" i="1" dirty="0" err="1">
                <a:effectLst/>
                <a:latin typeface="Times New Roman" panose="02020603050405020304" pitchFamily="18" charset="0"/>
              </a:rPr>
              <a:t>TechBlog</a:t>
            </a:r>
            <a:r>
              <a:rPr lang="es-MX" sz="1800" dirty="0">
                <a:effectLst/>
                <a:latin typeface="Times New Roman" panose="02020603050405020304" pitchFamily="18" charset="0"/>
              </a:rPr>
              <a:t>. Medium. https://netflixtechblog.com/reimagining-experimentation-analysis-at-netflix-71356393af21</a:t>
            </a:r>
          </a:p>
          <a:p>
            <a:pPr lvl="1"/>
            <a:r>
              <a:rPr lang="es-MX" sz="1800" i="1" dirty="0" err="1">
                <a:effectLst/>
                <a:latin typeface="Times New Roman" panose="02020603050405020304" pitchFamily="18" charset="0"/>
              </a:rPr>
              <a:t>How</a:t>
            </a:r>
            <a:r>
              <a:rPr lang="es-MX" sz="1800" i="1" dirty="0">
                <a:effectLst/>
                <a:latin typeface="Times New Roman" panose="02020603050405020304" pitchFamily="18" charset="0"/>
              </a:rPr>
              <a:t> Netflix uses Python | Netflix and Python | Python </a:t>
            </a:r>
            <a:r>
              <a:rPr lang="es-MX" sz="1800" i="1" dirty="0" err="1">
                <a:effectLst/>
                <a:latin typeface="Times New Roman" panose="02020603050405020304" pitchFamily="18" charset="0"/>
              </a:rPr>
              <a:t>Applications</a:t>
            </a:r>
            <a:r>
              <a:rPr lang="es-MX" sz="1800" i="1" dirty="0">
                <a:effectLst/>
                <a:latin typeface="Times New Roman" panose="02020603050405020304" pitchFamily="18" charset="0"/>
              </a:rPr>
              <a:t> | </a:t>
            </a:r>
            <a:r>
              <a:rPr lang="es-MX" sz="1800" i="1" dirty="0" err="1">
                <a:effectLst/>
                <a:latin typeface="Times New Roman" panose="02020603050405020304" pitchFamily="18" charset="0"/>
              </a:rPr>
              <a:t>Edureka</a:t>
            </a:r>
            <a:r>
              <a:rPr lang="es-MX" sz="1800" dirty="0">
                <a:effectLst/>
                <a:latin typeface="Times New Roman" panose="02020603050405020304" pitchFamily="18" charset="0"/>
              </a:rPr>
              <a:t>. (2019, 24 junio). YouTube. https://www.youtube.com/watch?v=onFobjvGgZI&amp;t=42s</a:t>
            </a:r>
          </a:p>
          <a:p>
            <a:pPr lvl="1"/>
            <a:endParaRPr lang="en-US" dirty="0"/>
          </a:p>
        </p:txBody>
      </p:sp>
    </p:spTree>
    <p:extLst>
      <p:ext uri="{BB962C8B-B14F-4D97-AF65-F5344CB8AC3E}">
        <p14:creationId xmlns:p14="http://schemas.microsoft.com/office/powerpoint/2010/main" val="410198517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178</TotalTime>
  <Words>303</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Schoolbook</vt:lpstr>
      <vt:lpstr>Times New Roman</vt:lpstr>
      <vt:lpstr>Wingdings 2</vt:lpstr>
      <vt:lpstr>View</vt:lpstr>
      <vt:lpstr>How Netflix Uses Python Scientific Experimentation</vt:lpstr>
      <vt:lpstr>¿Qué hacen?</vt:lpstr>
      <vt:lpstr>¿Qué son las Pruebas A/B?</vt:lpstr>
      <vt:lpstr>Otro tipo de análisis estadísticos que usan</vt:lpstr>
      <vt:lpstr>¿Qué Librerías de Python Usan?</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Netflix Uses Python Scientific Experimentation</dc:title>
  <dc:creator>Carlos Fernando del Valle Reyes</dc:creator>
  <cp:lastModifiedBy>Carlos Fernando del Valle Reyes</cp:lastModifiedBy>
  <cp:revision>5</cp:revision>
  <dcterms:created xsi:type="dcterms:W3CDTF">2022-08-07T15:56:03Z</dcterms:created>
  <dcterms:modified xsi:type="dcterms:W3CDTF">2022-08-07T18:55:21Z</dcterms:modified>
</cp:coreProperties>
</file>