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05" r:id="rId2"/>
    <p:sldId id="907" r:id="rId3"/>
    <p:sldId id="876" r:id="rId4"/>
    <p:sldId id="897" r:id="rId5"/>
    <p:sldId id="904" r:id="rId6"/>
    <p:sldId id="859" r:id="rId7"/>
    <p:sldId id="864" r:id="rId8"/>
    <p:sldId id="910" r:id="rId9"/>
    <p:sldId id="909" r:id="rId10"/>
    <p:sldId id="1505" r:id="rId11"/>
    <p:sldId id="1506" r:id="rId12"/>
    <p:sldId id="1507" r:id="rId13"/>
    <p:sldId id="1508" r:id="rId14"/>
    <p:sldId id="1504" r:id="rId15"/>
    <p:sldId id="1509" r:id="rId16"/>
    <p:sldId id="903" r:id="rId17"/>
  </p:sldIdLst>
  <p:sldSz cx="9144000" cy="5143500" type="screen16x9"/>
  <p:notesSz cx="6797675" cy="9928225"/>
  <p:defaultTextStyle>
    <a:defPPr marL="0" marR="0" indent="0" algn="l" defTabSz="34289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85723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171446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257169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342891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428614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514337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600060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685783" algn="ctr" defTabSz="30806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7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521415D9-36F7-43E2-AB2F-B90AF26B5E84}">
      <p14:sectionLst xmlns:p14="http://schemas.microsoft.com/office/powerpoint/2010/main">
        <p14:section name="Titel" id="{D860805C-FDC8-49C8-A770-DBB79E424EA4}">
          <p14:sldIdLst>
            <p14:sldId id="905"/>
          </p14:sldIdLst>
        </p14:section>
        <p14:section name="Unternehmen und Portfolio" id="{B7506571-4D18-1241-AA2D-65452E0E444F}">
          <p14:sldIdLst>
            <p14:sldId id="907"/>
            <p14:sldId id="876"/>
            <p14:sldId id="897"/>
            <p14:sldId id="904"/>
          </p14:sldIdLst>
        </p14:section>
        <p14:section name="Themen und Referenzen" id="{0E2314CB-8DAF-2B44-AFE3-98B5970CDF50}">
          <p14:sldIdLst>
            <p14:sldId id="859"/>
            <p14:sldId id="864"/>
            <p14:sldId id="910"/>
            <p14:sldId id="909"/>
            <p14:sldId id="1505"/>
            <p14:sldId id="1506"/>
            <p14:sldId id="1507"/>
            <p14:sldId id="1508"/>
            <p14:sldId id="1504"/>
            <p14:sldId id="1509"/>
            <p14:sldId id="9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716A55-4C3A-A9CB-88EC-CDEA67576000}" name="Alexandra Ehrlitzer" initials="AE" userId="S::AEhrlitzer@assono.de::7e7ff2eb-4071-4f6c-8f91-28e68e8bb8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842"/>
    <a:srgbClr val="FFFFFF"/>
    <a:srgbClr val="052039"/>
    <a:srgbClr val="092842"/>
    <a:srgbClr val="06243A"/>
    <a:srgbClr val="CCCBCC"/>
    <a:srgbClr val="F2F1F2"/>
    <a:srgbClr val="656465"/>
    <a:srgbClr val="7F7F7F"/>
    <a:srgbClr val="052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 autoAdjust="0"/>
    <p:restoredTop sz="84022" autoAdjust="0"/>
  </p:normalViewPr>
  <p:slideViewPr>
    <p:cSldViewPr snapToGrid="0">
      <p:cViewPr varScale="1">
        <p:scale>
          <a:sx n="176" d="100"/>
          <a:sy n="176" d="100"/>
        </p:scale>
        <p:origin x="1272" y="15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A3CF0-E51C-44DF-9BC2-BEDB20B79F74}" type="datetimeFigureOut">
              <a:rPr lang="de-DE" smtClean="0"/>
              <a:t>23.10.2025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7F130-D997-4988-896F-5FB1A778DF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925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xfrm>
            <a:off x="906357" y="4715907"/>
            <a:ext cx="4984962" cy="44677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0353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23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46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69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891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614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37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60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783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Beide Vorstellen</a:t>
            </a:r>
          </a:p>
        </p:txBody>
      </p:sp>
    </p:spTree>
    <p:extLst>
      <p:ext uri="{BB962C8B-B14F-4D97-AF65-F5344CB8AC3E}">
        <p14:creationId xmlns:p14="http://schemas.microsoft.com/office/powerpoint/2010/main" val="1280812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48B6C-EF08-0BE1-39A2-2CCBEE78E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3FADCD-D148-D436-3963-216288181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6E6184-7221-FF4B-71F0-D6973E9DB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171446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Chrisso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069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52987-207E-39E2-59DE-7B1BDCEC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E38A7C9-1553-1E28-1404-7246B3F2C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0746A7-6F78-1473-DCB2-9419B7C88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171446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Chrisso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91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292C2-32F1-C9BC-AA8A-A8D981099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FC5632-8560-CE29-45FF-DA3D2B13D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779D3D-F13D-7E25-A04D-3031AD19A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171446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Chrisso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405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F98B-3D9C-083A-869F-B719DAA74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BE84B40-7005-4976-1EAD-0205D1B23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3608AC-00F7-DAB0-7BAC-543F197C5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defTabSz="171446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 err="1"/>
              <a:t>Chrisso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6069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Fred</a:t>
            </a:r>
          </a:p>
        </p:txBody>
      </p:sp>
    </p:spTree>
    <p:extLst>
      <p:ext uri="{BB962C8B-B14F-4D97-AF65-F5344CB8AC3E}">
        <p14:creationId xmlns:p14="http://schemas.microsoft.com/office/powerpoint/2010/main" val="59382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71446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Fred</a:t>
            </a:r>
          </a:p>
          <a:p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26489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3B111-0A0F-B12F-F88E-099FE8F10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E4043D6-AAE6-1CC1-74A5-B1D0B4C8C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3693B6A-0077-C2A4-55BE-AEB3C5BE7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71446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Fred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19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F8B4F-044B-FE8F-3CD4-162D4142C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1154C55-7767-6032-DBC9-587567D1C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2E4D9D-F509-CC9A-D8DD-3F3A2E4EF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Chrisso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396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Chrisso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798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71446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Chrisso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1353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Fred</a:t>
            </a:r>
          </a:p>
        </p:txBody>
      </p:sp>
    </p:spTree>
    <p:extLst>
      <p:ext uri="{BB962C8B-B14F-4D97-AF65-F5344CB8AC3E}">
        <p14:creationId xmlns:p14="http://schemas.microsoft.com/office/powerpoint/2010/main" val="2042794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Fred</a:t>
            </a:r>
          </a:p>
        </p:txBody>
      </p:sp>
    </p:spTree>
    <p:extLst>
      <p:ext uri="{BB962C8B-B14F-4D97-AF65-F5344CB8AC3E}">
        <p14:creationId xmlns:p14="http://schemas.microsoft.com/office/powerpoint/2010/main" val="3600794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Fred mit Verweis auf den nächsten podcast</a:t>
            </a:r>
          </a:p>
        </p:txBody>
      </p:sp>
    </p:spTree>
    <p:extLst>
      <p:ext uri="{BB962C8B-B14F-4D97-AF65-F5344CB8AC3E}">
        <p14:creationId xmlns:p14="http://schemas.microsoft.com/office/powerpoint/2010/main" val="3989266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27275-B16D-305F-DBD2-E7952F0F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2EC9BC-1B83-38A7-B2E9-51C449138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7B64EA4-AA97-4742-225D-415C1F90A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Chrisso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4034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9D230-ED5A-796F-3918-DAA57A9CB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3CC2E5-576B-19F4-B930-CC0A540A5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082A33B-D078-14AE-E121-95F8C5BCA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171446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Chrisso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7536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unkler Hintergrund">
    <p:bg>
      <p:bgPr>
        <a:solidFill>
          <a:srgbClr val="0A2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76613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ssono Logo Heller Hintergrund.png" descr="assono Logo Heller Hintergrund.png"/>
          <p:cNvPicPr>
            <a:picLocks noChangeAspect="1"/>
          </p:cNvPicPr>
          <p:nvPr/>
        </p:nvPicPr>
        <p:blipFill>
          <a:blip r:embed="rId4"/>
          <a:srcRect b="32"/>
          <a:stretch>
            <a:fillRect/>
          </a:stretch>
        </p:blipFill>
        <p:spPr>
          <a:xfrm>
            <a:off x="7468940" y="4626093"/>
            <a:ext cx="1206501" cy="23812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eltext"/>
          <p:cNvSpPr>
            <a:spLocks noGrp="1"/>
          </p:cNvSpPr>
          <p:nvPr>
            <p:ph type="title"/>
          </p:nvPr>
        </p:nvSpPr>
        <p:spPr>
          <a:xfrm>
            <a:off x="477050" y="295093"/>
            <a:ext cx="8189903" cy="273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Titeltext</a:t>
            </a:r>
          </a:p>
        </p:txBody>
      </p:sp>
      <p:sp>
        <p:nvSpPr>
          <p:cNvPr id="4" name="Textebene 1…"/>
          <p:cNvSpPr>
            <a:spLocks noGrp="1"/>
          </p:cNvSpPr>
          <p:nvPr>
            <p:ph type="body" idx="1"/>
          </p:nvPr>
        </p:nvSpPr>
        <p:spPr>
          <a:xfrm>
            <a:off x="476250" y="1143000"/>
            <a:ext cx="8191500" cy="323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2pPr marL="1422400" indent="-711200">
              <a:buSzPct val="100000"/>
              <a:buChar char="–"/>
            </a:lvl2pPr>
            <a:lvl3pPr marL="2133600" indent="-711200">
              <a:buSzPct val="100000"/>
              <a:buChar char="–"/>
            </a:lvl3pPr>
            <a:lvl4pPr marL="2844800" indent="-711200">
              <a:buSzPct val="100000"/>
              <a:buChar char="–"/>
            </a:lvl4pPr>
            <a:lvl5pPr marL="3556000" indent="-711200">
              <a:buSzPct val="100000"/>
              <a:buChar char="–"/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2"/>
          </p:nvPr>
        </p:nvSpPr>
        <p:spPr>
          <a:xfrm>
            <a:off x="362232" y="4646720"/>
            <a:ext cx="520975" cy="409727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1725">
                <a:latin typeface="Corporate S"/>
                <a:ea typeface="Corporate S"/>
                <a:cs typeface="Corporate S"/>
                <a:sym typeface="Corporate S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</p:sldLayoutIdLst>
  <p:transition spd="med">
    <p:push dir="u"/>
  </p:transition>
  <p:hf sldNum="0" hdr="0" ftr="0" dt="0"/>
  <p:txStyles>
    <p:titleStyle>
      <a:lvl1pPr marL="0" marR="0" indent="0" algn="l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i="0" u="none" strike="noStrike" cap="none" spc="0" baseline="0">
          <a:ln>
            <a:noFill/>
          </a:ln>
          <a:solidFill>
            <a:srgbClr val="FFFFFF"/>
          </a:solidFill>
          <a:uFillTx/>
          <a:latin typeface="Corporate S"/>
          <a:ea typeface="Corporate S"/>
          <a:cs typeface="Corporate S"/>
          <a:sym typeface="Corporate S"/>
        </a:defRPr>
      </a:lvl1pPr>
      <a:lvl2pPr marL="0" marR="0" indent="85726" algn="l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i="0" u="none" strike="noStrike" cap="none" spc="0" baseline="0">
          <a:ln>
            <a:noFill/>
          </a:ln>
          <a:solidFill>
            <a:srgbClr val="FFFFFF"/>
          </a:solidFill>
          <a:uFillTx/>
          <a:latin typeface="Corporate S"/>
          <a:ea typeface="Corporate S"/>
          <a:cs typeface="Corporate S"/>
          <a:sym typeface="Corporate S"/>
        </a:defRPr>
      </a:lvl2pPr>
      <a:lvl3pPr marL="0" marR="0" indent="171452" algn="l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i="0" u="none" strike="noStrike" cap="none" spc="0" baseline="0">
          <a:ln>
            <a:noFill/>
          </a:ln>
          <a:solidFill>
            <a:srgbClr val="FFFFFF"/>
          </a:solidFill>
          <a:uFillTx/>
          <a:latin typeface="Corporate S"/>
          <a:ea typeface="Corporate S"/>
          <a:cs typeface="Corporate S"/>
          <a:sym typeface="Corporate S"/>
        </a:defRPr>
      </a:lvl3pPr>
      <a:lvl4pPr marL="0" marR="0" indent="257178" algn="l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i="0" u="none" strike="noStrike" cap="none" spc="0" baseline="0">
          <a:ln>
            <a:noFill/>
          </a:ln>
          <a:solidFill>
            <a:srgbClr val="FFFFFF"/>
          </a:solidFill>
          <a:uFillTx/>
          <a:latin typeface="Corporate S"/>
          <a:ea typeface="Corporate S"/>
          <a:cs typeface="Corporate S"/>
          <a:sym typeface="Corporate S"/>
        </a:defRPr>
      </a:lvl4pPr>
      <a:lvl5pPr marL="0" marR="0" indent="342904" algn="l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i="0" u="none" strike="noStrike" cap="none" spc="0" baseline="0">
          <a:ln>
            <a:noFill/>
          </a:ln>
          <a:solidFill>
            <a:srgbClr val="FFFFFF"/>
          </a:solidFill>
          <a:uFillTx/>
          <a:latin typeface="Corporate S"/>
          <a:ea typeface="Corporate S"/>
          <a:cs typeface="Corporate S"/>
          <a:sym typeface="Corporate S"/>
        </a:defRPr>
      </a:lvl5pPr>
      <a:lvl6pPr marL="0" marR="0" indent="428630" algn="l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i="0" u="none" strike="noStrike" cap="none" spc="0" baseline="0">
          <a:ln>
            <a:noFill/>
          </a:ln>
          <a:solidFill>
            <a:srgbClr val="FFFFFF"/>
          </a:solidFill>
          <a:uFillTx/>
          <a:latin typeface="Corporate S"/>
          <a:ea typeface="Corporate S"/>
          <a:cs typeface="Corporate S"/>
          <a:sym typeface="Corporate S"/>
        </a:defRPr>
      </a:lvl6pPr>
      <a:lvl7pPr marL="0" marR="0" indent="514356" algn="l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i="0" u="none" strike="noStrike" cap="none" spc="0" baseline="0">
          <a:ln>
            <a:noFill/>
          </a:ln>
          <a:solidFill>
            <a:srgbClr val="FFFFFF"/>
          </a:solidFill>
          <a:uFillTx/>
          <a:latin typeface="Corporate S"/>
          <a:ea typeface="Corporate S"/>
          <a:cs typeface="Corporate S"/>
          <a:sym typeface="Corporate S"/>
        </a:defRPr>
      </a:lvl7pPr>
      <a:lvl8pPr marL="0" marR="0" indent="600083" algn="l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i="0" u="none" strike="noStrike" cap="none" spc="0" baseline="0">
          <a:ln>
            <a:noFill/>
          </a:ln>
          <a:solidFill>
            <a:srgbClr val="FFFFFF"/>
          </a:solidFill>
          <a:uFillTx/>
          <a:latin typeface="Corporate S"/>
          <a:ea typeface="Corporate S"/>
          <a:cs typeface="Corporate S"/>
          <a:sym typeface="Corporate S"/>
        </a:defRPr>
      </a:lvl8pPr>
      <a:lvl9pPr marL="0" marR="0" indent="685809" algn="l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1" i="0" u="none" strike="noStrike" cap="none" spc="0" baseline="0">
          <a:ln>
            <a:noFill/>
          </a:ln>
          <a:solidFill>
            <a:srgbClr val="FFFFFF"/>
          </a:solidFill>
          <a:uFillTx/>
          <a:latin typeface="Corporate S"/>
          <a:ea typeface="Corporate S"/>
          <a:cs typeface="Corporate S"/>
          <a:sym typeface="Corporate S"/>
        </a:defRPr>
      </a:lvl9pPr>
    </p:titleStyle>
    <p:bodyStyle>
      <a:lvl1pPr marL="238128" marR="0" indent="-238128" algn="l" defTabSz="308078" latinLnBrk="0">
        <a:lnSpc>
          <a:spcPct val="12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725" b="0" i="0" u="none" strike="noStrike" cap="none" spc="0" baseline="0">
          <a:ln>
            <a:noFill/>
          </a:ln>
          <a:solidFill>
            <a:srgbClr val="000000"/>
          </a:solidFill>
          <a:uFillTx/>
          <a:latin typeface="Corporate S"/>
          <a:ea typeface="Corporate S"/>
          <a:cs typeface="Corporate S"/>
          <a:sym typeface="Corporate S"/>
        </a:defRPr>
      </a:lvl1pPr>
      <a:lvl2pPr marL="379682" marR="0" indent="-212993" algn="l" defTabSz="308078" latinLnBrk="0">
        <a:lnSpc>
          <a:spcPct val="120000"/>
        </a:lnSpc>
        <a:spcBef>
          <a:spcPts val="300"/>
        </a:spcBef>
        <a:spcAft>
          <a:spcPts val="0"/>
        </a:spcAft>
        <a:buClrTx/>
        <a:buSzPct val="75000"/>
        <a:buFontTx/>
        <a:buChar char="•"/>
        <a:tabLst/>
        <a:defRPr sz="1725" b="0" i="0" u="none" strike="noStrike" cap="none" spc="0" baseline="0">
          <a:ln>
            <a:noFill/>
          </a:ln>
          <a:solidFill>
            <a:srgbClr val="000000"/>
          </a:solidFill>
          <a:uFillTx/>
          <a:latin typeface="Corporate S"/>
          <a:ea typeface="Corporate S"/>
          <a:cs typeface="Corporate S"/>
          <a:sym typeface="Corporate S"/>
        </a:defRPr>
      </a:lvl2pPr>
      <a:lvl3pPr marL="546372" marR="0" indent="-212993" algn="l" defTabSz="308078" latinLnBrk="0">
        <a:lnSpc>
          <a:spcPct val="120000"/>
        </a:lnSpc>
        <a:spcBef>
          <a:spcPts val="300"/>
        </a:spcBef>
        <a:spcAft>
          <a:spcPts val="0"/>
        </a:spcAft>
        <a:buClrTx/>
        <a:buSzPct val="75000"/>
        <a:buFontTx/>
        <a:buChar char="•"/>
        <a:tabLst/>
        <a:defRPr sz="1725" b="0" i="0" u="none" strike="noStrike" cap="none" spc="0" baseline="0">
          <a:ln>
            <a:noFill/>
          </a:ln>
          <a:solidFill>
            <a:srgbClr val="000000"/>
          </a:solidFill>
          <a:uFillTx/>
          <a:latin typeface="Corporate S"/>
          <a:ea typeface="Corporate S"/>
          <a:cs typeface="Corporate S"/>
          <a:sym typeface="Corporate S"/>
        </a:defRPr>
      </a:lvl3pPr>
      <a:lvl4pPr marL="713061" marR="0" indent="-212993" algn="l" defTabSz="308078" latinLnBrk="0">
        <a:lnSpc>
          <a:spcPct val="120000"/>
        </a:lnSpc>
        <a:spcBef>
          <a:spcPts val="300"/>
        </a:spcBef>
        <a:spcAft>
          <a:spcPts val="0"/>
        </a:spcAft>
        <a:buClrTx/>
        <a:buSzPct val="75000"/>
        <a:buFontTx/>
        <a:buChar char="•"/>
        <a:tabLst/>
        <a:defRPr sz="1725" b="0" i="0" u="none" strike="noStrike" cap="none" spc="0" baseline="0">
          <a:ln>
            <a:noFill/>
          </a:ln>
          <a:solidFill>
            <a:srgbClr val="000000"/>
          </a:solidFill>
          <a:uFillTx/>
          <a:latin typeface="Corporate S"/>
          <a:ea typeface="Corporate S"/>
          <a:cs typeface="Corporate S"/>
          <a:sym typeface="Corporate S"/>
        </a:defRPr>
      </a:lvl4pPr>
      <a:lvl5pPr marL="879751" marR="0" indent="-212993" algn="l" defTabSz="308078" latinLnBrk="0">
        <a:lnSpc>
          <a:spcPct val="120000"/>
        </a:lnSpc>
        <a:spcBef>
          <a:spcPts val="300"/>
        </a:spcBef>
        <a:spcAft>
          <a:spcPts val="0"/>
        </a:spcAft>
        <a:buClrTx/>
        <a:buSzPct val="75000"/>
        <a:buFontTx/>
        <a:buChar char="•"/>
        <a:tabLst/>
        <a:defRPr sz="1725" b="0" i="0" u="none" strike="noStrike" cap="none" spc="0" baseline="0">
          <a:ln>
            <a:noFill/>
          </a:ln>
          <a:solidFill>
            <a:srgbClr val="000000"/>
          </a:solidFill>
          <a:uFillTx/>
          <a:latin typeface="Corporate S"/>
          <a:ea typeface="Corporate S"/>
          <a:cs typeface="Corporate S"/>
          <a:sym typeface="Corporate S"/>
        </a:defRPr>
      </a:lvl5pPr>
      <a:lvl6pPr marL="1046440" marR="0" indent="-212993" algn="l" defTabSz="308078" latinLnBrk="0">
        <a:lnSpc>
          <a:spcPct val="120000"/>
        </a:lnSpc>
        <a:spcBef>
          <a:spcPts val="300"/>
        </a:spcBef>
        <a:spcAft>
          <a:spcPts val="0"/>
        </a:spcAft>
        <a:buClrTx/>
        <a:buSzPct val="75000"/>
        <a:buFontTx/>
        <a:buChar char="•"/>
        <a:tabLst/>
        <a:defRPr sz="1725" b="0" i="0" u="none" strike="noStrike" cap="none" spc="0" baseline="0">
          <a:ln>
            <a:noFill/>
          </a:ln>
          <a:solidFill>
            <a:srgbClr val="000000"/>
          </a:solidFill>
          <a:uFillTx/>
          <a:latin typeface="Corporate S"/>
          <a:ea typeface="Corporate S"/>
          <a:cs typeface="Corporate S"/>
          <a:sym typeface="Corporate S"/>
        </a:defRPr>
      </a:lvl6pPr>
      <a:lvl7pPr marL="1213130" marR="0" indent="-212993" algn="l" defTabSz="308078" latinLnBrk="0">
        <a:lnSpc>
          <a:spcPct val="120000"/>
        </a:lnSpc>
        <a:spcBef>
          <a:spcPts val="300"/>
        </a:spcBef>
        <a:spcAft>
          <a:spcPts val="0"/>
        </a:spcAft>
        <a:buClrTx/>
        <a:buSzPct val="75000"/>
        <a:buFontTx/>
        <a:buChar char="•"/>
        <a:tabLst/>
        <a:defRPr sz="1725" b="0" i="0" u="none" strike="noStrike" cap="none" spc="0" baseline="0">
          <a:ln>
            <a:noFill/>
          </a:ln>
          <a:solidFill>
            <a:srgbClr val="000000"/>
          </a:solidFill>
          <a:uFillTx/>
          <a:latin typeface="Corporate S"/>
          <a:ea typeface="Corporate S"/>
          <a:cs typeface="Corporate S"/>
          <a:sym typeface="Corporate S"/>
        </a:defRPr>
      </a:lvl7pPr>
      <a:lvl8pPr marL="1379819" marR="0" indent="-212993" algn="l" defTabSz="308078" latinLnBrk="0">
        <a:lnSpc>
          <a:spcPct val="120000"/>
        </a:lnSpc>
        <a:spcBef>
          <a:spcPts val="300"/>
        </a:spcBef>
        <a:spcAft>
          <a:spcPts val="0"/>
        </a:spcAft>
        <a:buClrTx/>
        <a:buSzPct val="75000"/>
        <a:buFontTx/>
        <a:buChar char="•"/>
        <a:tabLst/>
        <a:defRPr sz="1725" b="0" i="0" u="none" strike="noStrike" cap="none" spc="0" baseline="0">
          <a:ln>
            <a:noFill/>
          </a:ln>
          <a:solidFill>
            <a:srgbClr val="000000"/>
          </a:solidFill>
          <a:uFillTx/>
          <a:latin typeface="Corporate S"/>
          <a:ea typeface="Corporate S"/>
          <a:cs typeface="Corporate S"/>
          <a:sym typeface="Corporate S"/>
        </a:defRPr>
      </a:lvl8pPr>
      <a:lvl9pPr marL="1546509" marR="0" indent="-212993" algn="l" defTabSz="308078" latinLnBrk="0">
        <a:lnSpc>
          <a:spcPct val="120000"/>
        </a:lnSpc>
        <a:spcBef>
          <a:spcPts val="300"/>
        </a:spcBef>
        <a:spcAft>
          <a:spcPts val="0"/>
        </a:spcAft>
        <a:buClrTx/>
        <a:buSzPct val="75000"/>
        <a:buFontTx/>
        <a:buChar char="•"/>
        <a:tabLst/>
        <a:defRPr sz="1725" b="0" i="0" u="none" strike="noStrike" cap="none" spc="0" baseline="0">
          <a:ln>
            <a:noFill/>
          </a:ln>
          <a:solidFill>
            <a:srgbClr val="000000"/>
          </a:solidFill>
          <a:uFillTx/>
          <a:latin typeface="Corporate S"/>
          <a:ea typeface="Corporate S"/>
          <a:cs typeface="Corporate S"/>
          <a:sym typeface="Corporate S"/>
        </a:defRPr>
      </a:lvl9pPr>
    </p:bodyStyle>
    <p:otherStyle>
      <a:lvl1pPr marL="0" marR="0" indent="0" algn="ctr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porate S"/>
        </a:defRPr>
      </a:lvl1pPr>
      <a:lvl2pPr marL="0" marR="0" indent="85726" algn="ctr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porate S"/>
        </a:defRPr>
      </a:lvl2pPr>
      <a:lvl3pPr marL="0" marR="0" indent="171452" algn="ctr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porate S"/>
        </a:defRPr>
      </a:lvl3pPr>
      <a:lvl4pPr marL="0" marR="0" indent="257178" algn="ctr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porate S"/>
        </a:defRPr>
      </a:lvl4pPr>
      <a:lvl5pPr marL="0" marR="0" indent="342904" algn="ctr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porate S"/>
        </a:defRPr>
      </a:lvl5pPr>
      <a:lvl6pPr marL="0" marR="0" indent="428630" algn="ctr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porate S"/>
        </a:defRPr>
      </a:lvl6pPr>
      <a:lvl7pPr marL="0" marR="0" indent="514356" algn="ctr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porate S"/>
        </a:defRPr>
      </a:lvl7pPr>
      <a:lvl8pPr marL="0" marR="0" indent="600083" algn="ctr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porate S"/>
        </a:defRPr>
      </a:lvl8pPr>
      <a:lvl9pPr marL="0" marR="0" indent="685809" algn="ctr" defTabSz="308078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72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porate 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18" Type="http://schemas.openxmlformats.org/officeDocument/2006/relationships/image" Target="../media/image63.sv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svg"/><Relationship Id="rId19" Type="http://schemas.openxmlformats.org/officeDocument/2006/relationships/image" Target="../media/image64.pn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Relationship Id="rId22" Type="http://schemas.openxmlformats.org/officeDocument/2006/relationships/image" Target="../media/image6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jpeg"/><Relationship Id="rId18" Type="http://schemas.openxmlformats.org/officeDocument/2006/relationships/image" Target="../media/image28.jpeg"/><Relationship Id="rId26" Type="http://schemas.openxmlformats.org/officeDocument/2006/relationships/image" Target="../media/image36.png"/><Relationship Id="rId3" Type="http://schemas.openxmlformats.org/officeDocument/2006/relationships/image" Target="../media/image13.jpeg"/><Relationship Id="rId21" Type="http://schemas.openxmlformats.org/officeDocument/2006/relationships/image" Target="../media/image31.jpe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jpeg"/><Relationship Id="rId25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jpeg"/><Relationship Id="rId20" Type="http://schemas.openxmlformats.org/officeDocument/2006/relationships/image" Target="../media/image3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11" Type="http://schemas.openxmlformats.org/officeDocument/2006/relationships/image" Target="../media/image21.jpeg"/><Relationship Id="rId24" Type="http://schemas.openxmlformats.org/officeDocument/2006/relationships/image" Target="../media/image34.png"/><Relationship Id="rId5" Type="http://schemas.openxmlformats.org/officeDocument/2006/relationships/image" Target="../media/image15.jpeg"/><Relationship Id="rId15" Type="http://schemas.openxmlformats.org/officeDocument/2006/relationships/image" Target="../media/image25.jpeg"/><Relationship Id="rId23" Type="http://schemas.openxmlformats.org/officeDocument/2006/relationships/image" Target="../media/image33.jpeg"/><Relationship Id="rId10" Type="http://schemas.openxmlformats.org/officeDocument/2006/relationships/image" Target="../media/image20.jpeg"/><Relationship Id="rId19" Type="http://schemas.openxmlformats.org/officeDocument/2006/relationships/image" Target="../media/image29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Relationship Id="rId22" Type="http://schemas.openxmlformats.org/officeDocument/2006/relationships/image" Target="../media/image32.jpeg"/><Relationship Id="rId27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dieses spannenden Vortrags…">
            <a:extLst>
              <a:ext uri="{FF2B5EF4-FFF2-40B4-BE49-F238E27FC236}">
                <a16:creationId xmlns:a16="http://schemas.microsoft.com/office/drawing/2014/main" id="{7E3A3E17-A6F3-4348-8FD9-C84661671391}"/>
              </a:ext>
            </a:extLst>
          </p:cNvPr>
          <p:cNvSpPr txBox="1">
            <a:spLocks/>
          </p:cNvSpPr>
          <p:nvPr/>
        </p:nvSpPr>
        <p:spPr>
          <a:xfrm>
            <a:off x="713601" y="1555220"/>
            <a:ext cx="7265628" cy="2754857"/>
          </a:xfrm>
          <a:prstGeom prst="rect">
            <a:avLst/>
          </a:prstGeom>
        </p:spPr>
        <p:txBody>
          <a:bodyPr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5pPr>
            <a:lvl6pPr marL="0" marR="0" indent="11430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6pPr>
            <a:lvl7pPr marL="0" marR="0" indent="13716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7pPr>
            <a:lvl8pPr marL="0" marR="0" indent="16002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8pPr>
            <a:lvl9pPr marL="0" marR="0" indent="18288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9pPr>
          </a:lstStyle>
          <a:p>
            <a:pPr hangingPunct="1">
              <a:spcAft>
                <a:spcPts val="2400"/>
              </a:spcAft>
            </a:pPr>
            <a:r>
              <a:rPr lang="de-DE" sz="2400" b="1" i="0" u="none" strike="noStrike" baseline="0" dirty="0">
                <a:solidFill>
                  <a:schemeClr val="bg1"/>
                </a:solidFill>
                <a:latin typeface="Corporate S" pitchFamily="2" charset="0"/>
              </a:rPr>
              <a:t>Bau deine eigene KI-Anwendung: Ein Crashkurs</a:t>
            </a:r>
          </a:p>
          <a:p>
            <a:pPr hangingPunct="1">
              <a:spcAft>
                <a:spcPts val="2400"/>
              </a:spcAft>
            </a:pPr>
            <a:r>
              <a:rPr lang="de-DE" sz="1800" b="0" dirty="0">
                <a:solidFill>
                  <a:schemeClr val="bg1"/>
                </a:solidFill>
                <a:latin typeface="Corporate S" pitchFamily="2" charset="0"/>
              </a:rPr>
              <a:t>#IDW25 – F75WO</a:t>
            </a:r>
          </a:p>
          <a:p>
            <a:pPr hangingPunct="1">
              <a:spcAft>
                <a:spcPts val="2400"/>
              </a:spcAft>
            </a:pPr>
            <a:r>
              <a:rPr lang="de-DE" sz="2400" b="0" baseline="-25000" dirty="0">
                <a:solidFill>
                  <a:schemeClr val="bg1"/>
                </a:solidFill>
              </a:rPr>
              <a:t>27. – 28.10. 2025</a:t>
            </a:r>
          </a:p>
          <a:p>
            <a:pPr hangingPunct="1">
              <a:spcAft>
                <a:spcPts val="2400"/>
              </a:spcAft>
            </a:pPr>
            <a:endParaRPr lang="de-DE" sz="2400" b="0" baseline="-25000" dirty="0">
              <a:solidFill>
                <a:schemeClr val="bg1"/>
              </a:solidFill>
            </a:endParaRPr>
          </a:p>
          <a:p>
            <a:pPr hangingPunct="1">
              <a:spcAft>
                <a:spcPts val="2400"/>
              </a:spcAft>
            </a:pPr>
            <a:r>
              <a:rPr lang="de-DE" sz="2400" b="0" baseline="-25000" dirty="0">
                <a:solidFill>
                  <a:schemeClr val="bg1"/>
                </a:solidFill>
              </a:rPr>
              <a:t>Fred Armbrust</a:t>
            </a:r>
          </a:p>
          <a:p>
            <a:pPr hangingPunct="1">
              <a:spcAft>
                <a:spcPts val="2400"/>
              </a:spcAft>
            </a:pPr>
            <a:r>
              <a:rPr lang="de-DE" sz="2400" b="0" baseline="-25000" dirty="0">
                <a:solidFill>
                  <a:schemeClr val="bg1"/>
                </a:solidFill>
              </a:rPr>
              <a:t>Christopher Prüße</a:t>
            </a:r>
          </a:p>
          <a:p>
            <a:pPr hangingPunct="1">
              <a:spcAft>
                <a:spcPts val="2400"/>
              </a:spcAft>
            </a:pPr>
            <a:endParaRPr lang="de-DE" sz="2400" b="0" baseline="-250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3160F8-FEF1-7B4A-B22C-0D82A7C37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310077"/>
            <a:ext cx="1883093" cy="58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0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BBD9A-31A2-7951-DEA5-47F3DA4B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8" descr="Bildergebnis für ihk flensburg logo">
            <a:extLst>
              <a:ext uri="{FF2B5EF4-FFF2-40B4-BE49-F238E27FC236}">
                <a16:creationId xmlns:a16="http://schemas.microsoft.com/office/drawing/2014/main" id="{14E70783-72A2-09A2-4E2D-1AE0710522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218" y="5754966"/>
            <a:ext cx="54420" cy="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de-DE" sz="703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B4B1DC-AC38-B7BF-AAC5-961FF5EDE4EE}"/>
              </a:ext>
            </a:extLst>
          </p:cNvPr>
          <p:cNvSpPr txBox="1"/>
          <p:nvPr/>
        </p:nvSpPr>
        <p:spPr>
          <a:xfrm>
            <a:off x="1030111" y="739484"/>
            <a:ext cx="7083778" cy="31297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2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rporate S" pitchFamily="2" charset="0"/>
                <a:sym typeface="Helvetica Light"/>
              </a:rPr>
              <a:t>Was sind LLMs?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  <a:p>
            <a:pPr marL="285750" marR="0" indent="-2857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1400" dirty="0">
                <a:solidFill>
                  <a:schemeClr val="bg1"/>
                </a:solidFill>
                <a:latin typeface="Corporate S" pitchFamily="2" charset="0"/>
              </a:rPr>
              <a:t>Neuronales Netz zum Verstehen und Generieren von Text</a:t>
            </a:r>
          </a:p>
          <a:p>
            <a:pPr marL="285750" marR="0" indent="-2857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rporate S" pitchFamily="2" charset="0"/>
                <a:sym typeface="Helvetica Light"/>
              </a:rPr>
              <a:t>Wird mit gigantischen Datenmengen trainiert (PB)</a:t>
            </a:r>
          </a:p>
          <a:p>
            <a:pPr marL="285750" marR="0" indent="-2857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rporate S" pitchFamily="2" charset="0"/>
                <a:sym typeface="Helvetica Light"/>
              </a:rPr>
              <a:t>Spei</a:t>
            </a:r>
            <a:r>
              <a:rPr lang="de-DE" sz="1400" dirty="0">
                <a:solidFill>
                  <a:schemeClr val="bg1"/>
                </a:solidFill>
                <a:latin typeface="Corporate S" pitchFamily="2" charset="0"/>
              </a:rPr>
              <a:t>chert gewichtete Vernetzung von Wörtern als Parameter (70B)</a:t>
            </a:r>
          </a:p>
          <a:p>
            <a:pPr marL="285750" indent="-285750" algn="l" defTabSz="82153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bg1"/>
                </a:solidFill>
                <a:latin typeface="Corporate S" pitchFamily="2" charset="0"/>
              </a:rPr>
              <a:t>Ziel ist die Vorhersage des nächsten Tokens (Silbe/Satzzeichen) in einem Satz</a:t>
            </a:r>
          </a:p>
          <a:p>
            <a:pPr marL="285750" marR="0" indent="-2857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schemeClr val="bg1"/>
              </a:solidFill>
              <a:latin typeface="Corporate S" pitchFamily="2" charset="0"/>
            </a:endParaRPr>
          </a:p>
          <a:p>
            <a:pPr marL="285750" marR="0" indent="-2857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  <a:p>
            <a:pPr marL="285750" marR="0" indent="-2857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56217210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DA36C-844A-C4D9-D1EF-7AB35845E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8" descr="Bildergebnis für ihk flensburg logo">
            <a:extLst>
              <a:ext uri="{FF2B5EF4-FFF2-40B4-BE49-F238E27FC236}">
                <a16:creationId xmlns:a16="http://schemas.microsoft.com/office/drawing/2014/main" id="{F228D8FC-40E8-044F-B04A-15B5E72A6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218" y="5754966"/>
            <a:ext cx="54420" cy="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de-DE" sz="703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596453E-97DB-AF32-BAB4-6AA2CAAF0C6A}"/>
              </a:ext>
            </a:extLst>
          </p:cNvPr>
          <p:cNvSpPr txBox="1"/>
          <p:nvPr/>
        </p:nvSpPr>
        <p:spPr>
          <a:xfrm>
            <a:off x="1030111" y="1801313"/>
            <a:ext cx="7083778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indent="-2857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schemeClr val="bg1"/>
              </a:solidFill>
              <a:latin typeface="Corporate S" pitchFamily="2" charset="0"/>
            </a:endParaRPr>
          </a:p>
          <a:p>
            <a:pPr marL="285750" marR="0" indent="-2857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  <a:p>
            <a:pPr marL="285750" marR="0" indent="-2857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6D935EC-1F12-16E1-F28B-40EC20E40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20" y="1316543"/>
            <a:ext cx="8420760" cy="25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21559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38799-F886-1AAA-5B1B-43B154F88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8" descr="Bildergebnis für ihk flensburg logo">
            <a:extLst>
              <a:ext uri="{FF2B5EF4-FFF2-40B4-BE49-F238E27FC236}">
                <a16:creationId xmlns:a16="http://schemas.microsoft.com/office/drawing/2014/main" id="{92B792AC-17BE-1699-39B1-066F63600E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218" y="5754966"/>
            <a:ext cx="54420" cy="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de-DE" sz="703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77021C0-D6C0-1D2D-66BE-9D801E634DA4}"/>
              </a:ext>
            </a:extLst>
          </p:cNvPr>
          <p:cNvSpPr txBox="1"/>
          <p:nvPr/>
        </p:nvSpPr>
        <p:spPr>
          <a:xfrm>
            <a:off x="1030111" y="1801313"/>
            <a:ext cx="7083778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indent="-2857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schemeClr val="bg1"/>
              </a:solidFill>
              <a:latin typeface="Corporate S" pitchFamily="2" charset="0"/>
            </a:endParaRPr>
          </a:p>
          <a:p>
            <a:pPr marL="285750" marR="0" indent="-2857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  <a:p>
            <a:pPr marL="285750" marR="0" indent="-2857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E07A0A-AFFE-2AE2-2B1F-EFFFA0662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8" y="1317150"/>
            <a:ext cx="8419544" cy="25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96357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38F01-A192-5906-CA55-14C3ED010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8" descr="Bildergebnis für ihk flensburg logo">
            <a:extLst>
              <a:ext uri="{FF2B5EF4-FFF2-40B4-BE49-F238E27FC236}">
                <a16:creationId xmlns:a16="http://schemas.microsoft.com/office/drawing/2014/main" id="{B1CFB0A6-EB77-617A-E17A-8D5BACB781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218" y="5754966"/>
            <a:ext cx="54420" cy="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de-DE" sz="703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7ED1869-00B4-83EE-B829-C8ABDB711F15}"/>
              </a:ext>
            </a:extLst>
          </p:cNvPr>
          <p:cNvSpPr txBox="1"/>
          <p:nvPr/>
        </p:nvSpPr>
        <p:spPr>
          <a:xfrm>
            <a:off x="1030111" y="1801313"/>
            <a:ext cx="7083778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285750" marR="0" indent="-285750" algn="l" defTabSz="821531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sz="1600" dirty="0">
              <a:solidFill>
                <a:schemeClr val="bg1"/>
              </a:solidFill>
              <a:latin typeface="Corporate S" pitchFamily="2" charset="0"/>
            </a:endParaRPr>
          </a:p>
          <a:p>
            <a:pPr marL="285750" marR="0" indent="-2857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  <a:p>
            <a:pPr marL="285750" marR="0" indent="-28575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de-DE" sz="1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41E2FCC-94E2-D248-7EB3-E517C6425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2" y="1317600"/>
            <a:ext cx="7922897" cy="25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414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7C280-32FB-59D5-2BD9-B72A90C365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7837" y="311150"/>
            <a:ext cx="8188325" cy="27305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Corporate S" pitchFamily="2" charset="0"/>
              </a:rPr>
              <a:t>Grenzen und Herausforderungen großer Sprachmodelle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F45A5-0C34-BA3E-DCFF-1E428C90F28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65488" y="3930650"/>
            <a:ext cx="5878512" cy="90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350" b="1" dirty="0">
                <a:solidFill>
                  <a:schemeClr val="bg1"/>
                </a:solidFill>
                <a:latin typeface="Corporate S" pitchFamily="2" charset="0"/>
              </a:rPr>
              <a:t>dies führt u.U. zu „Halluzinationen“ = herstellen logischer Zusammenhänge, wo keine sind. Das Modell macht Aussagen, die plausibel klingen, aber nicht wahr sind.</a:t>
            </a:r>
            <a:endParaRPr lang="de-DE" b="1" dirty="0">
              <a:solidFill>
                <a:schemeClr val="bg1"/>
              </a:solidFill>
              <a:latin typeface="Corporate S" pitchFamily="2" charset="0"/>
            </a:endParaRPr>
          </a:p>
          <a:p>
            <a:pPr lvl="1"/>
            <a:endParaRPr lang="de-DE" b="1" dirty="0">
              <a:solidFill>
                <a:schemeClr val="bg1"/>
              </a:solidFill>
              <a:latin typeface="Corporate S" pitchFamily="2" charset="0"/>
            </a:endParaRPr>
          </a:p>
        </p:txBody>
      </p:sp>
      <p:pic>
        <p:nvPicPr>
          <p:cNvPr id="8" name="Grafik 7" descr="Bücher mit einfarbiger Füllung">
            <a:extLst>
              <a:ext uri="{FF2B5EF4-FFF2-40B4-BE49-F238E27FC236}">
                <a16:creationId xmlns:a16="http://schemas.microsoft.com/office/drawing/2014/main" id="{6F72F0C0-361F-DDDD-BBF3-A132169A5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876" y="1179299"/>
            <a:ext cx="434491" cy="434491"/>
          </a:xfrm>
          <a:prstGeom prst="rect">
            <a:avLst/>
          </a:prstGeom>
        </p:spPr>
      </p:pic>
      <p:pic>
        <p:nvPicPr>
          <p:cNvPr id="10" name="Grafik 9" descr="Dokument mit einfarbiger Füllung">
            <a:extLst>
              <a:ext uri="{FF2B5EF4-FFF2-40B4-BE49-F238E27FC236}">
                <a16:creationId xmlns:a16="http://schemas.microsoft.com/office/drawing/2014/main" id="{75C1E560-7CBC-ACD8-30A8-423FB21E1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4286" y="1642475"/>
            <a:ext cx="434491" cy="434491"/>
          </a:xfrm>
          <a:prstGeom prst="rect">
            <a:avLst/>
          </a:prstGeom>
        </p:spPr>
      </p:pic>
      <p:pic>
        <p:nvPicPr>
          <p:cNvPr id="14" name="Grafik 13" descr="Datenbank mit einfarbiger Füllung">
            <a:extLst>
              <a:ext uri="{FF2B5EF4-FFF2-40B4-BE49-F238E27FC236}">
                <a16:creationId xmlns:a16="http://schemas.microsoft.com/office/drawing/2014/main" id="{8CCAAD95-3722-E988-E6EC-A8ED6C3B5B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11471" y="1180824"/>
            <a:ext cx="434491" cy="434491"/>
          </a:xfrm>
          <a:prstGeom prst="rect">
            <a:avLst/>
          </a:prstGeom>
        </p:spPr>
      </p:pic>
      <p:pic>
        <p:nvPicPr>
          <p:cNvPr id="18" name="Grafik 17" descr="Internet mit einfarbiger Füllung">
            <a:extLst>
              <a:ext uri="{FF2B5EF4-FFF2-40B4-BE49-F238E27FC236}">
                <a16:creationId xmlns:a16="http://schemas.microsoft.com/office/drawing/2014/main" id="{05E6B4A5-C4BE-830D-0C4C-E84ED16305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11471" y="1659029"/>
            <a:ext cx="434491" cy="434491"/>
          </a:xfrm>
          <a:prstGeom prst="rect">
            <a:avLst/>
          </a:prstGeom>
        </p:spPr>
      </p:pic>
      <p:pic>
        <p:nvPicPr>
          <p:cNvPr id="20" name="Grafik 19" descr="Statistiken mit einfarbiger Füllung">
            <a:extLst>
              <a:ext uri="{FF2B5EF4-FFF2-40B4-BE49-F238E27FC236}">
                <a16:creationId xmlns:a16="http://schemas.microsoft.com/office/drawing/2014/main" id="{601C57AB-B2D5-295A-128C-8E68304938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86" y="3024342"/>
            <a:ext cx="434491" cy="434491"/>
          </a:xfrm>
          <a:prstGeom prst="rect">
            <a:avLst/>
          </a:prstGeom>
        </p:spPr>
      </p:pic>
      <p:pic>
        <p:nvPicPr>
          <p:cNvPr id="22" name="Grafik 21" descr="Kreisdiagramm mit einfarbiger Füllung">
            <a:extLst>
              <a:ext uri="{FF2B5EF4-FFF2-40B4-BE49-F238E27FC236}">
                <a16:creationId xmlns:a16="http://schemas.microsoft.com/office/drawing/2014/main" id="{A2B72BE8-157C-8E59-CB2D-E0A62ACF93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11471" y="2569007"/>
            <a:ext cx="434491" cy="434491"/>
          </a:xfrm>
          <a:prstGeom prst="rect">
            <a:avLst/>
          </a:prstGeom>
        </p:spPr>
      </p:pic>
      <p:pic>
        <p:nvPicPr>
          <p:cNvPr id="24" name="Grafik 23" descr="Balkendiagramm mit einfarbiger Füllung">
            <a:extLst>
              <a:ext uri="{FF2B5EF4-FFF2-40B4-BE49-F238E27FC236}">
                <a16:creationId xmlns:a16="http://schemas.microsoft.com/office/drawing/2014/main" id="{4457934D-3147-D2A3-8AE2-82E4884F3C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4286" y="2569007"/>
            <a:ext cx="434491" cy="434491"/>
          </a:xfrm>
          <a:prstGeom prst="rect">
            <a:avLst/>
          </a:prstGeom>
        </p:spPr>
      </p:pic>
      <p:pic>
        <p:nvPicPr>
          <p:cNvPr id="26" name="Grafik 25" descr="Pfeil: Kurve im Uhrzeigersinn mit einfarbiger Füllung">
            <a:extLst>
              <a:ext uri="{FF2B5EF4-FFF2-40B4-BE49-F238E27FC236}">
                <a16:creationId xmlns:a16="http://schemas.microsoft.com/office/drawing/2014/main" id="{3A6F76D3-5D37-795E-A020-8D82D7154D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925916" y="1359583"/>
            <a:ext cx="434491" cy="434491"/>
          </a:xfrm>
          <a:prstGeom prst="rect">
            <a:avLst/>
          </a:prstGeom>
        </p:spPr>
      </p:pic>
      <p:pic>
        <p:nvPicPr>
          <p:cNvPr id="32" name="Grafik 31" descr="Mathematik mit einfarbiger Füllung">
            <a:extLst>
              <a:ext uri="{FF2B5EF4-FFF2-40B4-BE49-F238E27FC236}">
                <a16:creationId xmlns:a16="http://schemas.microsoft.com/office/drawing/2014/main" id="{38AA3046-8123-46E0-735E-8E4A4FBEAF1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11470" y="3024342"/>
            <a:ext cx="434491" cy="434491"/>
          </a:xfrm>
          <a:prstGeom prst="rect">
            <a:avLst/>
          </a:prstGeom>
        </p:spPr>
      </p:pic>
      <p:pic>
        <p:nvPicPr>
          <p:cNvPr id="33" name="Grafik 32" descr="Pfeil: Kurve im Uhrzeigersinn mit einfarbiger Füllung">
            <a:extLst>
              <a:ext uri="{FF2B5EF4-FFF2-40B4-BE49-F238E27FC236}">
                <a16:creationId xmlns:a16="http://schemas.microsoft.com/office/drawing/2014/main" id="{433FAA3B-85DE-D991-82A1-82C2A1AF8F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1925915" y="2780779"/>
            <a:ext cx="434491" cy="434491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10E7729E-E15B-D770-DE23-62613FF16495}"/>
              </a:ext>
            </a:extLst>
          </p:cNvPr>
          <p:cNvSpPr txBox="1"/>
          <p:nvPr/>
        </p:nvSpPr>
        <p:spPr>
          <a:xfrm>
            <a:off x="2484790" y="1106370"/>
            <a:ext cx="4368000" cy="139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Die Textgenerierung ist abhängig vom Trainingsdatensatz</a:t>
            </a:r>
          </a:p>
          <a:p>
            <a:pPr marL="557213" lvl="1" indent="-214313" algn="l"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Aktualität</a:t>
            </a:r>
          </a:p>
          <a:p>
            <a:pPr marL="557213" lvl="1" indent="-214313" algn="l"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Fehlen von Informationen</a:t>
            </a:r>
          </a:p>
          <a:p>
            <a:pPr marL="557213" lvl="1" indent="-214313" algn="l"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Abbildung von Vorurteilen und ungerechten gesellschaftliche Tendenzen</a:t>
            </a:r>
          </a:p>
          <a:p>
            <a:pPr algn="l"/>
            <a:endParaRPr lang="de-DE" sz="1406" dirty="0">
              <a:solidFill>
                <a:schemeClr val="bg1"/>
              </a:solidFill>
              <a:latin typeface="Corporate S" pitchFamily="2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2D600DF-919A-F198-37D6-8ABF59E563D8}"/>
              </a:ext>
            </a:extLst>
          </p:cNvPr>
          <p:cNvSpPr txBox="1"/>
          <p:nvPr/>
        </p:nvSpPr>
        <p:spPr>
          <a:xfrm>
            <a:off x="2484790" y="2575438"/>
            <a:ext cx="4291800" cy="139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statistische Texterzeugung basiert auf Wahrscheinlichkeiten</a:t>
            </a:r>
          </a:p>
          <a:p>
            <a:pPr marL="557213" lvl="1" indent="-214313" algn="l"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das Allgemeine und Häufige spielt eine größere Rolle bei der Generierung als eher selten auftretende Ereignisse</a:t>
            </a:r>
          </a:p>
          <a:p>
            <a:pPr algn="l"/>
            <a:endParaRPr lang="de-DE" sz="1406" dirty="0">
              <a:solidFill>
                <a:schemeClr val="bg1"/>
              </a:solidFill>
              <a:latin typeface="Corporate S" pitchFamily="2" charset="0"/>
            </a:endParaRPr>
          </a:p>
        </p:txBody>
      </p:sp>
      <p:pic>
        <p:nvPicPr>
          <p:cNvPr id="38" name="Grafik 37" descr="Pfeil mit einer Linie: Gerade mit einfarbiger Füllung">
            <a:extLst>
              <a:ext uri="{FF2B5EF4-FFF2-40B4-BE49-F238E27FC236}">
                <a16:creationId xmlns:a16="http://schemas.microsoft.com/office/drawing/2014/main" id="{DD81005B-1B6A-7AF6-F0F6-22E93E2412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0800000">
            <a:off x="1191530" y="3834152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8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8AAA7-E613-7595-C268-6F942B748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E599F-1957-8F34-6850-6C1FE0B82F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7837" y="311150"/>
            <a:ext cx="8188325" cy="27305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Corporate S" pitchFamily="2" charset="0"/>
              </a:rPr>
              <a:t>Ethische und politische Bedenken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C15A973-1C07-2FD8-79F8-412540A38906}"/>
              </a:ext>
            </a:extLst>
          </p:cNvPr>
          <p:cNvSpPr txBox="1"/>
          <p:nvPr/>
        </p:nvSpPr>
        <p:spPr>
          <a:xfrm>
            <a:off x="1439949" y="1016059"/>
            <a:ext cx="6264100" cy="4960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Missbrauch</a:t>
            </a:r>
          </a:p>
          <a:p>
            <a:pPr lvl="2" indent="0" algn="l"/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   	  - (Politische) Desinformation </a:t>
            </a:r>
          </a:p>
          <a:p>
            <a:pPr lvl="2" indent="0" algn="l"/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	  - Deep Fakes (veo3)</a:t>
            </a:r>
          </a:p>
          <a:p>
            <a:pPr lvl="2" indent="0" algn="l"/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	  - Phishing</a:t>
            </a:r>
          </a:p>
          <a:p>
            <a:pPr lvl="2" indent="0" algn="l"/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	  - …</a:t>
            </a:r>
          </a:p>
          <a:p>
            <a:pPr marL="2857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Große Macht in der Hand von gewinnorientierten Unternehmen</a:t>
            </a:r>
          </a:p>
          <a:p>
            <a:pPr lvl="3" indent="0" algn="l"/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	  - Datenmissbrauch (Urheberrechtsverstöße)</a:t>
            </a:r>
          </a:p>
          <a:p>
            <a:pPr lvl="3" indent="0" algn="l"/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	  - Manipulation der Textgenerierung (</a:t>
            </a:r>
            <a:r>
              <a:rPr lang="de-DE" sz="1406" dirty="0" err="1">
                <a:solidFill>
                  <a:schemeClr val="bg1"/>
                </a:solidFill>
                <a:latin typeface="Corporate S" pitchFamily="2" charset="0"/>
              </a:rPr>
              <a:t>Guardrails</a:t>
            </a: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)</a:t>
            </a:r>
          </a:p>
          <a:p>
            <a:pPr lvl="3" indent="0" algn="l"/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	  </a:t>
            </a:r>
          </a:p>
          <a:p>
            <a:pPr lvl="3" indent="0" algn="l"/>
            <a:endParaRPr lang="de-DE" sz="1406" dirty="0">
              <a:solidFill>
                <a:schemeClr val="bg1"/>
              </a:solidFill>
              <a:latin typeface="Corporate S" pitchFamily="2" charset="0"/>
            </a:endParaRPr>
          </a:p>
          <a:p>
            <a:pPr marL="285750" lvl="3" indent="-285750" algn="l"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Verantwortung für generierten Text (</a:t>
            </a:r>
            <a:r>
              <a:rPr lang="de-DE" sz="1406" dirty="0" err="1">
                <a:solidFill>
                  <a:schemeClr val="bg1"/>
                </a:solidFill>
                <a:latin typeface="Corporate S" pitchFamily="2" charset="0"/>
              </a:rPr>
              <a:t>Responsibility</a:t>
            </a: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 </a:t>
            </a:r>
            <a:r>
              <a:rPr lang="de-DE" sz="1406" dirty="0" err="1">
                <a:solidFill>
                  <a:schemeClr val="bg1"/>
                </a:solidFill>
                <a:latin typeface="Corporate S" pitchFamily="2" charset="0"/>
              </a:rPr>
              <a:t>gap</a:t>
            </a: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)</a:t>
            </a:r>
          </a:p>
          <a:p>
            <a:pPr marL="285750" lvl="4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Einschränkungen von finanziell benachteiligten Parteien</a:t>
            </a:r>
          </a:p>
          <a:p>
            <a:pPr marL="285750" lvl="3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Politische Dimension (Hardware-Exportbeschränkungen)</a:t>
            </a:r>
          </a:p>
          <a:p>
            <a:pPr marL="285750" lvl="3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Negative Auswirkung auf Umwelt (Energie, CO</a:t>
            </a:r>
            <a:r>
              <a:rPr lang="de-DE" sz="1406" baseline="-25000" dirty="0">
                <a:solidFill>
                  <a:schemeClr val="bg1"/>
                </a:solidFill>
                <a:latin typeface="Corporate S" pitchFamily="2" charset="0"/>
              </a:rPr>
              <a:t>2</a:t>
            </a:r>
            <a:r>
              <a:rPr lang="de-DE" sz="1406" dirty="0">
                <a:solidFill>
                  <a:schemeClr val="bg1"/>
                </a:solidFill>
                <a:latin typeface="Corporate S" pitchFamily="2" charset="0"/>
              </a:rPr>
              <a:t>, Ressourcen)</a:t>
            </a:r>
          </a:p>
          <a:p>
            <a:pPr marL="285750" lvl="3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406" dirty="0">
              <a:solidFill>
                <a:schemeClr val="bg1"/>
              </a:solidFill>
              <a:latin typeface="Corporate S" pitchFamily="2" charset="0"/>
            </a:endParaRPr>
          </a:p>
          <a:p>
            <a:pPr marL="285750" lvl="3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406" dirty="0">
              <a:solidFill>
                <a:schemeClr val="bg1"/>
              </a:solidFill>
              <a:latin typeface="Corporate S" pitchFamily="2" charset="0"/>
            </a:endParaRPr>
          </a:p>
          <a:p>
            <a:pPr marL="285750" lvl="3" indent="-285750" algn="l">
              <a:buFont typeface="Arial" panose="020B0604020202020204" pitchFamily="34" charset="0"/>
              <a:buChar char="•"/>
            </a:pPr>
            <a:endParaRPr lang="de-DE" sz="1406" dirty="0">
              <a:solidFill>
                <a:schemeClr val="bg1"/>
              </a:solidFill>
              <a:latin typeface="Corporate 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6" dirty="0">
              <a:solidFill>
                <a:schemeClr val="bg1"/>
              </a:solidFill>
              <a:latin typeface="Corporate 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406" dirty="0">
              <a:solidFill>
                <a:schemeClr val="bg1"/>
              </a:solidFill>
              <a:latin typeface="Corporate 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D667-A6B7-DD54-4174-79193ED93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8" descr="Bildergebnis für ihk flensburg logo">
            <a:extLst>
              <a:ext uri="{FF2B5EF4-FFF2-40B4-BE49-F238E27FC236}">
                <a16:creationId xmlns:a16="http://schemas.microsoft.com/office/drawing/2014/main" id="{F339017B-6EA7-34F3-2F61-8E84C40ACC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218" y="5754966"/>
            <a:ext cx="54420" cy="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de-DE" sz="703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170EEC-4BF0-4265-CDD2-C2105568051D}"/>
              </a:ext>
            </a:extLst>
          </p:cNvPr>
          <p:cNvSpPr txBox="1"/>
          <p:nvPr/>
        </p:nvSpPr>
        <p:spPr>
          <a:xfrm>
            <a:off x="1462143" y="1248156"/>
            <a:ext cx="6219713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  <a:p>
            <a:pPr marR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de-DE" sz="1400" dirty="0">
                <a:solidFill>
                  <a:schemeClr val="bg1"/>
                </a:solidFill>
                <a:latin typeface="Corporate S" pitchFamily="2" charset="0"/>
              </a:rPr>
              <a:t>"Die immense Kraft von LLMs erfordert daher einen </a:t>
            </a:r>
            <a:r>
              <a:rPr lang="de-DE" sz="1400" b="1" dirty="0">
                <a:solidFill>
                  <a:schemeClr val="bg1"/>
                </a:solidFill>
                <a:latin typeface="Corporate S" pitchFamily="2" charset="0"/>
              </a:rPr>
              <a:t>informierten, besonnenen und kritischen Umgang</a:t>
            </a:r>
            <a:r>
              <a:rPr lang="de-DE" sz="1400" dirty="0">
                <a:solidFill>
                  <a:schemeClr val="bg1"/>
                </a:solidFill>
                <a:latin typeface="Corporate S" pitchFamily="2" charset="0"/>
              </a:rPr>
              <a:t> – sowohl bei ihrer Entwicklung und Anwendung als auch bei der Regulierung und der individuellen Nutzung."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44FC667-26E5-4F0F-35DA-FC19552B02F4}"/>
              </a:ext>
            </a:extLst>
          </p:cNvPr>
          <p:cNvSpPr txBox="1"/>
          <p:nvPr/>
        </p:nvSpPr>
        <p:spPr>
          <a:xfrm>
            <a:off x="6181446" y="2391893"/>
            <a:ext cx="1500410" cy="3597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rporate S" pitchFamily="2" charset="0"/>
                <a:sym typeface="Helvetica Light"/>
              </a:rPr>
              <a:t>- Gemini 2.5 Flash </a:t>
            </a:r>
          </a:p>
        </p:txBody>
      </p:sp>
    </p:spTree>
    <p:extLst>
      <p:ext uri="{BB962C8B-B14F-4D97-AF65-F5344CB8AC3E}">
        <p14:creationId xmlns:p14="http://schemas.microsoft.com/office/powerpoint/2010/main" val="2785380653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C072E-8D69-18CA-753C-59892D38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>
            <a:extLst>
              <a:ext uri="{FF2B5EF4-FFF2-40B4-BE49-F238E27FC236}">
                <a16:creationId xmlns:a16="http://schemas.microsoft.com/office/drawing/2014/main" id="{1C9C540A-B184-13B5-7487-8E77EAFF96A8}"/>
              </a:ext>
            </a:extLst>
          </p:cNvPr>
          <p:cNvSpPr txBox="1">
            <a:spLocks/>
          </p:cNvSpPr>
          <p:nvPr/>
        </p:nvSpPr>
        <p:spPr>
          <a:xfrm>
            <a:off x="1040936" y="389819"/>
            <a:ext cx="7062128" cy="45672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635000" marR="0" indent="-6350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1pPr>
            <a:lvl2pPr marL="14224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2pPr>
            <a:lvl3pPr marL="21336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3pPr>
            <a:lvl4pPr marL="28448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4pPr>
            <a:lvl5pPr marL="35560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5pPr>
            <a:lvl6pPr marL="27904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6pPr>
            <a:lvl7pPr marL="32349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7pPr>
            <a:lvl8pPr marL="36794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8pPr>
            <a:lvl9pPr marL="41239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de-DE" sz="2800" b="1" dirty="0">
                <a:solidFill>
                  <a:schemeClr val="bg1"/>
                </a:solidFill>
              </a:rPr>
              <a:t>Willkommen!</a:t>
            </a:r>
            <a:endParaRPr lang="de-DE" sz="2400" b="1" dirty="0">
              <a:solidFill>
                <a:schemeClr val="bg1"/>
              </a:solidFill>
            </a:endParaRP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B694B330-D385-C11F-7559-27B59D99D5BC}"/>
              </a:ext>
            </a:extLst>
          </p:cNvPr>
          <p:cNvSpPr txBox="1">
            <a:spLocks/>
          </p:cNvSpPr>
          <p:nvPr/>
        </p:nvSpPr>
        <p:spPr>
          <a:xfrm>
            <a:off x="836896" y="998383"/>
            <a:ext cx="7062128" cy="415870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635000" marR="0" indent="-6350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1pPr>
            <a:lvl2pPr marL="14224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2pPr>
            <a:lvl3pPr marL="21336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3pPr>
            <a:lvl4pPr marL="28448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4pPr>
            <a:lvl5pPr marL="35560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5pPr>
            <a:lvl6pPr marL="27904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6pPr>
            <a:lvl7pPr marL="32349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7pPr>
            <a:lvl8pPr marL="36794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8pPr>
            <a:lvl9pPr marL="41239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9pPr>
          </a:lstStyle>
          <a:p>
            <a:pPr marL="457200" indent="-457200">
              <a:lnSpc>
                <a:spcPct val="110000"/>
              </a:lnSpc>
              <a:buAutoNum type="arabicPeriod"/>
            </a:pPr>
            <a:r>
              <a:rPr lang="de-DE" sz="2000" b="1" dirty="0">
                <a:solidFill>
                  <a:schemeClr val="bg1"/>
                </a:solidFill>
              </a:rPr>
              <a:t>Kennenlernrunde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de-DE" sz="2000" b="1" dirty="0">
                <a:solidFill>
                  <a:schemeClr val="bg1"/>
                </a:solidFill>
              </a:rPr>
              <a:t>Vorstellung der assono GmbH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de-DE" sz="2000" b="1" dirty="0">
                <a:solidFill>
                  <a:schemeClr val="bg1"/>
                </a:solidFill>
              </a:rPr>
              <a:t>Einführung in das Thema LLM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de-DE" sz="2000" b="1" dirty="0" err="1">
                <a:solidFill>
                  <a:schemeClr val="bg1"/>
                </a:solidFill>
              </a:rPr>
              <a:t>Ollama</a:t>
            </a:r>
            <a:r>
              <a:rPr lang="de-DE" sz="2000" b="1" dirty="0">
                <a:solidFill>
                  <a:schemeClr val="bg1"/>
                </a:solidFill>
              </a:rPr>
              <a:t> kennenlernen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de-DE" sz="2000" b="1" dirty="0">
                <a:solidFill>
                  <a:schemeClr val="bg1"/>
                </a:solidFill>
              </a:rPr>
              <a:t>Netzwerk-Anfragen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de-DE" sz="2000" b="1" dirty="0">
                <a:solidFill>
                  <a:schemeClr val="bg1"/>
                </a:solidFill>
              </a:rPr>
              <a:t>Chat-Anwendung implementieren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de-DE" sz="800" b="1" dirty="0">
                <a:solidFill>
                  <a:schemeClr val="bg1">
                    <a:lumMod val="65000"/>
                  </a:schemeClr>
                </a:solidFill>
              </a:rPr>
              <a:t>------------------------------------------------------------------------------------------------------------------------------------------------------------------------------------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de-DE" sz="2000" b="1" dirty="0">
                <a:solidFill>
                  <a:schemeClr val="bg1"/>
                </a:solidFill>
              </a:rPr>
              <a:t>Open Coding Lab – Setze deine Idee um!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de-DE" sz="2000" b="1" dirty="0">
                <a:solidFill>
                  <a:schemeClr val="bg1"/>
                </a:solidFill>
              </a:rPr>
              <a:t>Feedbackrunde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endParaRPr lang="de-D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4787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>
            <a:extLst>
              <a:ext uri="{FF2B5EF4-FFF2-40B4-BE49-F238E27FC236}">
                <a16:creationId xmlns:a16="http://schemas.microsoft.com/office/drawing/2014/main" id="{D8F25F45-5AFE-8B4A-92B6-2B87B3614E9F}"/>
              </a:ext>
            </a:extLst>
          </p:cNvPr>
          <p:cNvSpPr txBox="1">
            <a:spLocks/>
          </p:cNvSpPr>
          <p:nvPr/>
        </p:nvSpPr>
        <p:spPr>
          <a:xfrm>
            <a:off x="1040936" y="1279981"/>
            <a:ext cx="7062128" cy="293607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 marL="635000" marR="0" indent="-6350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1pPr>
            <a:lvl2pPr marL="14224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2pPr>
            <a:lvl3pPr marL="21336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3pPr>
            <a:lvl4pPr marL="28448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4pPr>
            <a:lvl5pPr marL="35560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5pPr>
            <a:lvl6pPr marL="27904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6pPr>
            <a:lvl7pPr marL="32349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7pPr>
            <a:lvl8pPr marL="36794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8pPr>
            <a:lvl9pPr marL="41239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de-DE" sz="1800" b="1" dirty="0">
                <a:solidFill>
                  <a:schemeClr val="bg1"/>
                </a:solidFill>
              </a:rPr>
              <a:t>TODO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3F78439-34D4-FD4D-8B40-FADB58B3694E}"/>
              </a:ext>
            </a:extLst>
          </p:cNvPr>
          <p:cNvSpPr txBox="1"/>
          <p:nvPr/>
        </p:nvSpPr>
        <p:spPr>
          <a:xfrm>
            <a:off x="0" y="255545"/>
            <a:ext cx="9144000" cy="207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de-DE" sz="1000" b="1" spc="50" dirty="0">
                <a:solidFill>
                  <a:schemeClr val="bg1"/>
                </a:solidFill>
                <a:latin typeface="Corporate S" pitchFamily="2" charset="0"/>
              </a:rPr>
              <a:t>ÜBER ASSONO</a:t>
            </a:r>
          </a:p>
        </p:txBody>
      </p:sp>
      <p:pic>
        <p:nvPicPr>
          <p:cNvPr id="8" name="Grafik 7" descr="Markierung Silhouette">
            <a:extLst>
              <a:ext uri="{FF2B5EF4-FFF2-40B4-BE49-F238E27FC236}">
                <a16:creationId xmlns:a16="http://schemas.microsoft.com/office/drawing/2014/main" id="{3AB505D7-C945-CBA2-B2D6-3EC7E8501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8655" y="2565044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A09B02C-ED73-161F-F0DB-B91688BB6F3F}"/>
              </a:ext>
            </a:extLst>
          </p:cNvPr>
          <p:cNvSpPr txBox="1"/>
          <p:nvPr/>
        </p:nvSpPr>
        <p:spPr>
          <a:xfrm>
            <a:off x="6102670" y="3477776"/>
            <a:ext cx="1266371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lvl="0"/>
            <a:r>
              <a:rPr lang="de-DE" sz="1000" dirty="0">
                <a:solidFill>
                  <a:schemeClr val="bg1"/>
                </a:solidFill>
                <a:latin typeface="Corporate S" pitchFamily="2" charset="0"/>
              </a:rPr>
              <a:t>Schwentinental (Kiel) </a:t>
            </a:r>
          </a:p>
          <a:p>
            <a:pPr lvl="0"/>
            <a:r>
              <a:rPr lang="de-DE" sz="1000" dirty="0">
                <a:solidFill>
                  <a:schemeClr val="bg1"/>
                </a:solidFill>
                <a:latin typeface="Corporate S" pitchFamily="2" charset="0"/>
              </a:rPr>
              <a:t>Hamburg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CC9706A-6C7B-340B-87FD-77C5A2CA2A76}"/>
              </a:ext>
            </a:extLst>
          </p:cNvPr>
          <p:cNvSpPr txBox="1"/>
          <p:nvPr/>
        </p:nvSpPr>
        <p:spPr>
          <a:xfrm>
            <a:off x="1514012" y="3477776"/>
            <a:ext cx="1802015" cy="4520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/>
            <a:r>
              <a:rPr lang="de-DE" sz="1000" dirty="0">
                <a:solidFill>
                  <a:schemeClr val="bg1"/>
                </a:solidFill>
                <a:latin typeface="Corporate S" pitchFamily="2" charset="0"/>
              </a:rPr>
              <a:t>45 </a:t>
            </a:r>
            <a:r>
              <a:rPr lang="de-DE" sz="1000" dirty="0" err="1">
                <a:solidFill>
                  <a:schemeClr val="bg1"/>
                </a:solidFill>
                <a:latin typeface="Corporate S" pitchFamily="2" charset="0"/>
              </a:rPr>
              <a:t>Spezialist:innen</a:t>
            </a:r>
            <a:r>
              <a:rPr lang="de-DE" sz="1000" dirty="0">
                <a:solidFill>
                  <a:schemeClr val="bg1"/>
                </a:solidFill>
                <a:latin typeface="Corporate S" pitchFamily="2" charset="0"/>
              </a:rPr>
              <a:t> aus verschiedenen Bereichen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B069CBE-E296-54A0-1822-A5BB62F3D322}"/>
              </a:ext>
            </a:extLst>
          </p:cNvPr>
          <p:cNvSpPr txBox="1"/>
          <p:nvPr/>
        </p:nvSpPr>
        <p:spPr>
          <a:xfrm>
            <a:off x="3874694" y="3477776"/>
            <a:ext cx="1394612" cy="29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lvl="0"/>
            <a:r>
              <a:rPr lang="de-DE" sz="1000" dirty="0">
                <a:solidFill>
                  <a:schemeClr val="bg1"/>
                </a:solidFill>
                <a:latin typeface="Corporate S" pitchFamily="2" charset="0"/>
              </a:rPr>
              <a:t>Über 20 Jahre Erfahrung</a:t>
            </a:r>
          </a:p>
        </p:txBody>
      </p:sp>
      <p:pic>
        <p:nvPicPr>
          <p:cNvPr id="14" name="Grafik 13" descr="Roboter Silhouette">
            <a:extLst>
              <a:ext uri="{FF2B5EF4-FFF2-40B4-BE49-F238E27FC236}">
                <a16:creationId xmlns:a16="http://schemas.microsoft.com/office/drawing/2014/main" id="{9E72DE38-3CF7-4B79-AFEB-0B9369C636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2522624"/>
            <a:ext cx="914400" cy="914400"/>
          </a:xfrm>
          <a:prstGeom prst="rect">
            <a:avLst/>
          </a:prstGeom>
        </p:spPr>
      </p:pic>
      <p:pic>
        <p:nvPicPr>
          <p:cNvPr id="16" name="Grafik 15" descr="Gruppe mit einfarbiger Füllung">
            <a:extLst>
              <a:ext uri="{FF2B5EF4-FFF2-40B4-BE49-F238E27FC236}">
                <a16:creationId xmlns:a16="http://schemas.microsoft.com/office/drawing/2014/main" id="{2379EBDE-A10F-6CD6-D342-234CBC3B79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7819" y="25525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18271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Himmel, draußen, Transport, Boot enthält.&#10;&#10;KI-generierte Inhalte können fehlerhaft sein.">
            <a:extLst>
              <a:ext uri="{FF2B5EF4-FFF2-40B4-BE49-F238E27FC236}">
                <a16:creationId xmlns:a16="http://schemas.microsoft.com/office/drawing/2014/main" id="{3533E9C3-412D-311A-E0EC-E305639B52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56" y="704056"/>
            <a:ext cx="6640688" cy="373538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D07DD6-B8EB-0D0E-4D7D-245DE1E1FFAC}"/>
              </a:ext>
            </a:extLst>
          </p:cNvPr>
          <p:cNvSpPr txBox="1"/>
          <p:nvPr/>
        </p:nvSpPr>
        <p:spPr>
          <a:xfrm>
            <a:off x="0" y="255545"/>
            <a:ext cx="9144000" cy="207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de-DE" sz="1000" b="1" spc="50" dirty="0">
                <a:solidFill>
                  <a:schemeClr val="bg1"/>
                </a:solidFill>
                <a:latin typeface="Corporate S" pitchFamily="2" charset="0"/>
              </a:rPr>
              <a:t>UNSER TEAM</a:t>
            </a:r>
          </a:p>
        </p:txBody>
      </p:sp>
    </p:spTree>
    <p:extLst>
      <p:ext uri="{BB962C8B-B14F-4D97-AF65-F5344CB8AC3E}">
        <p14:creationId xmlns:p14="http://schemas.microsoft.com/office/powerpoint/2010/main" val="19463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09FAD553-7A9F-DA40-AA4F-1E57D1F12F4F}"/>
              </a:ext>
            </a:extLst>
          </p:cNvPr>
          <p:cNvSpPr txBox="1"/>
          <p:nvPr/>
        </p:nvSpPr>
        <p:spPr>
          <a:xfrm>
            <a:off x="0" y="240158"/>
            <a:ext cx="9144000" cy="238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de-DE" sz="1200" b="1" spc="50" dirty="0">
                <a:solidFill>
                  <a:schemeClr val="bg1"/>
                </a:solidFill>
                <a:latin typeface="Corporate S" pitchFamily="2" charset="0"/>
              </a:rPr>
              <a:t>UNSERE KERNTHEMEN</a:t>
            </a:r>
          </a:p>
        </p:txBody>
      </p:sp>
      <p:sp>
        <p:nvSpPr>
          <p:cNvPr id="21" name="Text">
            <a:extLst>
              <a:ext uri="{FF2B5EF4-FFF2-40B4-BE49-F238E27FC236}">
                <a16:creationId xmlns:a16="http://schemas.microsoft.com/office/drawing/2014/main" id="{BDDB4F5A-ACC8-D140-BDBA-5FA3B8DC867B}"/>
              </a:ext>
            </a:extLst>
          </p:cNvPr>
          <p:cNvSpPr txBox="1">
            <a:spLocks/>
          </p:cNvSpPr>
          <p:nvPr/>
        </p:nvSpPr>
        <p:spPr>
          <a:xfrm>
            <a:off x="4641013" y="1010652"/>
            <a:ext cx="3979652" cy="28394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b">
            <a:spAutoFit/>
          </a:bodyPr>
          <a:lstStyle>
            <a:lvl1pPr marL="635000" marR="0" indent="-6350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1pPr>
            <a:lvl2pPr marL="14224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2pPr>
            <a:lvl3pPr marL="21336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3pPr>
            <a:lvl4pPr marL="28448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4pPr>
            <a:lvl5pPr marL="3556000" marR="0" indent="-711200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5pPr>
            <a:lvl6pPr marL="27904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6pPr>
            <a:lvl7pPr marL="32349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7pPr>
            <a:lvl8pPr marL="36794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8pPr>
            <a:lvl9pPr marL="4123972" marR="0" indent="-567972" algn="l" defTabSz="821531" latinLnBrk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4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9pPr>
          </a:lstStyle>
          <a:p>
            <a:pPr marL="8100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800" b="1" dirty="0">
                <a:solidFill>
                  <a:schemeClr val="bg1"/>
                </a:solidFill>
                <a:latin typeface="Corporate S" pitchFamily="2" charset="0"/>
              </a:rPr>
              <a:t>App- und Web-Entwicklung</a:t>
            </a:r>
            <a:br>
              <a:rPr lang="de-DE" sz="2250" b="1" dirty="0">
                <a:solidFill>
                  <a:schemeClr val="bg1"/>
                </a:solidFill>
                <a:latin typeface="Corporate S" pitchFamily="2" charset="0"/>
              </a:rPr>
            </a:br>
            <a:r>
              <a:rPr lang="de-DE" sz="1425" dirty="0">
                <a:solidFill>
                  <a:schemeClr val="bg1"/>
                </a:solidFill>
                <a:latin typeface="Corporate S Medium" pitchFamily="2" charset="0"/>
              </a:rPr>
              <a:t>(Python, Angular, Java, C#, .Net, iOS, Android usw.)</a:t>
            </a:r>
          </a:p>
          <a:p>
            <a:pPr marL="8100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800" b="1" dirty="0">
                <a:solidFill>
                  <a:schemeClr val="bg1"/>
                </a:solidFill>
                <a:latin typeface="Corporate S" pitchFamily="2" charset="0"/>
              </a:rPr>
              <a:t>assono KI-Chatbot</a:t>
            </a:r>
            <a:br>
              <a:rPr lang="de-DE" sz="1800" b="1" dirty="0">
                <a:solidFill>
                  <a:schemeClr val="bg1"/>
                </a:solidFill>
                <a:latin typeface="Corporate S" pitchFamily="2" charset="0"/>
              </a:rPr>
            </a:br>
            <a:r>
              <a:rPr lang="de-DE" sz="1350" dirty="0">
                <a:solidFill>
                  <a:schemeClr val="bg1"/>
                </a:solidFill>
                <a:latin typeface="Corporate S Medium" pitchFamily="2" charset="0"/>
              </a:rPr>
              <a:t>(Eigene </a:t>
            </a:r>
            <a:r>
              <a:rPr lang="de-DE" sz="1500" dirty="0">
                <a:solidFill>
                  <a:schemeClr val="bg1"/>
                </a:solidFill>
                <a:latin typeface="Corporate S Medium" pitchFamily="2" charset="0"/>
              </a:rPr>
              <a:t>Chatbot-Plattform</a:t>
            </a:r>
            <a:r>
              <a:rPr lang="de-DE" sz="1350" dirty="0">
                <a:solidFill>
                  <a:schemeClr val="bg1"/>
                </a:solidFill>
                <a:latin typeface="Corporate S Medium" pitchFamily="2" charset="0"/>
              </a:rPr>
              <a:t> für Unternehmen)</a:t>
            </a:r>
          </a:p>
          <a:p>
            <a:pPr marL="8100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800" b="1" dirty="0">
                <a:solidFill>
                  <a:schemeClr val="bg1"/>
                </a:solidFill>
                <a:latin typeface="Corporate S" pitchFamily="2" charset="0"/>
              </a:rPr>
              <a:t>Künstliche Intelligenz</a:t>
            </a:r>
            <a:br>
              <a:rPr lang="de-DE" sz="1800" b="1" dirty="0">
                <a:solidFill>
                  <a:schemeClr val="bg1"/>
                </a:solidFill>
                <a:latin typeface="Corporate S" pitchFamily="2" charset="0"/>
              </a:rPr>
            </a:br>
            <a:r>
              <a:rPr lang="de-DE" sz="1425" dirty="0">
                <a:solidFill>
                  <a:schemeClr val="bg1"/>
                </a:solidFill>
                <a:latin typeface="Corporate S Medium" pitchFamily="2" charset="0"/>
              </a:rPr>
              <a:t>(KI-Suche, Sprachanalyse, Bilderkennung usw.)</a:t>
            </a:r>
          </a:p>
          <a:p>
            <a:pPr marL="8100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800" b="1" dirty="0">
                <a:solidFill>
                  <a:schemeClr val="bg1"/>
                </a:solidFill>
                <a:latin typeface="Corporate S" pitchFamily="2" charset="0"/>
              </a:rPr>
              <a:t>Beratung</a:t>
            </a:r>
            <a:br>
              <a:rPr lang="de-DE" sz="1800" b="1" dirty="0">
                <a:solidFill>
                  <a:schemeClr val="bg1"/>
                </a:solidFill>
                <a:latin typeface="Corporate S" pitchFamily="2" charset="0"/>
              </a:rPr>
            </a:br>
            <a:r>
              <a:rPr lang="de-DE" sz="1425" dirty="0">
                <a:solidFill>
                  <a:schemeClr val="bg1"/>
                </a:solidFill>
                <a:latin typeface="Corporate S Medium" pitchFamily="2" charset="0"/>
              </a:rPr>
              <a:t>(KI-Workflows, KI-Infrastruktur, Prozessoptimierung)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0E193A8-FB80-A04F-A5BF-B839EA12D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728" y="936365"/>
            <a:ext cx="3512105" cy="35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9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>
            <a:extLst>
              <a:ext uri="{FF2B5EF4-FFF2-40B4-BE49-F238E27FC236}">
                <a16:creationId xmlns:a16="http://schemas.microsoft.com/office/drawing/2014/main" id="{48BA73F1-BBEC-AF4B-B786-539C56E403C7}"/>
              </a:ext>
            </a:extLst>
          </p:cNvPr>
          <p:cNvSpPr txBox="1"/>
          <p:nvPr/>
        </p:nvSpPr>
        <p:spPr>
          <a:xfrm>
            <a:off x="0" y="255545"/>
            <a:ext cx="9144000" cy="207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de-DE" sz="1000" b="1" spc="50" dirty="0">
                <a:solidFill>
                  <a:schemeClr val="tx1"/>
                </a:solidFill>
                <a:latin typeface="Corporate S" pitchFamily="2" charset="0"/>
              </a:rPr>
              <a:t>AUSGEWÄHLTE REFERENZEN AUS UNSEREN IT-PROJEKTEN</a:t>
            </a: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FD9B963-3B47-554C-A555-DF509A42F2A6}"/>
              </a:ext>
            </a:extLst>
          </p:cNvPr>
          <p:cNvGrpSpPr/>
          <p:nvPr/>
        </p:nvGrpSpPr>
        <p:grpSpPr>
          <a:xfrm>
            <a:off x="826305" y="957067"/>
            <a:ext cx="7491390" cy="3366039"/>
            <a:chOff x="782547" y="1036896"/>
            <a:chExt cx="7491390" cy="3366039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C2504D0-5C40-074D-B27C-6CD6A1463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888" y="3907187"/>
              <a:ext cx="1406049" cy="429984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EDDCA6DD-1EE4-AC43-BC14-64274C8CF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532" y="3124752"/>
              <a:ext cx="696600" cy="54000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B661DF4-3886-6D4C-AB35-F0860FC2E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5049" y="1761323"/>
              <a:ext cx="1580850" cy="540000"/>
            </a:xfrm>
            <a:prstGeom prst="rect">
              <a:avLst/>
            </a:prstGeom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7D4BCA6F-9219-4640-9668-2CBB4A47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47" y="3079753"/>
              <a:ext cx="1072573" cy="629999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A686A4C-FF44-E944-B443-A51487B5B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47" y="2421398"/>
              <a:ext cx="1579500" cy="540000"/>
            </a:xfrm>
            <a:prstGeom prst="rect">
              <a:avLst/>
            </a:prstGeom>
          </p:spPr>
        </p:pic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633006AB-31E7-4C4E-8590-320B4050D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5003" y="3124752"/>
              <a:ext cx="1479598" cy="540000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6056236C-61A4-8247-974D-42DC4B3BC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7422" y="3124752"/>
              <a:ext cx="1294650" cy="54000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844EE090-CA05-9D48-BE8C-046F625D8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7596" y="1100196"/>
              <a:ext cx="769500" cy="540000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A7B38A13-2821-3E4D-A275-AD8AB7DBC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9803" y="1799328"/>
              <a:ext cx="761400" cy="54000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E16779A1-AEB8-794E-B397-09D5D0ECB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8710" y="3856972"/>
              <a:ext cx="1418851" cy="540000"/>
            </a:xfrm>
            <a:prstGeom prst="rect">
              <a:avLst/>
            </a:prstGeom>
          </p:spPr>
        </p:pic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4B6BB7C8-55A6-674D-AF62-A33554795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149" y="3862595"/>
              <a:ext cx="700650" cy="540000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819DFFE1-461B-AB48-82AC-CF160F419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2950" y="1108407"/>
              <a:ext cx="1190700" cy="540000"/>
            </a:xfrm>
            <a:prstGeom prst="rect">
              <a:avLst/>
            </a:prstGeom>
          </p:spPr>
        </p:pic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37CD6921-91A0-4141-9352-0D08B33E5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664" y="2333631"/>
              <a:ext cx="1219133" cy="70879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F2433976-08B0-4846-AC96-31929928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47" y="3862935"/>
              <a:ext cx="1748250" cy="540000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1100CB14-C1CF-764B-9B72-6B781F9CF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948" y="3862595"/>
              <a:ext cx="1381050" cy="540000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ED0424C3-78E7-B440-9862-22E2847BC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427" y="1036896"/>
              <a:ext cx="561600" cy="540000"/>
            </a:xfrm>
            <a:prstGeom prst="rect">
              <a:avLst/>
            </a:prstGeom>
          </p:spPr>
        </p:pic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6CAC9CD3-F1A8-2242-A89D-FEF3A6B2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979" y="1104688"/>
              <a:ext cx="1360801" cy="540000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245E9C47-E953-CB46-90EB-7C1E80D3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7063" y="3131932"/>
              <a:ext cx="630450" cy="540000"/>
            </a:xfrm>
            <a:prstGeom prst="rect">
              <a:avLst/>
            </a:prstGeom>
          </p:spPr>
        </p:pic>
        <p:pic>
          <p:nvPicPr>
            <p:cNvPr id="59" name="Grafik 58">
              <a:extLst>
                <a:ext uri="{FF2B5EF4-FFF2-40B4-BE49-F238E27FC236}">
                  <a16:creationId xmlns:a16="http://schemas.microsoft.com/office/drawing/2014/main" id="{87682C1B-A2B7-7148-A3BA-D897E6704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279" y="2425890"/>
              <a:ext cx="1895400" cy="540000"/>
            </a:xfrm>
            <a:prstGeom prst="rect">
              <a:avLst/>
            </a:prstGeom>
          </p:spPr>
        </p:pic>
        <p:pic>
          <p:nvPicPr>
            <p:cNvPr id="61" name="Grafik 60">
              <a:extLst>
                <a:ext uri="{FF2B5EF4-FFF2-40B4-BE49-F238E27FC236}">
                  <a16:creationId xmlns:a16="http://schemas.microsoft.com/office/drawing/2014/main" id="{C2D7F289-B981-2F41-AB36-DA68F2506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547" y="1763043"/>
              <a:ext cx="2510999" cy="540000"/>
            </a:xfrm>
            <a:prstGeom prst="rect">
              <a:avLst/>
            </a:prstGeom>
          </p:spPr>
        </p:pic>
        <p:pic>
          <p:nvPicPr>
            <p:cNvPr id="63" name="Grafik 62">
              <a:extLst>
                <a:ext uri="{FF2B5EF4-FFF2-40B4-BE49-F238E27FC236}">
                  <a16:creationId xmlns:a16="http://schemas.microsoft.com/office/drawing/2014/main" id="{DE291180-A34C-8447-A7AF-D18E4C08A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5912" y="1100196"/>
              <a:ext cx="1360800" cy="540000"/>
            </a:xfrm>
            <a:prstGeom prst="rect">
              <a:avLst/>
            </a:prstGeom>
          </p:spPr>
        </p:pic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7B37E4FE-722B-5E4A-B914-2FD491CCD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272" y="3053401"/>
              <a:ext cx="751998" cy="694686"/>
            </a:xfrm>
            <a:prstGeom prst="rect">
              <a:avLst/>
            </a:prstGeom>
          </p:spPr>
        </p:pic>
        <p:pic>
          <p:nvPicPr>
            <p:cNvPr id="67" name="Grafik 66">
              <a:extLst>
                <a:ext uri="{FF2B5EF4-FFF2-40B4-BE49-F238E27FC236}">
                  <a16:creationId xmlns:a16="http://schemas.microsoft.com/office/drawing/2014/main" id="{4264483F-7709-A64B-A835-AF026FCBF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193" y="1763043"/>
              <a:ext cx="1436400" cy="540000"/>
            </a:xfrm>
            <a:prstGeom prst="rect">
              <a:avLst/>
            </a:prstGeom>
          </p:spPr>
        </p:pic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C2EBDF07-68DD-1B49-AA93-4E9C50F7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6263" y="2431377"/>
              <a:ext cx="1387800" cy="540000"/>
            </a:xfrm>
            <a:prstGeom prst="rect">
              <a:avLst/>
            </a:prstGeom>
          </p:spPr>
        </p:pic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D74B56AE-9926-9E4F-A728-1C100B665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674" y="1104688"/>
              <a:ext cx="540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395213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F207FB4-0B6A-8644-ADDC-3F87A398AA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3925" y="4365726"/>
            <a:ext cx="306000" cy="306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47F7BDC-BEA7-E041-9DC8-7F15EFABA4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78671" y="4365726"/>
            <a:ext cx="306000" cy="306000"/>
          </a:xfrm>
          <a:prstGeom prst="rect">
            <a:avLst/>
          </a:prstGeom>
        </p:spPr>
      </p:pic>
      <p:sp>
        <p:nvSpPr>
          <p:cNvPr id="5" name="AutoShape 38" descr="Bildergebnis für ihk flensburg logo">
            <a:extLst>
              <a:ext uri="{FF2B5EF4-FFF2-40B4-BE49-F238E27FC236}">
                <a16:creationId xmlns:a16="http://schemas.microsoft.com/office/drawing/2014/main" id="{5F77DB8D-D74A-45C5-A600-51C8B96947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218" y="5754966"/>
            <a:ext cx="54420" cy="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de-DE" sz="703"/>
          </a:p>
        </p:txBody>
      </p:sp>
      <p:sp>
        <p:nvSpPr>
          <p:cNvPr id="12" name="Titel dieses spannenden Vortrags…">
            <a:extLst>
              <a:ext uri="{FF2B5EF4-FFF2-40B4-BE49-F238E27FC236}">
                <a16:creationId xmlns:a16="http://schemas.microsoft.com/office/drawing/2014/main" id="{67DA7115-0F96-2749-B0D2-5C36A061A7AA}"/>
              </a:ext>
            </a:extLst>
          </p:cNvPr>
          <p:cNvSpPr txBox="1">
            <a:spLocks/>
          </p:cNvSpPr>
          <p:nvPr/>
        </p:nvSpPr>
        <p:spPr>
          <a:xfrm>
            <a:off x="385642" y="271138"/>
            <a:ext cx="5460842" cy="3720018"/>
          </a:xfrm>
          <a:prstGeom prst="rect">
            <a:avLst/>
          </a:prstGeom>
        </p:spPr>
        <p:txBody>
          <a:bodyPr anchor="ctr"/>
          <a:lstStyle>
            <a:lvl1pPr marL="0" marR="0" indent="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1pPr>
            <a:lvl2pPr marL="0" marR="0" indent="2286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2pPr>
            <a:lvl3pPr marL="0" marR="0" indent="4572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3pPr>
            <a:lvl4pPr marL="0" marR="0" indent="6858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4pPr>
            <a:lvl5pPr marL="0" marR="0" indent="9144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5pPr>
            <a:lvl6pPr marL="0" marR="0" indent="11430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6pPr>
            <a:lvl7pPr marL="0" marR="0" indent="13716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7pPr>
            <a:lvl8pPr marL="0" marR="0" indent="16002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8pPr>
            <a:lvl9pPr marL="0" marR="0" indent="1828800" algn="l" defTabSz="821531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6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Corporate S"/>
                <a:ea typeface="Corporate S"/>
                <a:cs typeface="Corporate S"/>
                <a:sym typeface="Corporate S"/>
              </a:defRPr>
            </a:lvl9pPr>
          </a:lstStyle>
          <a:p>
            <a:pPr algn="ctr" hangingPunct="1">
              <a:spcAft>
                <a:spcPts val="3200"/>
              </a:spcAft>
            </a:pPr>
            <a:r>
              <a:rPr lang="de-DE" sz="3600" baseline="-25000" dirty="0"/>
              <a:t>Erfahre mehr in unserem Podcast</a:t>
            </a:r>
            <a:endParaRPr lang="de-DE" sz="3600" baseline="-25000" dirty="0">
              <a:solidFill>
                <a:schemeClr val="bg1"/>
              </a:solidFill>
            </a:endParaRPr>
          </a:p>
          <a:p>
            <a:pPr hangingPunct="1">
              <a:lnSpc>
                <a:spcPct val="120000"/>
              </a:lnSpc>
              <a:spcAft>
                <a:spcPts val="800"/>
              </a:spcAft>
            </a:pPr>
            <a:br>
              <a:rPr lang="de-DE" sz="1600" b="0" dirty="0">
                <a:solidFill>
                  <a:schemeClr val="bg1"/>
                </a:solidFill>
                <a:latin typeface="Corporate S Medium" pitchFamily="2" charset="0"/>
              </a:rPr>
            </a:br>
            <a:endParaRPr lang="de-DE" sz="1600" b="0" dirty="0">
              <a:solidFill>
                <a:schemeClr val="bg1"/>
              </a:solidFill>
              <a:latin typeface="Corporate S Medium" pitchFamily="2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ABA4E5F-F1FD-7347-BEFC-A2ED8D680A8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9718" y="339371"/>
            <a:ext cx="3018641" cy="452796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88D37F5-9D0F-9300-A7D5-DF5BA4471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3086" y="2646513"/>
            <a:ext cx="1599314" cy="15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32699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1987-FBEE-BE99-7663-FABB7CE43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8" descr="Bildergebnis für ihk flensburg logo">
            <a:extLst>
              <a:ext uri="{FF2B5EF4-FFF2-40B4-BE49-F238E27FC236}">
                <a16:creationId xmlns:a16="http://schemas.microsoft.com/office/drawing/2014/main" id="{2009BEC9-4A68-1165-E5BC-D88FC3620D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218" y="5754966"/>
            <a:ext cx="54420" cy="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de-DE" sz="703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30045E9-FE9F-DD88-A68D-7488AD1038DC}"/>
              </a:ext>
            </a:extLst>
          </p:cNvPr>
          <p:cNvSpPr txBox="1"/>
          <p:nvPr/>
        </p:nvSpPr>
        <p:spPr>
          <a:xfrm>
            <a:off x="1027755" y="870092"/>
            <a:ext cx="6808880" cy="16831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rporate S" pitchFamily="2" charset="0"/>
                <a:sym typeface="Helvetica Light"/>
              </a:rPr>
              <a:t>Large Language Models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2400" dirty="0">
                <a:solidFill>
                  <a:schemeClr val="bg1"/>
                </a:solidFill>
                <a:latin typeface="Corporate S" pitchFamily="2" charset="0"/>
              </a:rPr>
              <a:t>Ein theoretischer Überblick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porate S" pitchFamily="2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031324022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5E8D9-CEFC-573A-A0CE-40BC6CEF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8" descr="Bildergebnis für ihk flensburg logo">
            <a:extLst>
              <a:ext uri="{FF2B5EF4-FFF2-40B4-BE49-F238E27FC236}">
                <a16:creationId xmlns:a16="http://schemas.microsoft.com/office/drawing/2014/main" id="{4FBD9689-2FEF-6D00-90A0-32A53FE54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6218" y="5754966"/>
            <a:ext cx="54420" cy="5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34290" tIns="17145" rIns="34290" bIns="17145" numCol="1" anchor="t" anchorCtr="0" compatLnSpc="1">
            <a:prstTxWarp prst="textNoShape">
              <a:avLst/>
            </a:prstTxWarp>
          </a:bodyPr>
          <a:lstStyle/>
          <a:p>
            <a:endParaRPr lang="de-DE" sz="703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B4BFCAF-D54B-F6A8-B9F1-983B880DFC80}"/>
              </a:ext>
            </a:extLst>
          </p:cNvPr>
          <p:cNvSpPr txBox="1"/>
          <p:nvPr/>
        </p:nvSpPr>
        <p:spPr>
          <a:xfrm>
            <a:off x="1167560" y="260858"/>
            <a:ext cx="6808880" cy="5136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orporate S" pitchFamily="2" charset="0"/>
                <a:sym typeface="Helvetica Light"/>
              </a:rPr>
              <a:t>Einordnung Generative KI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1F934E-43E8-7CEF-81DA-D7EA0DCC40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"/>
          <a:stretch/>
        </p:blipFill>
        <p:spPr bwMode="auto">
          <a:xfrm>
            <a:off x="952462" y="897368"/>
            <a:ext cx="7239075" cy="373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2975541"/>
      </p:ext>
    </p:extLst>
  </p:cSld>
  <p:clrMapOvr>
    <a:masterClrMapping/>
  </p:clrMapOvr>
  <p:transition spd="med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Standardmaster">
  <a:themeElements>
    <a:clrScheme name="Benutzerdefiniert 1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FFFFFF"/>
      </a:hlink>
      <a:folHlink>
        <a:srgbClr val="FFFF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Bildschirmpräsentation (16:9)</PresentationFormat>
  <Paragraphs>90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Corporate S</vt:lpstr>
      <vt:lpstr>Corporate S Medium</vt:lpstr>
      <vt:lpstr>Helvetica Neue</vt:lpstr>
      <vt:lpstr>Standardmaster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Grenzen und Herausforderungen großer Sprachmodelle</vt:lpstr>
      <vt:lpstr>Ethische und politische Bedenken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assono GmbH - Ein paar Worte zu uns</dc:title>
  <dc:creator>Matthias Adomat</dc:creator>
  <cp:lastModifiedBy>Fred Armbrust</cp:lastModifiedBy>
  <cp:revision>560</cp:revision>
  <cp:lastPrinted>2022-01-19T08:03:00Z</cp:lastPrinted>
  <dcterms:modified xsi:type="dcterms:W3CDTF">2025-10-23T09:34:12Z</dcterms:modified>
</cp:coreProperties>
</file>