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6858000" cx="9144000"/>
  <p:notesSz cx="6858000" cy="9144000"/>
  <p:embeddedFontLst>
    <p:embeddedFont>
      <p:font typeface="Quicksand"/>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Quicksand-regular.fntdata"/><Relationship Id="rId20" Type="http://schemas.openxmlformats.org/officeDocument/2006/relationships/slide" Target="slides/slide16.xml"/><Relationship Id="rId41" Type="http://schemas.openxmlformats.org/officeDocument/2006/relationships/font" Target="fonts/Quicksand-bold.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8" name="Shape 8"/>
        <p:cNvGrpSpPr/>
        <p:nvPr/>
      </p:nvGrpSpPr>
      <p:grpSpPr>
        <a:xfrm>
          <a:off x="0" y="0"/>
          <a:ext cx="0" cy="0"/>
          <a:chOff x="0" y="0"/>
          <a:chExt cx="0" cy="0"/>
        </a:xfrm>
      </p:grpSpPr>
      <p:sp>
        <p:nvSpPr>
          <p:cNvPr id="9" name="Shape 9"/>
          <p:cNvSpPr txBox="1"/>
          <p:nvPr>
            <p:ph type="ctrTitle"/>
          </p:nvPr>
        </p:nvSpPr>
        <p:spPr>
          <a:xfrm>
            <a:off x="1319175" y="2876425"/>
            <a:ext cx="6680399" cy="1546500"/>
          </a:xfrm>
          <a:prstGeom prst="rect">
            <a:avLst/>
          </a:prstGeom>
        </p:spPr>
        <p:txBody>
          <a:bodyPr anchorCtr="0" anchor="t"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cxnSp>
        <p:nvCxnSpPr>
          <p:cNvPr id="10" name="Shape 10"/>
          <p:cNvCxnSpPr>
            <a:stCxn id="11" idx="4"/>
          </p:cNvCxnSpPr>
          <p:nvPr/>
        </p:nvCxnSpPr>
        <p:spPr>
          <a:xfrm>
            <a:off x="903750" y="3563700"/>
            <a:ext cx="0" cy="3294300"/>
          </a:xfrm>
          <a:prstGeom prst="straightConnector1">
            <a:avLst/>
          </a:prstGeom>
          <a:noFill/>
          <a:ln cap="flat" cmpd="sng" w="9525">
            <a:solidFill>
              <a:srgbClr val="999FA9"/>
            </a:solidFill>
            <a:prstDash val="solid"/>
            <a:round/>
            <a:headEnd len="lg" w="lg" type="none"/>
            <a:tailEnd len="lg" w="lg" type="none"/>
          </a:ln>
        </p:spPr>
      </p:cxnSp>
      <p:sp>
        <p:nvSpPr>
          <p:cNvPr id="11" name="Shape 11"/>
          <p:cNvSpPr/>
          <p:nvPr/>
        </p:nvSpPr>
        <p:spPr>
          <a:xfrm>
            <a:off x="769050" y="3294300"/>
            <a:ext cx="269400" cy="2694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key color">
    <p:bg>
      <p:bgPr>
        <a:solidFill>
          <a:srgbClr val="39C0BA"/>
        </a:solidFill>
      </p:bgPr>
    </p:bg>
    <p:spTree>
      <p:nvGrpSpPr>
        <p:cNvPr id="54" name="Shape 54"/>
        <p:cNvGrpSpPr/>
        <p:nvPr/>
      </p:nvGrpSpPr>
      <p:grpSpPr>
        <a:xfrm>
          <a:off x="0" y="0"/>
          <a:ext cx="0" cy="0"/>
          <a:chOff x="0" y="0"/>
          <a:chExt cx="0" cy="0"/>
        </a:xfrm>
      </p:grpSpPr>
      <p:cxnSp>
        <p:nvCxnSpPr>
          <p:cNvPr id="55" name="Shape 55"/>
          <p:cNvCxnSpPr/>
          <p:nvPr/>
        </p:nvCxnSpPr>
        <p:spPr>
          <a:xfrm>
            <a:off x="903825" y="-7925"/>
            <a:ext cx="0" cy="6866100"/>
          </a:xfrm>
          <a:prstGeom prst="straightConnector1">
            <a:avLst/>
          </a:prstGeom>
          <a:noFill/>
          <a:ln cap="flat" cmpd="sng" w="9525">
            <a:solidFill>
              <a:srgbClr val="2E3037"/>
            </a:solidFill>
            <a:prstDash val="solid"/>
            <a:round/>
            <a:headEnd len="lg" w="lg" type="none"/>
            <a:tailEnd len="lg" w="lg" type="none"/>
          </a:ln>
        </p:spPr>
      </p:cxnSp>
      <p:sp>
        <p:nvSpPr>
          <p:cNvPr id="56" name="Shape 56"/>
          <p:cNvSpPr/>
          <p:nvPr/>
        </p:nvSpPr>
        <p:spPr>
          <a:xfrm>
            <a:off x="808650" y="3333900"/>
            <a:ext cx="190200" cy="190200"/>
          </a:xfrm>
          <a:prstGeom prst="ellipse">
            <a:avLst/>
          </a:prstGeom>
          <a:solidFill>
            <a:srgbClr val="39C0BA"/>
          </a:solidFill>
          <a:ln cap="flat" cmpd="sng" w="952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12" name="Shape 12"/>
        <p:cNvGrpSpPr/>
        <p:nvPr/>
      </p:nvGrpSpPr>
      <p:grpSpPr>
        <a:xfrm>
          <a:off x="0" y="0"/>
          <a:ext cx="0" cy="0"/>
          <a:chOff x="0" y="0"/>
          <a:chExt cx="0" cy="0"/>
        </a:xfrm>
      </p:grpSpPr>
      <p:sp>
        <p:nvSpPr>
          <p:cNvPr id="13" name="Shape 13"/>
          <p:cNvSpPr txBox="1"/>
          <p:nvPr>
            <p:ph type="ctrTitle"/>
          </p:nvPr>
        </p:nvSpPr>
        <p:spPr>
          <a:xfrm>
            <a:off x="1530175" y="3077050"/>
            <a:ext cx="6767100" cy="709799"/>
          </a:xfrm>
          <a:prstGeom prst="rect">
            <a:avLst/>
          </a:prstGeom>
        </p:spPr>
        <p:txBody>
          <a:bodyPr anchorCtr="0" anchor="ctr" bIns="91425" lIns="91425" rIns="91425" tIns="91425"/>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p:txBody>
      </p:sp>
      <p:sp>
        <p:nvSpPr>
          <p:cNvPr id="14" name="Shape 14"/>
          <p:cNvSpPr txBox="1"/>
          <p:nvPr>
            <p:ph idx="1" type="subTitle"/>
          </p:nvPr>
        </p:nvSpPr>
        <p:spPr>
          <a:xfrm>
            <a:off x="1530175" y="3710550"/>
            <a:ext cx="6927899" cy="470700"/>
          </a:xfrm>
          <a:prstGeom prst="rect">
            <a:avLst/>
          </a:prstGeom>
        </p:spPr>
        <p:txBody>
          <a:bodyPr anchorCtr="0" anchor="t" bIns="91425" lIns="91425" rIns="91425" tIns="91425"/>
          <a:lstStyle>
            <a:lvl1pPr lvl="0" rtl="0">
              <a:spcBef>
                <a:spcPts val="0"/>
              </a:spcBef>
              <a:buSzPct val="100000"/>
              <a:buNone/>
              <a:defRPr sz="1800"/>
            </a:lvl1pPr>
            <a:lvl2pPr lvl="1" rtl="0">
              <a:spcBef>
                <a:spcPts val="0"/>
              </a:spcBef>
              <a:buSzPct val="100000"/>
              <a:buNone/>
              <a:defRPr sz="1800"/>
            </a:lvl2pPr>
            <a:lvl3pPr lvl="2" rtl="0">
              <a:spcBef>
                <a:spcPts val="0"/>
              </a:spcBef>
              <a:buSzPct val="100000"/>
              <a:buNone/>
              <a:defRPr sz="1800"/>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cxnSp>
        <p:nvCxnSpPr>
          <p:cNvPr id="15" name="Shape 15"/>
          <p:cNvCxnSpPr/>
          <p:nvPr/>
        </p:nvCxnSpPr>
        <p:spPr>
          <a:xfrm>
            <a:off x="903825" y="-7925"/>
            <a:ext cx="0" cy="6866100"/>
          </a:xfrm>
          <a:prstGeom prst="straightConnector1">
            <a:avLst/>
          </a:prstGeom>
          <a:noFill/>
          <a:ln cap="flat" cmpd="sng" w="9525">
            <a:solidFill>
              <a:srgbClr val="999FA9"/>
            </a:solidFill>
            <a:prstDash val="solid"/>
            <a:round/>
            <a:headEnd len="lg" w="lg" type="none"/>
            <a:tailEnd len="lg" w="lg" type="none"/>
          </a:ln>
        </p:spPr>
      </p:cxnSp>
      <p:sp>
        <p:nvSpPr>
          <p:cNvPr id="16" name="Shape 16"/>
          <p:cNvSpPr/>
          <p:nvPr/>
        </p:nvSpPr>
        <p:spPr>
          <a:xfrm>
            <a:off x="493600" y="3018850"/>
            <a:ext cx="820200" cy="8202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17" name="Shape 17"/>
        <p:cNvGrpSpPr/>
        <p:nvPr/>
      </p:nvGrpSpPr>
      <p:grpSpPr>
        <a:xfrm>
          <a:off x="0" y="0"/>
          <a:ext cx="0" cy="0"/>
          <a:chOff x="0" y="0"/>
          <a:chExt cx="0" cy="0"/>
        </a:xfrm>
      </p:grpSpPr>
      <p:sp>
        <p:nvSpPr>
          <p:cNvPr id="18" name="Shape 18"/>
          <p:cNvSpPr txBox="1"/>
          <p:nvPr>
            <p:ph idx="1" type="body"/>
          </p:nvPr>
        </p:nvSpPr>
        <p:spPr>
          <a:xfrm>
            <a:off x="1633225" y="2882400"/>
            <a:ext cx="6700500" cy="1093199"/>
          </a:xfrm>
          <a:prstGeom prst="rect">
            <a:avLst/>
          </a:prstGeom>
        </p:spPr>
        <p:txBody>
          <a:bodyPr anchorCtr="0" anchor="ctr" bIns="91425" lIns="91425" rIns="91425" tIns="91425"/>
          <a:lstStyle>
            <a:lvl1pPr lvl="0" rtl="0">
              <a:spcBef>
                <a:spcPts val="0"/>
              </a:spcBef>
              <a:buClr>
                <a:srgbClr val="39C0BA"/>
              </a:buClr>
              <a:buSzPct val="100000"/>
              <a:defRPr i="1" sz="2800">
                <a:solidFill>
                  <a:srgbClr val="39C0BA"/>
                </a:solidFill>
              </a:defRPr>
            </a:lvl1pPr>
            <a:lvl2pPr lvl="1" rtl="0">
              <a:spcBef>
                <a:spcPts val="0"/>
              </a:spcBef>
              <a:buClr>
                <a:srgbClr val="39C0BA"/>
              </a:buClr>
              <a:buSzPct val="100000"/>
              <a:defRPr i="1" sz="2800">
                <a:solidFill>
                  <a:srgbClr val="39C0BA"/>
                </a:solidFill>
              </a:defRPr>
            </a:lvl2pPr>
            <a:lvl3pPr lvl="2" rtl="0">
              <a:spcBef>
                <a:spcPts val="0"/>
              </a:spcBef>
              <a:buClr>
                <a:srgbClr val="39C0BA"/>
              </a:buClr>
              <a:buSzPct val="100000"/>
              <a:defRPr i="1" sz="2800">
                <a:solidFill>
                  <a:srgbClr val="39C0BA"/>
                </a:solidFill>
              </a:defRPr>
            </a:lvl3pPr>
            <a:lvl4pPr lvl="3" rtl="0">
              <a:spcBef>
                <a:spcPts val="0"/>
              </a:spcBef>
              <a:buClr>
                <a:srgbClr val="39C0BA"/>
              </a:buClr>
              <a:buSzPct val="100000"/>
              <a:defRPr i="1" sz="2800">
                <a:solidFill>
                  <a:srgbClr val="39C0BA"/>
                </a:solidFill>
              </a:defRPr>
            </a:lvl4pPr>
            <a:lvl5pPr lvl="4" rtl="0">
              <a:spcBef>
                <a:spcPts val="0"/>
              </a:spcBef>
              <a:buClr>
                <a:srgbClr val="39C0BA"/>
              </a:buClr>
              <a:buSzPct val="100000"/>
              <a:defRPr i="1" sz="2800">
                <a:solidFill>
                  <a:srgbClr val="39C0BA"/>
                </a:solidFill>
              </a:defRPr>
            </a:lvl5pPr>
            <a:lvl6pPr lvl="5" rtl="0">
              <a:spcBef>
                <a:spcPts val="0"/>
              </a:spcBef>
              <a:buClr>
                <a:srgbClr val="39C0BA"/>
              </a:buClr>
              <a:buSzPct val="100000"/>
              <a:defRPr i="1" sz="2800">
                <a:solidFill>
                  <a:srgbClr val="39C0BA"/>
                </a:solidFill>
              </a:defRPr>
            </a:lvl6pPr>
            <a:lvl7pPr lvl="6" rtl="0">
              <a:spcBef>
                <a:spcPts val="0"/>
              </a:spcBef>
              <a:buClr>
                <a:srgbClr val="39C0BA"/>
              </a:buClr>
              <a:buSzPct val="100000"/>
              <a:defRPr i="1" sz="2800">
                <a:solidFill>
                  <a:srgbClr val="39C0BA"/>
                </a:solidFill>
              </a:defRPr>
            </a:lvl7pPr>
            <a:lvl8pPr lvl="7" rtl="0">
              <a:spcBef>
                <a:spcPts val="0"/>
              </a:spcBef>
              <a:buClr>
                <a:srgbClr val="39C0BA"/>
              </a:buClr>
              <a:buSzPct val="100000"/>
              <a:defRPr i="1" sz="2800">
                <a:solidFill>
                  <a:srgbClr val="39C0BA"/>
                </a:solidFill>
              </a:defRPr>
            </a:lvl8pPr>
            <a:lvl9pPr lvl="8">
              <a:spcBef>
                <a:spcPts val="0"/>
              </a:spcBef>
              <a:buClr>
                <a:srgbClr val="39C0BA"/>
              </a:buClr>
              <a:buSzPct val="100000"/>
              <a:defRPr i="1" sz="2800">
                <a:solidFill>
                  <a:srgbClr val="39C0BA"/>
                </a:solidFill>
              </a:defRPr>
            </a:lvl9pPr>
          </a:lstStyle>
          <a:p/>
        </p:txBody>
      </p:sp>
      <p:cxnSp>
        <p:nvCxnSpPr>
          <p:cNvPr id="19" name="Shape 19"/>
          <p:cNvCxnSpPr/>
          <p:nvPr/>
        </p:nvCxnSpPr>
        <p:spPr>
          <a:xfrm>
            <a:off x="903825" y="-7925"/>
            <a:ext cx="0" cy="6866100"/>
          </a:xfrm>
          <a:prstGeom prst="straightConnector1">
            <a:avLst/>
          </a:prstGeom>
          <a:noFill/>
          <a:ln cap="flat" cmpd="sng" w="9525">
            <a:solidFill>
              <a:srgbClr val="999FA9"/>
            </a:solidFill>
            <a:prstDash val="solid"/>
            <a:round/>
            <a:headEnd len="lg" w="lg" type="none"/>
            <a:tailEnd len="lg" w="lg" type="none"/>
          </a:ln>
        </p:spPr>
      </p:cxnSp>
      <p:sp>
        <p:nvSpPr>
          <p:cNvPr id="20" name="Shape 20"/>
          <p:cNvSpPr/>
          <p:nvPr/>
        </p:nvSpPr>
        <p:spPr>
          <a:xfrm>
            <a:off x="493600" y="3018850"/>
            <a:ext cx="820200" cy="8202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 name="Shape 21"/>
          <p:cNvSpPr txBox="1"/>
          <p:nvPr/>
        </p:nvSpPr>
        <p:spPr>
          <a:xfrm>
            <a:off x="208000" y="3096171"/>
            <a:ext cx="1306200" cy="871499"/>
          </a:xfrm>
          <a:prstGeom prst="rect">
            <a:avLst/>
          </a:prstGeom>
          <a:noFill/>
          <a:ln>
            <a:noFill/>
          </a:ln>
        </p:spPr>
        <p:txBody>
          <a:bodyPr anchorCtr="0" anchor="t" bIns="91425" lIns="91425" rIns="91425" tIns="91425">
            <a:noAutofit/>
          </a:bodyPr>
          <a:lstStyle/>
          <a:p>
            <a:pPr lvl="0" rtl="0" algn="ctr">
              <a:spcBef>
                <a:spcPts val="0"/>
              </a:spcBef>
              <a:buNone/>
            </a:pPr>
            <a:r>
              <a:rPr b="1" lang="en" sz="4800">
                <a:solidFill>
                  <a:srgbClr val="39C0BA"/>
                </a:solidFill>
                <a:latin typeface="Quicksand"/>
                <a:ea typeface="Quicksand"/>
                <a:cs typeface="Quicksand"/>
                <a:sym typeface="Quicksand"/>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22" name="Shape 22"/>
        <p:cNvGrpSpPr/>
        <p:nvPr/>
      </p:nvGrpSpPr>
      <p:grpSpPr>
        <a:xfrm>
          <a:off x="0" y="0"/>
          <a:ext cx="0" cy="0"/>
          <a:chOff x="0" y="0"/>
          <a:chExt cx="0" cy="0"/>
        </a:xfrm>
      </p:grpSpPr>
      <p:cxnSp>
        <p:nvCxnSpPr>
          <p:cNvPr id="23" name="Shape 23"/>
          <p:cNvCxnSpPr/>
          <p:nvPr/>
        </p:nvCxnSpPr>
        <p:spPr>
          <a:xfrm>
            <a:off x="903825" y="-7925"/>
            <a:ext cx="0" cy="6866100"/>
          </a:xfrm>
          <a:prstGeom prst="straightConnector1">
            <a:avLst/>
          </a:prstGeom>
          <a:noFill/>
          <a:ln cap="flat" cmpd="sng" w="9525">
            <a:solidFill>
              <a:srgbClr val="999FA9"/>
            </a:solidFill>
            <a:prstDash val="solid"/>
            <a:round/>
            <a:headEnd len="lg" w="lg" type="none"/>
            <a:tailEnd len="lg" w="lg" type="none"/>
          </a:ln>
        </p:spPr>
      </p:cxnSp>
      <p:sp>
        <p:nvSpPr>
          <p:cNvPr id="24" name="Shape 24"/>
          <p:cNvSpPr/>
          <p:nvPr/>
        </p:nvSpPr>
        <p:spPr>
          <a:xfrm>
            <a:off x="808725" y="800750"/>
            <a:ext cx="190200" cy="1902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a:off x="769050" y="1861900"/>
            <a:ext cx="269400" cy="2694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 name="Shape 26"/>
          <p:cNvSpPr txBox="1"/>
          <p:nvPr>
            <p:ph type="title"/>
          </p:nvPr>
        </p:nvSpPr>
        <p:spPr>
          <a:xfrm>
            <a:off x="1165475" y="665975"/>
            <a:ext cx="6858000" cy="459900"/>
          </a:xfrm>
          <a:prstGeom prst="rect">
            <a:avLst/>
          </a:prstGeom>
        </p:spPr>
        <p:txBody>
          <a:bodyPr anchorCtr="0" anchor="b" bIns="91425" lIns="91425" rIns="91425" tIns="91425"/>
          <a:lstStyle>
            <a:lvl1pPr lvl="0"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1pPr>
            <a:lvl2pPr lvl="1"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p:txBody>
      </p:sp>
      <p:sp>
        <p:nvSpPr>
          <p:cNvPr id="27" name="Shape 27"/>
          <p:cNvSpPr txBox="1"/>
          <p:nvPr>
            <p:ph idx="1" type="body"/>
          </p:nvPr>
        </p:nvSpPr>
        <p:spPr>
          <a:xfrm>
            <a:off x="1165497" y="1600200"/>
            <a:ext cx="6858000" cy="4967700"/>
          </a:xfrm>
          <a:prstGeom prst="rect">
            <a:avLst/>
          </a:prstGeom>
        </p:spPr>
        <p:txBody>
          <a:bodyPr anchorCtr="0" anchor="t" bIns="91425" lIns="91425" rIns="91425" tIns="91425"/>
          <a:lstStyle>
            <a:lvl1pPr lvl="0" rtl="0">
              <a:spcBef>
                <a:spcPts val="600"/>
              </a:spcBef>
              <a:buClr>
                <a:srgbClr val="F3F3F3"/>
              </a:buClr>
              <a:buSzPct val="100000"/>
              <a:buFont typeface="Quicksand"/>
              <a:buChar char="◦"/>
              <a:defRPr sz="3000">
                <a:solidFill>
                  <a:srgbClr val="F3F3F3"/>
                </a:solidFill>
                <a:latin typeface="Quicksand"/>
                <a:ea typeface="Quicksand"/>
                <a:cs typeface="Quicksand"/>
                <a:sym typeface="Quicksand"/>
              </a:defRPr>
            </a:lvl1pPr>
            <a:lvl2pPr lvl="1" rtl="0">
              <a:spcBef>
                <a:spcPts val="480"/>
              </a:spcBef>
              <a:buClr>
                <a:srgbClr val="F3F3F3"/>
              </a:buClr>
              <a:buSzPct val="100000"/>
              <a:buFont typeface="Quicksand"/>
              <a:buChar char="▫"/>
              <a:defRPr sz="2400">
                <a:solidFill>
                  <a:srgbClr val="F3F3F3"/>
                </a:solidFill>
                <a:latin typeface="Quicksand"/>
                <a:ea typeface="Quicksand"/>
                <a:cs typeface="Quicksand"/>
                <a:sym typeface="Quicksand"/>
              </a:defRPr>
            </a:lvl2pPr>
            <a:lvl3pPr lvl="2" rtl="0">
              <a:spcBef>
                <a:spcPts val="480"/>
              </a:spcBef>
              <a:buClr>
                <a:srgbClr val="F3F3F3"/>
              </a:buClr>
              <a:buSzPct val="100000"/>
              <a:buFont typeface="Quicksand"/>
              <a:defRPr sz="2400">
                <a:solidFill>
                  <a:srgbClr val="F3F3F3"/>
                </a:solidFill>
                <a:latin typeface="Quicksand"/>
                <a:ea typeface="Quicksand"/>
                <a:cs typeface="Quicksand"/>
                <a:sym typeface="Quicksand"/>
              </a:defRPr>
            </a:lvl3pPr>
            <a:lvl4pPr lvl="3" rtl="0">
              <a:spcBef>
                <a:spcPts val="360"/>
              </a:spcBef>
              <a:buClr>
                <a:srgbClr val="F3F3F3"/>
              </a:buClr>
              <a:buSzPct val="100000"/>
              <a:buFont typeface="Quicksand"/>
              <a:defRPr sz="1800">
                <a:solidFill>
                  <a:srgbClr val="F3F3F3"/>
                </a:solidFill>
                <a:latin typeface="Quicksand"/>
                <a:ea typeface="Quicksand"/>
                <a:cs typeface="Quicksand"/>
                <a:sym typeface="Quicksand"/>
              </a:defRPr>
            </a:lvl4pPr>
            <a:lvl5pPr lvl="4" rtl="0">
              <a:spcBef>
                <a:spcPts val="360"/>
              </a:spcBef>
              <a:buClr>
                <a:srgbClr val="F3F3F3"/>
              </a:buClr>
              <a:buSzPct val="100000"/>
              <a:buFont typeface="Quicksand"/>
              <a:defRPr sz="1800">
                <a:solidFill>
                  <a:srgbClr val="F3F3F3"/>
                </a:solidFill>
                <a:latin typeface="Quicksand"/>
                <a:ea typeface="Quicksand"/>
                <a:cs typeface="Quicksand"/>
                <a:sym typeface="Quicksand"/>
              </a:defRPr>
            </a:lvl5pPr>
            <a:lvl6pPr lvl="5" rtl="0">
              <a:spcBef>
                <a:spcPts val="360"/>
              </a:spcBef>
              <a:buClr>
                <a:srgbClr val="F3F3F3"/>
              </a:buClr>
              <a:buSzPct val="100000"/>
              <a:buFont typeface="Quicksand"/>
              <a:defRPr sz="1800">
                <a:solidFill>
                  <a:srgbClr val="F3F3F3"/>
                </a:solidFill>
                <a:latin typeface="Quicksand"/>
                <a:ea typeface="Quicksand"/>
                <a:cs typeface="Quicksand"/>
                <a:sym typeface="Quicksand"/>
              </a:defRPr>
            </a:lvl6pPr>
            <a:lvl7pPr lvl="6" rtl="0">
              <a:spcBef>
                <a:spcPts val="360"/>
              </a:spcBef>
              <a:buClr>
                <a:srgbClr val="F3F3F3"/>
              </a:buClr>
              <a:buSzPct val="100000"/>
              <a:buFont typeface="Quicksand"/>
              <a:defRPr sz="1800">
                <a:solidFill>
                  <a:srgbClr val="F3F3F3"/>
                </a:solidFill>
                <a:latin typeface="Quicksand"/>
                <a:ea typeface="Quicksand"/>
                <a:cs typeface="Quicksand"/>
                <a:sym typeface="Quicksand"/>
              </a:defRPr>
            </a:lvl7pPr>
            <a:lvl8pPr lvl="7" rtl="0">
              <a:spcBef>
                <a:spcPts val="360"/>
              </a:spcBef>
              <a:buClr>
                <a:srgbClr val="F3F3F3"/>
              </a:buClr>
              <a:buSzPct val="100000"/>
              <a:buFont typeface="Quicksand"/>
              <a:defRPr sz="1800">
                <a:solidFill>
                  <a:srgbClr val="F3F3F3"/>
                </a:solidFill>
                <a:latin typeface="Quicksand"/>
                <a:ea typeface="Quicksand"/>
                <a:cs typeface="Quicksand"/>
                <a:sym typeface="Quicksand"/>
              </a:defRPr>
            </a:lvl8pPr>
            <a:lvl9pPr lvl="8" rtl="0">
              <a:spcBef>
                <a:spcPts val="360"/>
              </a:spcBef>
              <a:buClr>
                <a:srgbClr val="F3F3F3"/>
              </a:buClr>
              <a:buSzPct val="100000"/>
              <a:buFont typeface="Quicksand"/>
              <a:defRPr sz="1800">
                <a:solidFill>
                  <a:srgbClr val="F3F3F3"/>
                </a:solidFill>
                <a:latin typeface="Quicksand"/>
                <a:ea typeface="Quicksand"/>
                <a:cs typeface="Quicksand"/>
                <a:sym typeface="Quicksan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28" name="Shape 28"/>
        <p:cNvGrpSpPr/>
        <p:nvPr/>
      </p:nvGrpSpPr>
      <p:grpSpPr>
        <a:xfrm>
          <a:off x="0" y="0"/>
          <a:ext cx="0" cy="0"/>
          <a:chOff x="0" y="0"/>
          <a:chExt cx="0" cy="0"/>
        </a:xfrm>
      </p:grpSpPr>
      <p:sp>
        <p:nvSpPr>
          <p:cNvPr id="29" name="Shape 29"/>
          <p:cNvSpPr txBox="1"/>
          <p:nvPr>
            <p:ph type="title"/>
          </p:nvPr>
        </p:nvSpPr>
        <p:spPr>
          <a:xfrm>
            <a:off x="1165475" y="665975"/>
            <a:ext cx="6858000" cy="4599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 type="body"/>
          </p:nvPr>
        </p:nvSpPr>
        <p:spPr>
          <a:xfrm>
            <a:off x="1165474" y="1600200"/>
            <a:ext cx="3306900" cy="4967700"/>
          </a:xfrm>
          <a:prstGeom prst="rect">
            <a:avLst/>
          </a:prstGeom>
        </p:spPr>
        <p:txBody>
          <a:bodyPr anchorCtr="0" anchor="t" bIns="91425" lIns="91425" rIns="91425" tIns="91425"/>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p:txBody>
      </p:sp>
      <p:sp>
        <p:nvSpPr>
          <p:cNvPr id="31" name="Shape 31"/>
          <p:cNvSpPr txBox="1"/>
          <p:nvPr>
            <p:ph idx="2" type="body"/>
          </p:nvPr>
        </p:nvSpPr>
        <p:spPr>
          <a:xfrm>
            <a:off x="4671569" y="1600200"/>
            <a:ext cx="3306900" cy="4967700"/>
          </a:xfrm>
          <a:prstGeom prst="rect">
            <a:avLst/>
          </a:prstGeom>
        </p:spPr>
        <p:txBody>
          <a:bodyPr anchorCtr="0" anchor="t" bIns="91425" lIns="91425" rIns="91425" tIns="91425"/>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p:txBody>
      </p:sp>
      <p:cxnSp>
        <p:nvCxnSpPr>
          <p:cNvPr id="32" name="Shape 32"/>
          <p:cNvCxnSpPr/>
          <p:nvPr/>
        </p:nvCxnSpPr>
        <p:spPr>
          <a:xfrm>
            <a:off x="903825" y="-7925"/>
            <a:ext cx="0" cy="6866100"/>
          </a:xfrm>
          <a:prstGeom prst="straightConnector1">
            <a:avLst/>
          </a:prstGeom>
          <a:noFill/>
          <a:ln cap="flat" cmpd="sng" w="9525">
            <a:solidFill>
              <a:srgbClr val="999FA9"/>
            </a:solidFill>
            <a:prstDash val="solid"/>
            <a:round/>
            <a:headEnd len="lg" w="lg" type="none"/>
            <a:tailEnd len="lg" w="lg" type="none"/>
          </a:ln>
        </p:spPr>
      </p:cxnSp>
      <p:sp>
        <p:nvSpPr>
          <p:cNvPr id="33" name="Shape 33"/>
          <p:cNvSpPr/>
          <p:nvPr/>
        </p:nvSpPr>
        <p:spPr>
          <a:xfrm>
            <a:off x="808725" y="800750"/>
            <a:ext cx="190200" cy="1902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769050" y="1861900"/>
            <a:ext cx="269400" cy="2694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35" name="Shape 35"/>
        <p:cNvGrpSpPr/>
        <p:nvPr/>
      </p:nvGrpSpPr>
      <p:grpSpPr>
        <a:xfrm>
          <a:off x="0" y="0"/>
          <a:ext cx="0" cy="0"/>
          <a:chOff x="0" y="0"/>
          <a:chExt cx="0" cy="0"/>
        </a:xfrm>
      </p:grpSpPr>
      <p:sp>
        <p:nvSpPr>
          <p:cNvPr id="36" name="Shape 36"/>
          <p:cNvSpPr txBox="1"/>
          <p:nvPr>
            <p:ph type="title"/>
          </p:nvPr>
        </p:nvSpPr>
        <p:spPr>
          <a:xfrm>
            <a:off x="1165475" y="665975"/>
            <a:ext cx="6858000" cy="4599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1" type="body"/>
          </p:nvPr>
        </p:nvSpPr>
        <p:spPr>
          <a:xfrm>
            <a:off x="1165475" y="1673975"/>
            <a:ext cx="2403599" cy="4893899"/>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sp>
        <p:nvSpPr>
          <p:cNvPr id="38" name="Shape 38"/>
          <p:cNvSpPr txBox="1"/>
          <p:nvPr>
            <p:ph idx="2" type="body"/>
          </p:nvPr>
        </p:nvSpPr>
        <p:spPr>
          <a:xfrm>
            <a:off x="3692249" y="1673975"/>
            <a:ext cx="2403599" cy="4893899"/>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sp>
        <p:nvSpPr>
          <p:cNvPr id="39" name="Shape 39"/>
          <p:cNvSpPr txBox="1"/>
          <p:nvPr>
            <p:ph idx="3" type="body"/>
          </p:nvPr>
        </p:nvSpPr>
        <p:spPr>
          <a:xfrm>
            <a:off x="6219023" y="1673975"/>
            <a:ext cx="2403599" cy="4893899"/>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cxnSp>
        <p:nvCxnSpPr>
          <p:cNvPr id="40" name="Shape 40"/>
          <p:cNvCxnSpPr/>
          <p:nvPr/>
        </p:nvCxnSpPr>
        <p:spPr>
          <a:xfrm>
            <a:off x="903825" y="-7925"/>
            <a:ext cx="0" cy="6866100"/>
          </a:xfrm>
          <a:prstGeom prst="straightConnector1">
            <a:avLst/>
          </a:prstGeom>
          <a:noFill/>
          <a:ln cap="flat" cmpd="sng" w="9525">
            <a:solidFill>
              <a:srgbClr val="999FA9"/>
            </a:solidFill>
            <a:prstDash val="solid"/>
            <a:round/>
            <a:headEnd len="lg" w="lg" type="none"/>
            <a:tailEnd len="lg" w="lg" type="none"/>
          </a:ln>
        </p:spPr>
      </p:cxnSp>
      <p:sp>
        <p:nvSpPr>
          <p:cNvPr id="41" name="Shape 41"/>
          <p:cNvSpPr/>
          <p:nvPr/>
        </p:nvSpPr>
        <p:spPr>
          <a:xfrm>
            <a:off x="808725" y="800750"/>
            <a:ext cx="190200" cy="1902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 name="Shape 42"/>
          <p:cNvSpPr/>
          <p:nvPr/>
        </p:nvSpPr>
        <p:spPr>
          <a:xfrm>
            <a:off x="769050" y="1861900"/>
            <a:ext cx="269400" cy="2694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1165475" y="665975"/>
            <a:ext cx="6858000" cy="4599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cxnSp>
        <p:nvCxnSpPr>
          <p:cNvPr id="45" name="Shape 45"/>
          <p:cNvCxnSpPr/>
          <p:nvPr/>
        </p:nvCxnSpPr>
        <p:spPr>
          <a:xfrm>
            <a:off x="903825" y="-7925"/>
            <a:ext cx="0" cy="6866100"/>
          </a:xfrm>
          <a:prstGeom prst="straightConnector1">
            <a:avLst/>
          </a:prstGeom>
          <a:noFill/>
          <a:ln cap="flat" cmpd="sng" w="9525">
            <a:solidFill>
              <a:srgbClr val="999FA9"/>
            </a:solidFill>
            <a:prstDash val="solid"/>
            <a:round/>
            <a:headEnd len="lg" w="lg" type="none"/>
            <a:tailEnd len="lg" w="lg" type="none"/>
          </a:ln>
        </p:spPr>
      </p:cxnSp>
      <p:sp>
        <p:nvSpPr>
          <p:cNvPr id="46" name="Shape 46"/>
          <p:cNvSpPr/>
          <p:nvPr/>
        </p:nvSpPr>
        <p:spPr>
          <a:xfrm>
            <a:off x="808725" y="800750"/>
            <a:ext cx="190200" cy="1902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7" name="Shape 47"/>
        <p:cNvGrpSpPr/>
        <p:nvPr/>
      </p:nvGrpSpPr>
      <p:grpSpPr>
        <a:xfrm>
          <a:off x="0" y="0"/>
          <a:ext cx="0" cy="0"/>
          <a:chOff x="0" y="0"/>
          <a:chExt cx="0" cy="0"/>
        </a:xfrm>
      </p:grpSpPr>
      <p:sp>
        <p:nvSpPr>
          <p:cNvPr id="48" name="Shape 48"/>
          <p:cNvSpPr txBox="1"/>
          <p:nvPr>
            <p:ph idx="1" type="body"/>
          </p:nvPr>
        </p:nvSpPr>
        <p:spPr>
          <a:xfrm>
            <a:off x="1165475" y="5775089"/>
            <a:ext cx="7521300" cy="578700"/>
          </a:xfrm>
          <a:prstGeom prst="rect">
            <a:avLst/>
          </a:prstGeom>
        </p:spPr>
        <p:txBody>
          <a:bodyPr anchorCtr="0" anchor="t" bIns="91425" lIns="91425" rIns="91425" tIns="91425"/>
          <a:lstStyle>
            <a:lvl1pPr lvl="0">
              <a:spcBef>
                <a:spcPts val="360"/>
              </a:spcBef>
              <a:buSzPct val="100000"/>
              <a:buNone/>
              <a:defRPr sz="1800"/>
            </a:lvl1pPr>
          </a:lstStyle>
          <a:p/>
        </p:txBody>
      </p:sp>
      <p:cxnSp>
        <p:nvCxnSpPr>
          <p:cNvPr id="49" name="Shape 49"/>
          <p:cNvCxnSpPr/>
          <p:nvPr/>
        </p:nvCxnSpPr>
        <p:spPr>
          <a:xfrm>
            <a:off x="903825" y="-7925"/>
            <a:ext cx="0" cy="6866100"/>
          </a:xfrm>
          <a:prstGeom prst="straightConnector1">
            <a:avLst/>
          </a:prstGeom>
          <a:noFill/>
          <a:ln cap="flat" cmpd="sng" w="9525">
            <a:solidFill>
              <a:srgbClr val="999FA9"/>
            </a:solidFill>
            <a:prstDash val="solid"/>
            <a:round/>
            <a:headEnd len="lg" w="lg" type="none"/>
            <a:tailEnd len="lg" w="lg" type="none"/>
          </a:ln>
        </p:spPr>
      </p:cxnSp>
      <p:sp>
        <p:nvSpPr>
          <p:cNvPr id="50" name="Shape 50"/>
          <p:cNvSpPr/>
          <p:nvPr/>
        </p:nvSpPr>
        <p:spPr>
          <a:xfrm>
            <a:off x="808650" y="5952850"/>
            <a:ext cx="190200" cy="1902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1" name="Shape 51"/>
        <p:cNvGrpSpPr/>
        <p:nvPr/>
      </p:nvGrpSpPr>
      <p:grpSpPr>
        <a:xfrm>
          <a:off x="0" y="0"/>
          <a:ext cx="0" cy="0"/>
          <a:chOff x="0" y="0"/>
          <a:chExt cx="0" cy="0"/>
        </a:xfrm>
      </p:grpSpPr>
      <p:cxnSp>
        <p:nvCxnSpPr>
          <p:cNvPr id="52" name="Shape 52"/>
          <p:cNvCxnSpPr/>
          <p:nvPr/>
        </p:nvCxnSpPr>
        <p:spPr>
          <a:xfrm>
            <a:off x="903825" y="-7925"/>
            <a:ext cx="0" cy="6866100"/>
          </a:xfrm>
          <a:prstGeom prst="straightConnector1">
            <a:avLst/>
          </a:prstGeom>
          <a:noFill/>
          <a:ln cap="flat" cmpd="sng" w="9525">
            <a:solidFill>
              <a:srgbClr val="999FA9"/>
            </a:solidFill>
            <a:prstDash val="solid"/>
            <a:round/>
            <a:headEnd len="lg" w="lg" type="none"/>
            <a:tailEnd len="lg" w="lg" type="none"/>
          </a:ln>
        </p:spPr>
      </p:cxnSp>
      <p:sp>
        <p:nvSpPr>
          <p:cNvPr id="53" name="Shape 53"/>
          <p:cNvSpPr/>
          <p:nvPr/>
        </p:nvSpPr>
        <p:spPr>
          <a:xfrm>
            <a:off x="808650" y="3333900"/>
            <a:ext cx="190200" cy="1902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2E3037"/>
        </a:solidFill>
      </p:bgPr>
    </p:bg>
    <p:spTree>
      <p:nvGrpSpPr>
        <p:cNvPr id="5" name="Shape 5"/>
        <p:cNvGrpSpPr/>
        <p:nvPr/>
      </p:nvGrpSpPr>
      <p:grpSpPr>
        <a:xfrm>
          <a:off x="0" y="0"/>
          <a:ext cx="0" cy="0"/>
          <a:chOff x="0" y="0"/>
          <a:chExt cx="0" cy="0"/>
        </a:xfrm>
      </p:grpSpPr>
      <p:sp>
        <p:nvSpPr>
          <p:cNvPr id="6" name="Shape 6"/>
          <p:cNvSpPr txBox="1"/>
          <p:nvPr>
            <p:ph type="title"/>
          </p:nvPr>
        </p:nvSpPr>
        <p:spPr>
          <a:xfrm>
            <a:off x="1165475" y="665975"/>
            <a:ext cx="6858000" cy="459900"/>
          </a:xfrm>
          <a:prstGeom prst="rect">
            <a:avLst/>
          </a:prstGeom>
          <a:noFill/>
          <a:ln>
            <a:noFill/>
          </a:ln>
        </p:spPr>
        <p:txBody>
          <a:bodyPr anchorCtr="0" anchor="b" bIns="91425" lIns="91425" rIns="91425" tIns="91425"/>
          <a:lstStyle>
            <a:lvl1pPr lvl="0">
              <a:spcBef>
                <a:spcPts val="0"/>
              </a:spcBef>
              <a:buClr>
                <a:srgbClr val="39C0BA"/>
              </a:buClr>
              <a:buSzPct val="100000"/>
              <a:buFont typeface="Quicksand"/>
              <a:buNone/>
              <a:defRPr sz="1800">
                <a:solidFill>
                  <a:srgbClr val="39C0BA"/>
                </a:solidFill>
                <a:latin typeface="Quicksand"/>
                <a:ea typeface="Quicksand"/>
                <a:cs typeface="Quicksand"/>
                <a:sym typeface="Quicksand"/>
              </a:defRPr>
            </a:lvl1pPr>
            <a:lvl2pPr lvl="1">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p:txBody>
      </p:sp>
      <p:sp>
        <p:nvSpPr>
          <p:cNvPr id="7" name="Shape 7"/>
          <p:cNvSpPr txBox="1"/>
          <p:nvPr>
            <p:ph idx="1" type="body"/>
          </p:nvPr>
        </p:nvSpPr>
        <p:spPr>
          <a:xfrm>
            <a:off x="1165497" y="1600200"/>
            <a:ext cx="6858000" cy="4967700"/>
          </a:xfrm>
          <a:prstGeom prst="rect">
            <a:avLst/>
          </a:prstGeom>
          <a:noFill/>
          <a:ln>
            <a:noFill/>
          </a:ln>
        </p:spPr>
        <p:txBody>
          <a:bodyPr anchorCtr="0" anchor="t" bIns="91425" lIns="91425" rIns="91425" tIns="91425"/>
          <a:lstStyle>
            <a:lvl1pPr lvl="0">
              <a:spcBef>
                <a:spcPts val="600"/>
              </a:spcBef>
              <a:buClr>
                <a:srgbClr val="F3F3F3"/>
              </a:buClr>
              <a:buSzPct val="100000"/>
              <a:buFont typeface="Quicksand"/>
              <a:buChar char="◦"/>
              <a:defRPr sz="3000">
                <a:solidFill>
                  <a:srgbClr val="F3F3F3"/>
                </a:solidFill>
                <a:latin typeface="Quicksand"/>
                <a:ea typeface="Quicksand"/>
                <a:cs typeface="Quicksand"/>
                <a:sym typeface="Quicksand"/>
              </a:defRPr>
            </a:lvl1pPr>
            <a:lvl2pPr lvl="1">
              <a:spcBef>
                <a:spcPts val="480"/>
              </a:spcBef>
              <a:buClr>
                <a:srgbClr val="F3F3F3"/>
              </a:buClr>
              <a:buSzPct val="100000"/>
              <a:buFont typeface="Quicksand"/>
              <a:buChar char="▫"/>
              <a:defRPr sz="2400">
                <a:solidFill>
                  <a:srgbClr val="F3F3F3"/>
                </a:solidFill>
                <a:latin typeface="Quicksand"/>
                <a:ea typeface="Quicksand"/>
                <a:cs typeface="Quicksand"/>
                <a:sym typeface="Quicksand"/>
              </a:defRPr>
            </a:lvl2pPr>
            <a:lvl3pPr lvl="2">
              <a:spcBef>
                <a:spcPts val="480"/>
              </a:spcBef>
              <a:buClr>
                <a:srgbClr val="F3F3F3"/>
              </a:buClr>
              <a:buSzPct val="100000"/>
              <a:buFont typeface="Quicksand"/>
              <a:defRPr sz="2400">
                <a:solidFill>
                  <a:srgbClr val="F3F3F3"/>
                </a:solidFill>
                <a:latin typeface="Quicksand"/>
                <a:ea typeface="Quicksand"/>
                <a:cs typeface="Quicksand"/>
                <a:sym typeface="Quicksand"/>
              </a:defRPr>
            </a:lvl3pPr>
            <a:lvl4pPr lvl="3">
              <a:spcBef>
                <a:spcPts val="360"/>
              </a:spcBef>
              <a:buClr>
                <a:srgbClr val="F3F3F3"/>
              </a:buClr>
              <a:buSzPct val="100000"/>
              <a:buFont typeface="Quicksand"/>
              <a:defRPr sz="1800">
                <a:solidFill>
                  <a:srgbClr val="F3F3F3"/>
                </a:solidFill>
                <a:latin typeface="Quicksand"/>
                <a:ea typeface="Quicksand"/>
                <a:cs typeface="Quicksand"/>
                <a:sym typeface="Quicksand"/>
              </a:defRPr>
            </a:lvl4pPr>
            <a:lvl5pPr lvl="4">
              <a:spcBef>
                <a:spcPts val="360"/>
              </a:spcBef>
              <a:buClr>
                <a:srgbClr val="F3F3F3"/>
              </a:buClr>
              <a:buSzPct val="100000"/>
              <a:buFont typeface="Quicksand"/>
              <a:defRPr sz="1800">
                <a:solidFill>
                  <a:srgbClr val="F3F3F3"/>
                </a:solidFill>
                <a:latin typeface="Quicksand"/>
                <a:ea typeface="Quicksand"/>
                <a:cs typeface="Quicksand"/>
                <a:sym typeface="Quicksand"/>
              </a:defRPr>
            </a:lvl5pPr>
            <a:lvl6pPr lvl="5">
              <a:spcBef>
                <a:spcPts val="360"/>
              </a:spcBef>
              <a:buClr>
                <a:srgbClr val="F3F3F3"/>
              </a:buClr>
              <a:buSzPct val="100000"/>
              <a:buFont typeface="Quicksand"/>
              <a:defRPr sz="1800">
                <a:solidFill>
                  <a:srgbClr val="F3F3F3"/>
                </a:solidFill>
                <a:latin typeface="Quicksand"/>
                <a:ea typeface="Quicksand"/>
                <a:cs typeface="Quicksand"/>
                <a:sym typeface="Quicksand"/>
              </a:defRPr>
            </a:lvl6pPr>
            <a:lvl7pPr lvl="6">
              <a:spcBef>
                <a:spcPts val="360"/>
              </a:spcBef>
              <a:buClr>
                <a:srgbClr val="F3F3F3"/>
              </a:buClr>
              <a:buSzPct val="100000"/>
              <a:buFont typeface="Quicksand"/>
              <a:defRPr sz="1800">
                <a:solidFill>
                  <a:srgbClr val="F3F3F3"/>
                </a:solidFill>
                <a:latin typeface="Quicksand"/>
                <a:ea typeface="Quicksand"/>
                <a:cs typeface="Quicksand"/>
                <a:sym typeface="Quicksand"/>
              </a:defRPr>
            </a:lvl7pPr>
            <a:lvl8pPr lvl="7">
              <a:spcBef>
                <a:spcPts val="360"/>
              </a:spcBef>
              <a:buClr>
                <a:srgbClr val="F3F3F3"/>
              </a:buClr>
              <a:buSzPct val="100000"/>
              <a:buFont typeface="Quicksand"/>
              <a:defRPr sz="1800">
                <a:solidFill>
                  <a:srgbClr val="F3F3F3"/>
                </a:solidFill>
                <a:latin typeface="Quicksand"/>
                <a:ea typeface="Quicksand"/>
                <a:cs typeface="Quicksand"/>
                <a:sym typeface="Quicksand"/>
              </a:defRPr>
            </a:lvl8pPr>
            <a:lvl9pPr lvl="8">
              <a:spcBef>
                <a:spcPts val="360"/>
              </a:spcBef>
              <a:buClr>
                <a:srgbClr val="F3F3F3"/>
              </a:buClr>
              <a:buSzPct val="100000"/>
              <a:buFont typeface="Quicksand"/>
              <a:defRPr sz="1800">
                <a:solidFill>
                  <a:srgbClr val="F3F3F3"/>
                </a:solidFill>
                <a:latin typeface="Quicksand"/>
                <a:ea typeface="Quicksand"/>
                <a:cs typeface="Quicksand"/>
                <a:sym typeface="Quicksa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 Id="rId4"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hyperlink" Target="https://github.com/micropython/micropython.gi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0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0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0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0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0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hyperlink" Target="https://github.com/micropython/micropython.git"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hyperlink" Target="https://www.adafruit.com/categories/35" TargetMode="External"/><Relationship Id="rId4" Type="http://schemas.openxmlformats.org/officeDocument/2006/relationships/hyperlink" Target="www.micropython.org" TargetMode="External"/><Relationship Id="rId5" Type="http://schemas.openxmlformats.org/officeDocument/2006/relationships/hyperlink" Target="https://learn.adafruit.com/micropython-hardware-digital-i-slash-o/" TargetMode="External"/><Relationship Id="rId6" Type="http://schemas.openxmlformats.org/officeDocument/2006/relationships/hyperlink" Target="https://github.com/micropython/micropython" TargetMode="External"/><Relationship Id="rId7" Type="http://schemas.openxmlformats.org/officeDocument/2006/relationships/hyperlink" Target="http://docs.micropython.org/en/v1.8/esp8266/" TargetMode="External"/><Relationship Id="rId8" Type="http://schemas.openxmlformats.org/officeDocument/2006/relationships/hyperlink" Target="https://media.readthedocs.org/pdf/micropython-on-esp8266-workshop/latest/micropython-on-esp8266-workshop.pdf"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02.jpg"/><Relationship Id="rId4" Type="http://schemas.openxmlformats.org/officeDocument/2006/relationships/hyperlink" Target="https://www.kickstarter.com/projects/214379695/micro-python-python-for-microcontrolle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ctrTitle"/>
          </p:nvPr>
        </p:nvSpPr>
        <p:spPr>
          <a:xfrm>
            <a:off x="1319175" y="2876425"/>
            <a:ext cx="6680399" cy="1546500"/>
          </a:xfrm>
          <a:prstGeom prst="rect">
            <a:avLst/>
          </a:prstGeom>
        </p:spPr>
        <p:txBody>
          <a:bodyPr anchorCtr="0" anchor="t" bIns="91425" lIns="91425" rIns="91425" tIns="91425">
            <a:noAutofit/>
          </a:bodyPr>
          <a:lstStyle/>
          <a:p>
            <a:pPr lvl="0">
              <a:spcBef>
                <a:spcPts val="0"/>
              </a:spcBef>
              <a:buNone/>
            </a:pPr>
            <a:r>
              <a:rPr lang="en"/>
              <a:t>Micropython</a:t>
            </a:r>
          </a:p>
          <a:p>
            <a:pPr lvl="0">
              <a:spcBef>
                <a:spcPts val="0"/>
              </a:spcBef>
              <a:buNone/>
            </a:pPr>
            <a:r>
              <a:rPr lang="en" sz="3600"/>
              <a:t>Christo Goosen</a:t>
            </a:r>
          </a:p>
        </p:txBody>
      </p:sp>
      <p:pic>
        <p:nvPicPr>
          <p:cNvPr id="62" name="Shape 62"/>
          <p:cNvPicPr preferRelativeResize="0"/>
          <p:nvPr/>
        </p:nvPicPr>
        <p:blipFill>
          <a:blip r:embed="rId3">
            <a:alphaModFix/>
          </a:blip>
          <a:stretch>
            <a:fillRect/>
          </a:stretch>
        </p:blipFill>
        <p:spPr>
          <a:xfrm>
            <a:off x="1429100" y="4777299"/>
            <a:ext cx="1310324" cy="1632399"/>
          </a:xfrm>
          <a:prstGeom prst="rect">
            <a:avLst/>
          </a:prstGeom>
          <a:noFill/>
          <a:ln>
            <a:noFill/>
          </a:ln>
        </p:spPr>
      </p:pic>
      <p:pic>
        <p:nvPicPr>
          <p:cNvPr descr="Python-logo-notext.svg.png" id="63" name="Shape 63"/>
          <p:cNvPicPr preferRelativeResize="0"/>
          <p:nvPr/>
        </p:nvPicPr>
        <p:blipFill>
          <a:blip r:embed="rId4">
            <a:alphaModFix/>
          </a:blip>
          <a:stretch>
            <a:fillRect/>
          </a:stretch>
        </p:blipFill>
        <p:spPr>
          <a:xfrm>
            <a:off x="2739425" y="4772824"/>
            <a:ext cx="1632399" cy="16323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Hardware API</a:t>
            </a:r>
          </a:p>
        </p:txBody>
      </p:sp>
      <p:sp>
        <p:nvSpPr>
          <p:cNvPr id="125" name="Shape 125"/>
          <p:cNvSpPr txBox="1"/>
          <p:nvPr/>
        </p:nvSpPr>
        <p:spPr>
          <a:xfrm>
            <a:off x="1165475" y="1228025"/>
            <a:ext cx="7610100" cy="5220900"/>
          </a:xfrm>
          <a:prstGeom prst="rect">
            <a:avLst/>
          </a:prstGeom>
          <a:noFill/>
          <a:ln>
            <a:noFill/>
          </a:ln>
        </p:spPr>
        <p:txBody>
          <a:bodyPr anchorCtr="0" anchor="t" bIns="91425" lIns="91425" rIns="91425" tIns="91425">
            <a:noAutofit/>
          </a:bodyPr>
          <a:lstStyle/>
          <a:p>
            <a:pPr lvl="0" rtl="0">
              <a:spcBef>
                <a:spcPts val="600"/>
              </a:spcBef>
              <a:buNone/>
            </a:pPr>
            <a:r>
              <a:rPr b="1" lang="en" sz="1600">
                <a:solidFill>
                  <a:srgbClr val="39C0BA"/>
                </a:solidFill>
                <a:latin typeface="Quicksand"/>
                <a:ea typeface="Quicksand"/>
                <a:cs typeface="Quicksand"/>
                <a:sym typeface="Quicksand"/>
              </a:rPr>
              <a:t>https://github.com/micropython/micropython/wiki/Hardware-API</a:t>
            </a:r>
          </a:p>
          <a:p>
            <a:pPr lvl="0" rtl="0">
              <a:spcBef>
                <a:spcPts val="600"/>
              </a:spcBef>
              <a:buNone/>
            </a:pPr>
            <a:r>
              <a:t/>
            </a:r>
            <a:endParaRPr b="1" sz="1600">
              <a:solidFill>
                <a:srgbClr val="FFFFFF"/>
              </a:solidFill>
              <a:latin typeface="Quicksand"/>
              <a:ea typeface="Quicksand"/>
              <a:cs typeface="Quicksand"/>
              <a:sym typeface="Quicksand"/>
            </a:endParaRPr>
          </a:p>
          <a:p>
            <a:pPr lvl="0" rtl="0">
              <a:spcBef>
                <a:spcPts val="600"/>
              </a:spcBef>
              <a:buNone/>
            </a:pPr>
            <a:r>
              <a:rPr b="1" lang="en" sz="1600">
                <a:solidFill>
                  <a:srgbClr val="FFFFFF"/>
                </a:solidFill>
                <a:latin typeface="Quicksand"/>
                <a:ea typeface="Quicksand"/>
                <a:cs typeface="Quicksand"/>
                <a:sym typeface="Quicksand"/>
              </a:rPr>
              <a:t>The API should be Pythonic, obvious and relatively minimal. There should be a close mapping from functions to hardware and there should be as little magic as possible. The API should be as consistent across peripherals (Pin, UART, I2C, ADC, etc) as possible. There should usually be only one way to do something. A method name should do exactly what it says and no more (i.e. it shouldn't be heavily overloaded).</a:t>
            </a:r>
          </a:p>
          <a:p>
            <a:pPr lvl="0" rtl="0">
              <a:spcBef>
                <a:spcPts val="600"/>
              </a:spcBef>
              <a:buNone/>
            </a:pPr>
            <a:r>
              <a:t/>
            </a:r>
            <a:endParaRPr b="1" sz="1600">
              <a:solidFill>
                <a:srgbClr val="FFFFFF"/>
              </a:solidFill>
              <a:latin typeface="Quicksand"/>
              <a:ea typeface="Quicksand"/>
              <a:cs typeface="Quicksand"/>
              <a:sym typeface="Quicksand"/>
            </a:endParaRPr>
          </a:p>
          <a:p>
            <a:pPr lvl="0" rtl="0">
              <a:spcBef>
                <a:spcPts val="600"/>
              </a:spcBef>
              <a:buNone/>
            </a:pPr>
            <a:r>
              <a:rPr b="1" lang="en" sz="1600">
                <a:solidFill>
                  <a:srgbClr val="FFFFFF"/>
                </a:solidFill>
                <a:latin typeface="Quicksand"/>
                <a:ea typeface="Quicksand"/>
                <a:cs typeface="Quicksand"/>
                <a:sym typeface="Quicksand"/>
              </a:rPr>
              <a:t>Import machine</a:t>
            </a:r>
          </a:p>
          <a:p>
            <a:pPr lvl="0" rtl="0">
              <a:spcBef>
                <a:spcPts val="600"/>
              </a:spcBef>
              <a:buNone/>
            </a:pPr>
            <a:r>
              <a:rPr b="1" lang="en" sz="1600">
                <a:solidFill>
                  <a:srgbClr val="FFFFFF"/>
                </a:solidFill>
                <a:latin typeface="Quicksand"/>
                <a:ea typeface="Quicksand"/>
                <a:cs typeface="Quicksand"/>
                <a:sym typeface="Quicksand"/>
              </a:rPr>
              <a:t>From machine import Pin, I2C, UART, ADC </a:t>
            </a:r>
          </a:p>
          <a:p>
            <a:pPr lvl="0" rtl="0">
              <a:spcBef>
                <a:spcPts val="600"/>
              </a:spcBef>
              <a:buNone/>
            </a:pPr>
            <a:r>
              <a:t/>
            </a:r>
            <a:endParaRPr b="1" sz="1600">
              <a:solidFill>
                <a:srgbClr val="FFFFFF"/>
              </a:solidFill>
              <a:latin typeface="Quicksand"/>
              <a:ea typeface="Quicksand"/>
              <a:cs typeface="Quicksand"/>
              <a:sym typeface="Quicksand"/>
            </a:endParaRPr>
          </a:p>
          <a:p>
            <a:pPr lvl="0" rtl="0">
              <a:spcBef>
                <a:spcPts val="600"/>
              </a:spcBef>
              <a:buNone/>
            </a:pPr>
            <a:r>
              <a:rPr b="1" lang="en" sz="1600">
                <a:solidFill>
                  <a:srgbClr val="FFFFFF"/>
                </a:solidFill>
                <a:latin typeface="Quicksand"/>
                <a:ea typeface="Quicksand"/>
                <a:cs typeface="Quicksand"/>
                <a:sym typeface="Quicksand"/>
              </a:rPr>
              <a:t>Devices supported: Teensy, micro:bit, wiPy, bare-ARM, cc3200, esp8266</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600"/>
              </a:spcBef>
              <a:buClr>
                <a:schemeClr val="dk1"/>
              </a:buClr>
              <a:buSzPct val="68750"/>
              <a:buFont typeface="Arial"/>
              <a:buNone/>
            </a:pPr>
            <a:r>
              <a:rPr b="1" lang="en" sz="1600"/>
              <a:t>How does MicroPython compare to Arduino?</a:t>
            </a:r>
          </a:p>
        </p:txBody>
      </p:sp>
      <p:sp>
        <p:nvSpPr>
          <p:cNvPr id="131" name="Shape 131"/>
          <p:cNvSpPr txBox="1"/>
          <p:nvPr/>
        </p:nvSpPr>
        <p:spPr>
          <a:xfrm>
            <a:off x="1165475" y="1228025"/>
            <a:ext cx="7610100" cy="5220900"/>
          </a:xfrm>
          <a:prstGeom prst="rect">
            <a:avLst/>
          </a:prstGeom>
          <a:noFill/>
          <a:ln>
            <a:noFill/>
          </a:ln>
        </p:spPr>
        <p:txBody>
          <a:bodyPr anchorCtr="0" anchor="t" bIns="91425" lIns="91425" rIns="91425" tIns="91425">
            <a:noAutofit/>
          </a:bodyPr>
          <a:lstStyle/>
          <a:p>
            <a:pPr indent="-342900" lvl="0" marL="457200" rtl="0">
              <a:spcBef>
                <a:spcPts val="600"/>
              </a:spcBef>
              <a:buClr>
                <a:srgbClr val="FFFFFF"/>
              </a:buClr>
              <a:buSzPct val="100000"/>
              <a:buFont typeface="Quicksand"/>
              <a:buAutoNum type="arabicPeriod"/>
            </a:pPr>
            <a:r>
              <a:rPr b="1" lang="en" sz="1800">
                <a:solidFill>
                  <a:srgbClr val="FFFFFF"/>
                </a:solidFill>
                <a:latin typeface="Quicksand"/>
                <a:ea typeface="Quicksand"/>
                <a:cs typeface="Quicksand"/>
                <a:sym typeface="Quicksand"/>
              </a:rPr>
              <a:t>First is that Arduino is an entire 'ecosystem' with the Arduino IDE (i.e. the desktop application you use to write and upload sketches), the Arduino programming language (based on C/C++), and Arduino hardware like the Arduino Uno R3 board.</a:t>
            </a:r>
          </a:p>
          <a:p>
            <a:pPr indent="-342900" lvl="0" marL="457200" rtl="0">
              <a:spcBef>
                <a:spcPts val="600"/>
              </a:spcBef>
              <a:buClr>
                <a:srgbClr val="FFFFFF"/>
              </a:buClr>
              <a:buSzPct val="100000"/>
              <a:buFont typeface="Quicksand"/>
              <a:buAutoNum type="arabicPeriod"/>
            </a:pPr>
            <a:r>
              <a:rPr b="1" lang="en" sz="1800">
                <a:solidFill>
                  <a:srgbClr val="FFFFFF"/>
                </a:solidFill>
                <a:latin typeface="Quicksand"/>
                <a:ea typeface="Quicksand"/>
                <a:cs typeface="Quicksand"/>
                <a:sym typeface="Quicksand"/>
              </a:rPr>
              <a:t>MicroPython is only a programming language interpreter and does not include an editor.  Some MicroPython boards support a web-based code prompt/editor.</a:t>
            </a:r>
          </a:p>
          <a:p>
            <a:pPr indent="-342900" lvl="0" marL="457200" rtl="0">
              <a:spcBef>
                <a:spcPts val="600"/>
              </a:spcBef>
              <a:buClr>
                <a:srgbClr val="FFFFFF"/>
              </a:buClr>
              <a:buSzPct val="100000"/>
              <a:buFont typeface="Quicksand"/>
              <a:buAutoNum type="arabicPeriod"/>
            </a:pPr>
            <a:r>
              <a:rPr b="1" lang="en" sz="1800">
                <a:solidFill>
                  <a:srgbClr val="FFFFFF"/>
                </a:solidFill>
                <a:latin typeface="Quicksand"/>
                <a:ea typeface="Quicksand"/>
                <a:cs typeface="Quicksand"/>
                <a:sym typeface="Quicksand"/>
              </a:rPr>
              <a:t>The second important difference is that the MicroPython language is interpreted instead of being compiled.  </a:t>
            </a:r>
          </a:p>
          <a:p>
            <a:pPr indent="-342900" lvl="0" marL="457200" rtl="0">
              <a:spcBef>
                <a:spcPts val="600"/>
              </a:spcBef>
              <a:buClr>
                <a:srgbClr val="FFFFFF"/>
              </a:buClr>
              <a:buSzPct val="100000"/>
              <a:buFont typeface="Quicksand"/>
              <a:buAutoNum type="arabicPeriod"/>
            </a:pPr>
            <a:r>
              <a:rPr b="1" lang="en" sz="1800">
                <a:solidFill>
                  <a:srgbClr val="FFFFFF"/>
                </a:solidFill>
                <a:latin typeface="Quicksand"/>
                <a:ea typeface="Quicksand"/>
                <a:cs typeface="Quicksand"/>
                <a:sym typeface="Quicksand"/>
              </a:rPr>
              <a:t>You can even write and run interpreted code like MicroPython directly on a board without any compiling or uploading--something that's impossible with Arduino!</a:t>
            </a:r>
          </a:p>
          <a:p>
            <a:pPr indent="-342900" lvl="0" marL="457200" rtl="0">
              <a:spcBef>
                <a:spcPts val="600"/>
              </a:spcBef>
              <a:buClr>
                <a:srgbClr val="FFFFFF"/>
              </a:buClr>
              <a:buSzPct val="100000"/>
              <a:buFont typeface="Quicksand"/>
              <a:buAutoNum type="arabicPeriod"/>
            </a:pPr>
            <a:r>
              <a:rPr b="1" lang="en" sz="1800">
                <a:solidFill>
                  <a:srgbClr val="FFFFFF"/>
                </a:solidFill>
                <a:latin typeface="Quicksand"/>
                <a:ea typeface="Quicksand"/>
                <a:cs typeface="Quicksand"/>
                <a:sym typeface="Quicksand"/>
              </a:rPr>
              <a:t>One disadvantage of interpreted code and MicroPython vs. Arduino is that there's less performance and sometimes more memory usage when interpreting code.</a:t>
            </a:r>
          </a:p>
          <a:p>
            <a:pPr lvl="0" rtl="0">
              <a:spcBef>
                <a:spcPts val="600"/>
              </a:spcBef>
              <a:buNone/>
            </a:pPr>
            <a:r>
              <a:t/>
            </a:r>
            <a:endParaRPr b="1" sz="1800">
              <a:solidFill>
                <a:srgbClr val="FFFFFF"/>
              </a:solidFill>
              <a:latin typeface="Quicksand"/>
              <a:ea typeface="Quicksand"/>
              <a:cs typeface="Quicksand"/>
              <a:sym typeface="Quicksand"/>
            </a:endParaRPr>
          </a:p>
        </p:txBody>
      </p:sp>
      <p:sp>
        <p:nvSpPr>
          <p:cNvPr id="132" name="Shape 132"/>
          <p:cNvSpPr txBox="1"/>
          <p:nvPr/>
        </p:nvSpPr>
        <p:spPr>
          <a:xfrm>
            <a:off x="1067975" y="6326075"/>
            <a:ext cx="7749300" cy="3996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Source: https://learn.adafruit.com/micropython-basics-what-is-micropython/overview</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Micropython Libraries</a:t>
            </a:r>
          </a:p>
        </p:txBody>
      </p:sp>
      <p:sp>
        <p:nvSpPr>
          <p:cNvPr id="138" name="Shape 138"/>
          <p:cNvSpPr txBox="1"/>
          <p:nvPr/>
        </p:nvSpPr>
        <p:spPr>
          <a:xfrm>
            <a:off x="1165475" y="1228025"/>
            <a:ext cx="7610100" cy="5220900"/>
          </a:xfrm>
          <a:prstGeom prst="rect">
            <a:avLst/>
          </a:prstGeom>
          <a:noFill/>
          <a:ln>
            <a:noFill/>
          </a:ln>
        </p:spPr>
        <p:txBody>
          <a:bodyPr anchorCtr="0" anchor="t" bIns="91425" lIns="91425" rIns="91425" tIns="91425">
            <a:noAutofit/>
          </a:bodyPr>
          <a:lstStyle/>
          <a:p>
            <a:pPr lvl="0" rtl="0">
              <a:spcBef>
                <a:spcPts val="600"/>
              </a:spcBef>
              <a:buNone/>
            </a:pPr>
            <a:r>
              <a:rPr b="1" lang="en" sz="1800">
                <a:solidFill>
                  <a:srgbClr val="39C0BA"/>
                </a:solidFill>
                <a:latin typeface="Quicksand"/>
                <a:ea typeface="Quicksand"/>
                <a:cs typeface="Quicksand"/>
                <a:sym typeface="Quicksand"/>
              </a:rPr>
              <a:t>github.com/micropython/micropython-lib</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Upip (micro pip)</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uasyncio</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Umqtt.simple &amp; umqtt.robust</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Urllib &amp; urllib.urequest</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Uuid</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Multiprocessing</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Itertools</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Io</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Gzip &amp; tar</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JSON</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Argparse…..and many more</a:t>
            </a:r>
          </a:p>
          <a:p>
            <a:pPr lvl="0" rtl="0">
              <a:spcBef>
                <a:spcPts val="600"/>
              </a:spcBef>
              <a:buNone/>
            </a:pPr>
            <a:r>
              <a:t/>
            </a:r>
            <a:endParaRPr sz="1800">
              <a:solidFill>
                <a:schemeClr val="lt1"/>
              </a:solidFill>
              <a:latin typeface="Quicksand"/>
              <a:ea typeface="Quicksand"/>
              <a:cs typeface="Quicksand"/>
              <a:sym typeface="Quicksand"/>
            </a:endParaRPr>
          </a:p>
          <a:p>
            <a:pPr lvl="0" rtl="0">
              <a:spcBef>
                <a:spcPts val="600"/>
              </a:spcBef>
              <a:buNone/>
            </a:pPr>
            <a:r>
              <a:t/>
            </a:r>
            <a:endParaRPr sz="1800">
              <a:solidFill>
                <a:srgbClr val="FFFFFF"/>
              </a:solidFill>
              <a:latin typeface="Quicksand"/>
              <a:ea typeface="Quicksand"/>
              <a:cs typeface="Quicksand"/>
              <a:sym typeface="Quicksa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Micropython Specific Libraries</a:t>
            </a:r>
          </a:p>
        </p:txBody>
      </p:sp>
      <p:sp>
        <p:nvSpPr>
          <p:cNvPr id="144" name="Shape 144"/>
          <p:cNvSpPr txBox="1"/>
          <p:nvPr/>
        </p:nvSpPr>
        <p:spPr>
          <a:xfrm>
            <a:off x="1165475" y="1228025"/>
            <a:ext cx="7610100" cy="5220900"/>
          </a:xfrm>
          <a:prstGeom prst="rect">
            <a:avLst/>
          </a:prstGeom>
          <a:noFill/>
          <a:ln>
            <a:noFill/>
          </a:ln>
        </p:spPr>
        <p:txBody>
          <a:bodyPr anchorCtr="0" anchor="t" bIns="91425" lIns="91425" rIns="91425" tIns="91425">
            <a:noAutofit/>
          </a:bodyPr>
          <a:lstStyle/>
          <a:p>
            <a:pPr lvl="0" rtl="0">
              <a:spcBef>
                <a:spcPts val="600"/>
              </a:spcBef>
              <a:buNone/>
            </a:pPr>
            <a:r>
              <a:rPr b="1" lang="en" sz="1600">
                <a:solidFill>
                  <a:srgbClr val="39C0BA"/>
                </a:solidFill>
                <a:latin typeface="Quicksand"/>
                <a:ea typeface="Quicksand"/>
                <a:cs typeface="Quicksand"/>
                <a:sym typeface="Quicksand"/>
              </a:rPr>
              <a:t>https://github.com/micropython/micropython/wiki/Hardware-API</a:t>
            </a:r>
          </a:p>
          <a:p>
            <a:pPr lvl="0" rtl="0">
              <a:spcBef>
                <a:spcPts val="600"/>
              </a:spcBef>
              <a:buNone/>
            </a:pPr>
            <a:r>
              <a:t/>
            </a:r>
            <a:endParaRPr b="1" sz="1600">
              <a:solidFill>
                <a:srgbClr val="FFFFFF"/>
              </a:solidFill>
              <a:latin typeface="Quicksand"/>
              <a:ea typeface="Quicksand"/>
              <a:cs typeface="Quicksand"/>
              <a:sym typeface="Quicksand"/>
            </a:endParaRPr>
          </a:p>
          <a:p>
            <a:pPr indent="-381000" lvl="0" marL="457200" rtl="0">
              <a:spcBef>
                <a:spcPts val="600"/>
              </a:spcBef>
              <a:buClr>
                <a:srgbClr val="FFFFFF"/>
              </a:buClr>
              <a:buSzPct val="100000"/>
              <a:buFont typeface="Quicksand"/>
              <a:buChar char="●"/>
            </a:pPr>
            <a:r>
              <a:rPr b="1" lang="en" sz="2400">
                <a:solidFill>
                  <a:srgbClr val="FFFFFF"/>
                </a:solidFill>
                <a:latin typeface="Quicksand"/>
                <a:ea typeface="Quicksand"/>
                <a:cs typeface="Quicksand"/>
                <a:sym typeface="Quicksand"/>
              </a:rPr>
              <a:t>Machine (Accessing hardware specifics of board)</a:t>
            </a:r>
          </a:p>
          <a:p>
            <a:pPr indent="-381000" lvl="0" marL="457200" rtl="0">
              <a:spcBef>
                <a:spcPts val="600"/>
              </a:spcBef>
              <a:buClr>
                <a:srgbClr val="FFFFFF"/>
              </a:buClr>
              <a:buSzPct val="100000"/>
              <a:buFont typeface="Quicksand"/>
              <a:buChar char="●"/>
            </a:pPr>
            <a:r>
              <a:rPr b="1" lang="en" sz="2400">
                <a:solidFill>
                  <a:srgbClr val="FFFFFF"/>
                </a:solidFill>
                <a:latin typeface="Quicksand"/>
                <a:ea typeface="Quicksand"/>
                <a:cs typeface="Quicksand"/>
                <a:sym typeface="Quicksand"/>
              </a:rPr>
              <a:t>Micropython (Internals of micropython)</a:t>
            </a:r>
          </a:p>
          <a:p>
            <a:pPr indent="-381000" lvl="0" marL="457200" rtl="0">
              <a:spcBef>
                <a:spcPts val="600"/>
              </a:spcBef>
              <a:buClr>
                <a:srgbClr val="FFFFFF"/>
              </a:buClr>
              <a:buSzPct val="100000"/>
              <a:buFont typeface="Quicksand"/>
              <a:buChar char="●"/>
            </a:pPr>
            <a:r>
              <a:rPr b="1" lang="en" sz="2400">
                <a:solidFill>
                  <a:srgbClr val="FFFFFF"/>
                </a:solidFill>
                <a:latin typeface="Quicksand"/>
                <a:ea typeface="Quicksand"/>
                <a:cs typeface="Quicksand"/>
                <a:sym typeface="Quicksand"/>
              </a:rPr>
              <a:t>n</a:t>
            </a:r>
            <a:r>
              <a:rPr b="1" lang="en" sz="2400">
                <a:solidFill>
                  <a:srgbClr val="FFFFFF"/>
                </a:solidFill>
                <a:latin typeface="Quicksand"/>
                <a:ea typeface="Quicksand"/>
                <a:cs typeface="Quicksand"/>
                <a:sym typeface="Quicksand"/>
              </a:rPr>
              <a:t>etwork (Networking around WLAN)</a:t>
            </a:r>
          </a:p>
          <a:p>
            <a:pPr indent="-381000" lvl="0" marL="457200" rtl="0">
              <a:spcBef>
                <a:spcPts val="600"/>
              </a:spcBef>
              <a:buClr>
                <a:srgbClr val="FFFFFF"/>
              </a:buClr>
              <a:buSzPct val="100000"/>
              <a:buFont typeface="Quicksand"/>
              <a:buChar char="●"/>
            </a:pPr>
            <a:r>
              <a:rPr b="1" lang="en" sz="2400">
                <a:solidFill>
                  <a:srgbClr val="FFFFFF"/>
                </a:solidFill>
                <a:latin typeface="Quicksand"/>
                <a:ea typeface="Quicksand"/>
                <a:cs typeface="Quicksand"/>
                <a:sym typeface="Quicksand"/>
              </a:rPr>
              <a:t>Uctypes (</a:t>
            </a:r>
            <a:r>
              <a:rPr b="1" lang="en" sz="2400">
                <a:solidFill>
                  <a:srgbClr val="FFFFFF"/>
                </a:solidFill>
                <a:latin typeface="Quicksand"/>
                <a:ea typeface="Quicksand"/>
                <a:cs typeface="Quicksand"/>
                <a:sym typeface="Quicksand"/>
              </a:rPr>
              <a:t>access binary data in a structured way</a:t>
            </a:r>
            <a:r>
              <a:rPr b="1" lang="en" sz="2400">
                <a:solidFill>
                  <a:srgbClr val="FFFFFF"/>
                </a:solidFill>
                <a:latin typeface="Quicksand"/>
                <a:ea typeface="Quicksand"/>
                <a:cs typeface="Quicksand"/>
                <a:sym typeface="Quicksand"/>
              </a:rPr>
              <a: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Framework - Picoweb</a:t>
            </a:r>
          </a:p>
        </p:txBody>
      </p:sp>
      <p:sp>
        <p:nvSpPr>
          <p:cNvPr id="150" name="Shape 150"/>
          <p:cNvSpPr txBox="1"/>
          <p:nvPr/>
        </p:nvSpPr>
        <p:spPr>
          <a:xfrm>
            <a:off x="1165475" y="1228025"/>
            <a:ext cx="7610100" cy="5220900"/>
          </a:xfrm>
          <a:prstGeom prst="rect">
            <a:avLst/>
          </a:prstGeom>
          <a:noFill/>
          <a:ln>
            <a:noFill/>
          </a:ln>
        </p:spPr>
        <p:txBody>
          <a:bodyPr anchorCtr="0" anchor="t" bIns="91425" lIns="91425" rIns="91425" tIns="91425">
            <a:noAutofit/>
          </a:bodyPr>
          <a:lstStyle/>
          <a:p>
            <a:pPr lvl="0" rtl="0">
              <a:spcBef>
                <a:spcPts val="600"/>
              </a:spcBef>
              <a:buNone/>
            </a:pPr>
            <a:r>
              <a:rPr b="1" lang="en">
                <a:solidFill>
                  <a:srgbClr val="39C0BA"/>
                </a:solidFill>
                <a:latin typeface="Quicksand"/>
                <a:ea typeface="Quicksand"/>
                <a:cs typeface="Quicksand"/>
                <a:sym typeface="Quicksand"/>
              </a:rPr>
              <a:t>https://github.com/pfalcon/picoweb/</a:t>
            </a:r>
          </a:p>
          <a:p>
            <a:pPr lvl="0" rtl="0">
              <a:spcBef>
                <a:spcPts val="600"/>
              </a:spcBef>
              <a:buNone/>
            </a:pPr>
            <a:r>
              <a:rPr lang="en">
                <a:solidFill>
                  <a:schemeClr val="lt1"/>
                </a:solidFill>
                <a:latin typeface="Quicksand"/>
                <a:ea typeface="Quicksand"/>
                <a:cs typeface="Quicksand"/>
                <a:sym typeface="Quicksand"/>
              </a:rPr>
              <a:t>“Intro:</a:t>
            </a:r>
          </a:p>
          <a:p>
            <a:pPr lvl="0" rtl="0">
              <a:spcBef>
                <a:spcPts val="600"/>
              </a:spcBef>
              <a:buClr>
                <a:schemeClr val="dk1"/>
              </a:buClr>
              <a:buFont typeface="Arial"/>
              <a:buNone/>
            </a:pPr>
            <a:r>
              <a:rPr lang="en">
                <a:solidFill>
                  <a:schemeClr val="lt1"/>
                </a:solidFill>
                <a:latin typeface="Quicksand"/>
                <a:ea typeface="Quicksand"/>
                <a:cs typeface="Quicksand"/>
                <a:sym typeface="Quicksand"/>
              </a:rPr>
              <a:t>picoweb is "micro" web micro-framework (thus, "pico-framework") for radically</a:t>
            </a:r>
          </a:p>
          <a:p>
            <a:pPr lvl="0" rtl="0">
              <a:spcBef>
                <a:spcPts val="600"/>
              </a:spcBef>
              <a:buClr>
                <a:schemeClr val="dk1"/>
              </a:buClr>
              <a:buFont typeface="Arial"/>
              <a:buNone/>
            </a:pPr>
            <a:r>
              <a:rPr lang="en">
                <a:solidFill>
                  <a:schemeClr val="lt1"/>
                </a:solidFill>
                <a:latin typeface="Quicksand"/>
                <a:ea typeface="Quicksand"/>
                <a:cs typeface="Quicksand"/>
                <a:sym typeface="Quicksand"/>
              </a:rPr>
              <a:t>unbloated web applications using radically unbloated Python implementation,</a:t>
            </a:r>
          </a:p>
          <a:p>
            <a:pPr lvl="0" rtl="0">
              <a:spcBef>
                <a:spcPts val="600"/>
              </a:spcBef>
              <a:buClr>
                <a:schemeClr val="dk1"/>
              </a:buClr>
              <a:buFont typeface="Arial"/>
              <a:buNone/>
            </a:pPr>
            <a:r>
              <a:rPr lang="en">
                <a:solidFill>
                  <a:schemeClr val="lt1"/>
                </a:solidFill>
                <a:latin typeface="Quicksand"/>
                <a:ea typeface="Quicksand"/>
                <a:cs typeface="Quicksand"/>
                <a:sym typeface="Quicksand"/>
              </a:rPr>
              <a:t>MicroPython, https://github.com/micropython/micropython .</a:t>
            </a:r>
          </a:p>
          <a:p>
            <a:pPr lvl="0" rtl="0">
              <a:spcBef>
                <a:spcPts val="600"/>
              </a:spcBef>
              <a:buClr>
                <a:schemeClr val="dk1"/>
              </a:buClr>
              <a:buFont typeface="Arial"/>
              <a:buNone/>
            </a:pPr>
            <a:r>
              <a:rPr lang="en">
                <a:solidFill>
                  <a:schemeClr val="lt1"/>
                </a:solidFill>
                <a:latin typeface="Quicksand"/>
                <a:ea typeface="Quicksand"/>
                <a:cs typeface="Quicksand"/>
                <a:sym typeface="Quicksand"/>
              </a:rPr>
              <a:t>Features:</a:t>
            </a:r>
          </a:p>
          <a:p>
            <a:pPr lvl="0" rtl="0">
              <a:spcBef>
                <a:spcPts val="600"/>
              </a:spcBef>
              <a:buClr>
                <a:schemeClr val="dk1"/>
              </a:buClr>
              <a:buFont typeface="Arial"/>
              <a:buNone/>
            </a:pPr>
            <a:r>
              <a:rPr lang="en">
                <a:solidFill>
                  <a:schemeClr val="lt1"/>
                </a:solidFill>
                <a:latin typeface="Quicksand"/>
                <a:ea typeface="Quicksand"/>
                <a:cs typeface="Quicksand"/>
                <a:sym typeface="Quicksand"/>
              </a:rPr>
              <a:t>* Asynchronous from the start, using unbloated asyncio-like library</a:t>
            </a:r>
          </a:p>
          <a:p>
            <a:pPr lvl="0" rtl="0">
              <a:spcBef>
                <a:spcPts val="600"/>
              </a:spcBef>
              <a:buClr>
                <a:schemeClr val="dk1"/>
              </a:buClr>
              <a:buFont typeface="Arial"/>
              <a:buNone/>
            </a:pPr>
            <a:r>
              <a:rPr lang="en">
                <a:solidFill>
                  <a:schemeClr val="lt1"/>
                </a:solidFill>
                <a:latin typeface="Quicksand"/>
                <a:ea typeface="Quicksand"/>
                <a:cs typeface="Quicksand"/>
                <a:sym typeface="Quicksand"/>
              </a:rPr>
              <a:t>for MicroPython (uasyncio).</a:t>
            </a:r>
          </a:p>
          <a:p>
            <a:pPr lvl="0" rtl="0">
              <a:spcBef>
                <a:spcPts val="600"/>
              </a:spcBef>
              <a:buClr>
                <a:schemeClr val="dk1"/>
              </a:buClr>
              <a:buFont typeface="Arial"/>
              <a:buNone/>
            </a:pPr>
            <a:r>
              <a:rPr lang="en">
                <a:solidFill>
                  <a:schemeClr val="lt1"/>
                </a:solidFill>
                <a:latin typeface="Quicksand"/>
                <a:ea typeface="Quicksand"/>
                <a:cs typeface="Quicksand"/>
                <a:sym typeface="Quicksand"/>
              </a:rPr>
              <a:t>* Modest memory usage (I would say radically small memory usage, but</a:t>
            </a:r>
          </a:p>
          <a:p>
            <a:pPr lvl="0" rtl="0">
              <a:spcBef>
                <a:spcPts val="600"/>
              </a:spcBef>
              <a:buClr>
                <a:schemeClr val="dk1"/>
              </a:buClr>
              <a:buFont typeface="Arial"/>
              <a:buNone/>
            </a:pPr>
            <a:r>
              <a:rPr lang="en">
                <a:solidFill>
                  <a:schemeClr val="lt1"/>
                </a:solidFill>
                <a:latin typeface="Quicksand"/>
                <a:ea typeface="Quicksand"/>
                <a:cs typeface="Quicksand"/>
                <a:sym typeface="Quicksand"/>
              </a:rPr>
              <a:t>so far, trivial web app requires 64K (yes, kilobytes) of heap, which</a:t>
            </a:r>
          </a:p>
          <a:p>
            <a:pPr lvl="0" rtl="0">
              <a:spcBef>
                <a:spcPts val="600"/>
              </a:spcBef>
              <a:buClr>
                <a:schemeClr val="dk1"/>
              </a:buClr>
              <a:buFont typeface="Arial"/>
              <a:buNone/>
            </a:pPr>
            <a:r>
              <a:rPr lang="en">
                <a:solidFill>
                  <a:schemeClr val="lt1"/>
                </a:solidFill>
                <a:latin typeface="Quicksand"/>
                <a:ea typeface="Quicksand"/>
                <a:cs typeface="Quicksand"/>
                <a:sym typeface="Quicksand"/>
              </a:rPr>
              <a:t>is much more than I expected).</a:t>
            </a:r>
          </a:p>
          <a:p>
            <a:pPr lvl="0" rtl="0">
              <a:spcBef>
                <a:spcPts val="600"/>
              </a:spcBef>
              <a:buClr>
                <a:schemeClr val="dk1"/>
              </a:buClr>
              <a:buFont typeface="Arial"/>
              <a:buNone/>
            </a:pPr>
            <a:r>
              <a:rPr lang="en">
                <a:solidFill>
                  <a:schemeClr val="lt1"/>
                </a:solidFill>
                <a:latin typeface="Quicksand"/>
                <a:ea typeface="Quicksand"/>
                <a:cs typeface="Quicksand"/>
                <a:sym typeface="Quicksand"/>
              </a:rPr>
              <a:t>* Has API affinity with well-known Python web micro-framework(s),</a:t>
            </a:r>
          </a:p>
          <a:p>
            <a:pPr lvl="0" rtl="0">
              <a:spcBef>
                <a:spcPts val="600"/>
              </a:spcBef>
              <a:buClr>
                <a:schemeClr val="dk1"/>
              </a:buClr>
              <a:buFont typeface="Arial"/>
              <a:buNone/>
            </a:pPr>
            <a:r>
              <a:rPr lang="en">
                <a:solidFill>
                  <a:schemeClr val="lt1"/>
                </a:solidFill>
                <a:latin typeface="Quicksand"/>
                <a:ea typeface="Quicksand"/>
                <a:cs typeface="Quicksand"/>
                <a:sym typeface="Quicksand"/>
              </a:rPr>
              <a:t>thus it should be easy start if you have experience with that, and</a:t>
            </a:r>
          </a:p>
          <a:p>
            <a:pPr lvl="0" rtl="0">
              <a:spcBef>
                <a:spcPts val="600"/>
              </a:spcBef>
              <a:buClr>
                <a:schemeClr val="dk1"/>
              </a:buClr>
              <a:buFont typeface="Arial"/>
              <a:buNone/>
            </a:pPr>
            <a:r>
              <a:rPr lang="en">
                <a:solidFill>
                  <a:schemeClr val="lt1"/>
                </a:solidFill>
                <a:latin typeface="Quicksand"/>
                <a:ea typeface="Quicksand"/>
                <a:cs typeface="Quicksand"/>
                <a:sym typeface="Quicksand"/>
              </a:rPr>
              <a:t>existing applications can be potentially ported, instead of requiring</a:t>
            </a:r>
          </a:p>
          <a:p>
            <a:pPr lvl="0" rtl="0">
              <a:spcBef>
                <a:spcPts val="600"/>
              </a:spcBef>
              <a:buClr>
                <a:schemeClr val="dk1"/>
              </a:buClr>
              <a:buFont typeface="Arial"/>
              <a:buNone/>
            </a:pPr>
            <a:r>
              <a:rPr lang="en">
                <a:solidFill>
                  <a:schemeClr val="lt1"/>
                </a:solidFill>
                <a:latin typeface="Quicksand"/>
                <a:ea typeface="Quicksand"/>
                <a:cs typeface="Quicksand"/>
                <a:sym typeface="Quicksand"/>
              </a:rPr>
              <a:t>complete rewrite.</a:t>
            </a:r>
          </a:p>
          <a:p>
            <a:pPr lvl="0" rtl="0">
              <a:spcBef>
                <a:spcPts val="600"/>
              </a:spcBef>
              <a:buNone/>
            </a:pPr>
            <a:r>
              <a:rPr lang="en">
                <a:solidFill>
                  <a:schemeClr val="lt1"/>
                </a:solidFill>
                <a:latin typeface="Quicksand"/>
                <a:ea typeface="Quicksand"/>
                <a:cs typeface="Quicksand"/>
                <a:sym typeface="Quicksand"/>
              </a:rPr>
              <a:t>“</a:t>
            </a:r>
          </a:p>
          <a:p>
            <a:pPr lvl="0" rtl="0">
              <a:spcBef>
                <a:spcPts val="600"/>
              </a:spcBef>
              <a:buNone/>
            </a:pPr>
            <a:r>
              <a:rPr b="1" lang="en" u="sng">
                <a:solidFill>
                  <a:schemeClr val="lt1"/>
                </a:solidFill>
                <a:latin typeface="Quicksand"/>
                <a:ea typeface="Quicksand"/>
                <a:cs typeface="Quicksand"/>
                <a:sym typeface="Quicksand"/>
              </a:rPr>
              <a:t>Has support for running on CPython 3.4.2</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Picoweb</a:t>
            </a:r>
          </a:p>
        </p:txBody>
      </p:sp>
      <p:sp>
        <p:nvSpPr>
          <p:cNvPr id="156" name="Shape 156"/>
          <p:cNvSpPr txBox="1"/>
          <p:nvPr/>
        </p:nvSpPr>
        <p:spPr>
          <a:xfrm>
            <a:off x="1165475" y="1228025"/>
            <a:ext cx="7610100" cy="5220900"/>
          </a:xfrm>
          <a:prstGeom prst="rect">
            <a:avLst/>
          </a:prstGeom>
          <a:noFill/>
          <a:ln>
            <a:noFill/>
          </a:ln>
        </p:spPr>
        <p:txBody>
          <a:bodyPr anchorCtr="0" anchor="t" bIns="91425" lIns="91425" rIns="91425" tIns="91425">
            <a:noAutofit/>
          </a:bodyPr>
          <a:lstStyle/>
          <a:p>
            <a:pPr lvl="0" rtl="0">
              <a:spcBef>
                <a:spcPts val="600"/>
              </a:spcBef>
              <a:buNone/>
            </a:pPr>
            <a:r>
              <a:rPr lang="en">
                <a:solidFill>
                  <a:schemeClr val="lt1"/>
                </a:solidFill>
                <a:latin typeface="Quicksand"/>
                <a:ea typeface="Quicksand"/>
                <a:cs typeface="Quicksand"/>
                <a:sym typeface="Quicksand"/>
              </a:rPr>
              <a:t>“picoweb API is roughly based on APIs of other well-known Python web</a:t>
            </a:r>
          </a:p>
          <a:p>
            <a:pPr lvl="0" rtl="0">
              <a:spcBef>
                <a:spcPts val="600"/>
              </a:spcBef>
              <a:buClr>
                <a:schemeClr val="dk1"/>
              </a:buClr>
              <a:buFont typeface="Arial"/>
              <a:buNone/>
            </a:pPr>
            <a:r>
              <a:rPr lang="en">
                <a:solidFill>
                  <a:schemeClr val="lt1"/>
                </a:solidFill>
                <a:latin typeface="Quicksand"/>
                <a:ea typeface="Quicksand"/>
                <a:cs typeface="Quicksand"/>
                <a:sym typeface="Quicksand"/>
              </a:rPr>
              <a:t>frameworks. The strongest affinity is Flask, http://flask.pocoo.org, as</a:t>
            </a:r>
          </a:p>
          <a:p>
            <a:pPr lvl="0" rtl="0">
              <a:spcBef>
                <a:spcPts val="600"/>
              </a:spcBef>
              <a:buClr>
                <a:schemeClr val="dk1"/>
              </a:buClr>
              <a:buFont typeface="Arial"/>
              <a:buNone/>
            </a:pPr>
            <a:r>
              <a:rPr lang="en">
                <a:solidFill>
                  <a:schemeClr val="lt1"/>
                </a:solidFill>
                <a:latin typeface="Quicksand"/>
                <a:ea typeface="Quicksand"/>
                <a:cs typeface="Quicksand"/>
                <a:sym typeface="Quicksand"/>
              </a:rPr>
              <a:t>arguably the most popular micro-framework. Some features are also based on</a:t>
            </a:r>
          </a:p>
          <a:p>
            <a:pPr lvl="0" rtl="0">
              <a:spcBef>
                <a:spcPts val="600"/>
              </a:spcBef>
              <a:buClr>
                <a:schemeClr val="dk1"/>
              </a:buClr>
              <a:buFont typeface="Arial"/>
              <a:buNone/>
            </a:pPr>
            <a:r>
              <a:rPr lang="en">
                <a:solidFill>
                  <a:schemeClr val="lt1"/>
                </a:solidFill>
                <a:latin typeface="Quicksand"/>
                <a:ea typeface="Quicksand"/>
                <a:cs typeface="Quicksand"/>
                <a:sym typeface="Quicksand"/>
              </a:rPr>
              <a:t>Bottle and Django. Note that this does not mean particular "compatibility"</a:t>
            </a:r>
          </a:p>
          <a:p>
            <a:pPr lvl="0" rtl="0">
              <a:spcBef>
                <a:spcPts val="600"/>
              </a:spcBef>
              <a:buClr>
                <a:schemeClr val="dk1"/>
              </a:buClr>
              <a:buFont typeface="Arial"/>
              <a:buNone/>
            </a:pPr>
            <a:r>
              <a:rPr lang="en">
                <a:solidFill>
                  <a:schemeClr val="lt1"/>
                </a:solidFill>
                <a:latin typeface="Quicksand"/>
                <a:ea typeface="Quicksand"/>
                <a:cs typeface="Quicksand"/>
                <a:sym typeface="Quicksand"/>
              </a:rPr>
              <a:t>with Flask, Bottle, or Django: most existing web frameworks are synchronous</a:t>
            </a:r>
          </a:p>
          <a:p>
            <a:pPr lvl="0" rtl="0">
              <a:spcBef>
                <a:spcPts val="600"/>
              </a:spcBef>
              <a:buClr>
                <a:schemeClr val="dk1"/>
              </a:buClr>
              <a:buFont typeface="Arial"/>
              <a:buNone/>
            </a:pPr>
            <a:r>
              <a:rPr lang="en">
                <a:solidFill>
                  <a:schemeClr val="lt1"/>
                </a:solidFill>
                <a:latin typeface="Quicksand"/>
                <a:ea typeface="Quicksand"/>
                <a:cs typeface="Quicksand"/>
                <a:sym typeface="Quicksand"/>
              </a:rPr>
              <a:t>(and threaded), while picoweb is async framework, so its architecture is</a:t>
            </a:r>
          </a:p>
          <a:p>
            <a:pPr lvl="0" rtl="0">
              <a:spcBef>
                <a:spcPts val="600"/>
              </a:spcBef>
              <a:buClr>
                <a:schemeClr val="dk1"/>
              </a:buClr>
              <a:buFont typeface="Arial"/>
              <a:buNone/>
            </a:pPr>
            <a:r>
              <a:rPr lang="en">
                <a:solidFill>
                  <a:schemeClr val="lt1"/>
                </a:solidFill>
                <a:latin typeface="Quicksand"/>
                <a:ea typeface="Quicksand"/>
                <a:cs typeface="Quicksand"/>
                <a:sym typeface="Quicksand"/>
              </a:rPr>
              <a:t>quite different</a:t>
            </a:r>
          </a:p>
          <a:p>
            <a:pPr lvl="0" rtl="0">
              <a:spcBef>
                <a:spcPts val="600"/>
              </a:spcBef>
              <a:buNone/>
            </a:pPr>
            <a:r>
              <a:rPr lang="en">
                <a:solidFill>
                  <a:schemeClr val="lt1"/>
                </a:solidFill>
                <a:latin typeface="Quicksand"/>
                <a:ea typeface="Quicksand"/>
                <a:cs typeface="Quicksand"/>
                <a:sym typeface="Quicksand"/>
              </a:rPr>
              <a:t>“</a:t>
            </a:r>
          </a:p>
          <a:p>
            <a:pPr lvl="0" rtl="0">
              <a:spcBef>
                <a:spcPts val="600"/>
              </a:spcBef>
              <a:buNone/>
            </a:pPr>
            <a:r>
              <a:t/>
            </a:r>
            <a:endParaRPr>
              <a:solidFill>
                <a:schemeClr val="lt1"/>
              </a:solidFill>
              <a:latin typeface="Quicksand"/>
              <a:ea typeface="Quicksand"/>
              <a:cs typeface="Quicksand"/>
              <a:sym typeface="Quicksand"/>
            </a:endParaRPr>
          </a:p>
          <a:p>
            <a:pPr lvl="0" rtl="0">
              <a:spcBef>
                <a:spcPts val="600"/>
              </a:spcBef>
              <a:buNone/>
            </a:pPr>
            <a:r>
              <a:t/>
            </a:r>
            <a:endParaRPr>
              <a:solidFill>
                <a:schemeClr val="lt1"/>
              </a:solidFill>
              <a:latin typeface="Quicksand"/>
              <a:ea typeface="Quicksand"/>
              <a:cs typeface="Quicksand"/>
              <a:sym typeface="Quicksand"/>
            </a:endParaRPr>
          </a:p>
          <a:p>
            <a:pPr lvl="0" rtl="0">
              <a:spcBef>
                <a:spcPts val="600"/>
              </a:spcBef>
              <a:buNone/>
            </a:pPr>
            <a:r>
              <a:t/>
            </a:r>
            <a:endParaRPr>
              <a:solidFill>
                <a:schemeClr val="lt1"/>
              </a:solidFill>
              <a:latin typeface="Quicksand"/>
              <a:ea typeface="Quicksand"/>
              <a:cs typeface="Quicksand"/>
              <a:sym typeface="Quicksand"/>
            </a:endParaRPr>
          </a:p>
          <a:p>
            <a:pPr lvl="0" rtl="0">
              <a:spcBef>
                <a:spcPts val="600"/>
              </a:spcBef>
              <a:buNone/>
            </a:pPr>
            <a:r>
              <a:t/>
            </a:r>
            <a:endParaRPr>
              <a:solidFill>
                <a:schemeClr val="lt1"/>
              </a:solidFill>
              <a:latin typeface="Quicksand"/>
              <a:ea typeface="Quicksand"/>
              <a:cs typeface="Quicksand"/>
              <a:sym typeface="Quicksa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Building Micropython</a:t>
            </a:r>
          </a:p>
        </p:txBody>
      </p:sp>
      <p:sp>
        <p:nvSpPr>
          <p:cNvPr id="162" name="Shape 162"/>
          <p:cNvSpPr txBox="1"/>
          <p:nvPr/>
        </p:nvSpPr>
        <p:spPr>
          <a:xfrm>
            <a:off x="1165475" y="1228025"/>
            <a:ext cx="7610100" cy="5220900"/>
          </a:xfrm>
          <a:prstGeom prst="rect">
            <a:avLst/>
          </a:prstGeom>
          <a:noFill/>
          <a:ln>
            <a:noFill/>
          </a:ln>
        </p:spPr>
        <p:txBody>
          <a:bodyPr anchorCtr="0" anchor="t" bIns="91425" lIns="91425" rIns="91425" tIns="91425">
            <a:noAutofit/>
          </a:bodyPr>
          <a:lstStyle/>
          <a:p>
            <a:pPr lvl="0" rtl="0">
              <a:spcBef>
                <a:spcPts val="600"/>
              </a:spcBef>
              <a:buNone/>
            </a:pPr>
            <a:r>
              <a:rPr lang="en" sz="1800">
                <a:solidFill>
                  <a:schemeClr val="lt1"/>
                </a:solidFill>
                <a:latin typeface="Quicksand"/>
                <a:ea typeface="Quicksand"/>
                <a:cs typeface="Quicksand"/>
                <a:sym typeface="Quicksand"/>
              </a:rPr>
              <a:t>Supported platforms:</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Microcontrollers (Bare-Metal, without an OS)</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UNIX</a:t>
            </a:r>
          </a:p>
          <a:p>
            <a:pPr indent="-342900" lvl="1" marL="9144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DEB-based systems</a:t>
            </a:r>
          </a:p>
          <a:p>
            <a:pPr indent="-342900" lvl="1" marL="9144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FreeBSD-based systems</a:t>
            </a:r>
          </a:p>
          <a:p>
            <a:pPr indent="-342900" lvl="1" marL="9144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RPM-based systems</a:t>
            </a:r>
          </a:p>
          <a:p>
            <a:pPr indent="-342900" lvl="1" marL="9144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Pacman-based systems</a:t>
            </a:r>
          </a:p>
          <a:p>
            <a:pPr indent="-342900" lvl="1" marL="9144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Gentoo-based systems</a:t>
            </a:r>
          </a:p>
          <a:p>
            <a:pPr indent="-342900" lvl="1" marL="9144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Mac systems</a:t>
            </a:r>
          </a:p>
          <a:p>
            <a:pPr lvl="0" rtl="0">
              <a:spcBef>
                <a:spcPts val="600"/>
              </a:spcBef>
              <a:buNone/>
            </a:pPr>
            <a:r>
              <a:t/>
            </a:r>
            <a:endParaRPr sz="1800">
              <a:solidFill>
                <a:schemeClr val="lt1"/>
              </a:solidFill>
              <a:latin typeface="Quicksand"/>
              <a:ea typeface="Quicksand"/>
              <a:cs typeface="Quicksand"/>
              <a:sym typeface="Quicksand"/>
            </a:endParaRPr>
          </a:p>
          <a:p>
            <a:pPr lvl="0" rtl="0">
              <a:spcBef>
                <a:spcPts val="600"/>
              </a:spcBef>
              <a:buNone/>
            </a:pPr>
            <a:r>
              <a:rPr lang="en" sz="1800">
                <a:solidFill>
                  <a:schemeClr val="lt1"/>
                </a:solidFill>
                <a:latin typeface="Quicksand"/>
                <a:ea typeface="Quicksand"/>
                <a:cs typeface="Quicksand"/>
                <a:sym typeface="Quicksand"/>
              </a:rPr>
              <a:t>Still attempting to get a build system working on alpine Linux due to a Ubuntu docker container bloating to 4.5GB.</a:t>
            </a:r>
          </a:p>
          <a:p>
            <a:pPr lvl="0" rtl="0">
              <a:spcBef>
                <a:spcPts val="600"/>
              </a:spcBef>
              <a:buNone/>
            </a:pPr>
            <a:r>
              <a:t/>
            </a:r>
            <a:endParaRPr sz="1800">
              <a:solidFill>
                <a:schemeClr val="lt1"/>
              </a:solidFill>
              <a:latin typeface="Quicksand"/>
              <a:ea typeface="Quicksand"/>
              <a:cs typeface="Quicksand"/>
              <a:sym typeface="Quicksand"/>
            </a:endParaRPr>
          </a:p>
          <a:p>
            <a:pPr lvl="0" rtl="0">
              <a:spcBef>
                <a:spcPts val="600"/>
              </a:spcBef>
              <a:buNone/>
            </a:pPr>
            <a:r>
              <a:rPr lang="en" sz="1800">
                <a:solidFill>
                  <a:schemeClr val="lt1"/>
                </a:solidFill>
                <a:latin typeface="Quicksand"/>
                <a:ea typeface="Quicksand"/>
                <a:cs typeface="Quicksand"/>
                <a:sym typeface="Quicksand"/>
              </a:rPr>
              <a:t>Guide to building: https://github.com/micropython/micropython/wiki/Getting-Started</a:t>
            </a:r>
          </a:p>
          <a:p>
            <a:pPr indent="0" lvl="0" marL="0" rtl="0">
              <a:spcBef>
                <a:spcPts val="600"/>
              </a:spcBef>
              <a:buNone/>
            </a:pPr>
            <a:r>
              <a:t/>
            </a:r>
            <a:endParaRPr sz="1800">
              <a:solidFill>
                <a:schemeClr val="lt1"/>
              </a:solidFill>
              <a:latin typeface="Quicksand"/>
              <a:ea typeface="Quicksand"/>
              <a:cs typeface="Quicksand"/>
              <a:sym typeface="Quicksa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Building Micropython</a:t>
            </a:r>
          </a:p>
        </p:txBody>
      </p:sp>
      <p:sp>
        <p:nvSpPr>
          <p:cNvPr id="168" name="Shape 168"/>
          <p:cNvSpPr txBox="1"/>
          <p:nvPr/>
        </p:nvSpPr>
        <p:spPr>
          <a:xfrm>
            <a:off x="1165475" y="1228025"/>
            <a:ext cx="7610100" cy="5220900"/>
          </a:xfrm>
          <a:prstGeom prst="rect">
            <a:avLst/>
          </a:prstGeom>
          <a:noFill/>
          <a:ln>
            <a:noFill/>
          </a:ln>
        </p:spPr>
        <p:txBody>
          <a:bodyPr anchorCtr="0" anchor="t" bIns="91425" lIns="91425" rIns="91425" tIns="91425">
            <a:noAutofit/>
          </a:bodyPr>
          <a:lstStyle/>
          <a:p>
            <a:pPr indent="0" lvl="0" marL="0" rtl="0">
              <a:spcBef>
                <a:spcPts val="600"/>
              </a:spcBef>
              <a:buNone/>
            </a:pPr>
            <a:r>
              <a:rPr lang="en" sz="1800">
                <a:solidFill>
                  <a:schemeClr val="lt1"/>
                </a:solidFill>
                <a:latin typeface="Quicksand"/>
                <a:ea typeface="Quicksand"/>
                <a:cs typeface="Quicksand"/>
                <a:sym typeface="Quicksand"/>
              </a:rPr>
              <a:t>Building on Ubuntu (Unix port of micropython)</a:t>
            </a:r>
          </a:p>
          <a:p>
            <a:pPr indent="0" lvl="0" marL="0" rtl="0">
              <a:spcBef>
                <a:spcPts val="600"/>
              </a:spcBef>
              <a:buNone/>
            </a:pPr>
            <a:r>
              <a:t/>
            </a:r>
            <a:endParaRPr sz="1800">
              <a:solidFill>
                <a:schemeClr val="lt1"/>
              </a:solidFill>
              <a:latin typeface="Quicksand"/>
              <a:ea typeface="Quicksand"/>
              <a:cs typeface="Quicksand"/>
              <a:sym typeface="Quicksand"/>
            </a:endParaRPr>
          </a:p>
          <a:p>
            <a:pPr indent="0" lvl="0" marL="0" rtl="0">
              <a:spcBef>
                <a:spcPts val="600"/>
              </a:spcBef>
              <a:buNone/>
            </a:pPr>
            <a:r>
              <a:rPr lang="en" sz="1800">
                <a:solidFill>
                  <a:schemeClr val="lt1"/>
                </a:solidFill>
                <a:latin typeface="Quicksand"/>
                <a:ea typeface="Quicksand"/>
                <a:cs typeface="Quicksand"/>
                <a:sym typeface="Quicksand"/>
              </a:rPr>
              <a:t>sudo apt-get install build-essential libreadline-dev libffi-dev git</a:t>
            </a:r>
          </a:p>
          <a:p>
            <a:pPr indent="0" lvl="0" marL="0" rtl="0">
              <a:spcBef>
                <a:spcPts val="600"/>
              </a:spcBef>
              <a:buNone/>
            </a:pPr>
            <a:r>
              <a:t/>
            </a:r>
            <a:endParaRPr sz="1800">
              <a:solidFill>
                <a:schemeClr val="lt1"/>
              </a:solidFill>
              <a:latin typeface="Quicksand"/>
              <a:ea typeface="Quicksand"/>
              <a:cs typeface="Quicksand"/>
              <a:sym typeface="Quicksand"/>
            </a:endParaRPr>
          </a:p>
          <a:p>
            <a:pPr indent="0" lvl="0" marL="0" rtl="0">
              <a:spcBef>
                <a:spcPts val="600"/>
              </a:spcBef>
              <a:buNone/>
            </a:pPr>
            <a:r>
              <a:t/>
            </a:r>
            <a:endParaRPr sz="1800">
              <a:solidFill>
                <a:schemeClr val="lt1"/>
              </a:solidFill>
              <a:latin typeface="Quicksand"/>
              <a:ea typeface="Quicksand"/>
              <a:cs typeface="Quicksand"/>
              <a:sym typeface="Quicksand"/>
            </a:endParaRPr>
          </a:p>
          <a:p>
            <a:pPr indent="0" lvl="0" marL="0" rtl="0">
              <a:spcBef>
                <a:spcPts val="600"/>
              </a:spcBef>
              <a:buNone/>
            </a:pPr>
            <a:r>
              <a:rPr lang="en" sz="1800">
                <a:solidFill>
                  <a:schemeClr val="lt1"/>
                </a:solidFill>
                <a:latin typeface="Quicksand"/>
                <a:ea typeface="Quicksand"/>
                <a:cs typeface="Quicksand"/>
                <a:sym typeface="Quicksand"/>
              </a:rPr>
              <a:t>git clone --recurse-submodules </a:t>
            </a:r>
            <a:r>
              <a:rPr lang="en" sz="1800" u="sng">
                <a:solidFill>
                  <a:srgbClr val="FFFFFF"/>
                </a:solidFill>
                <a:latin typeface="Quicksand"/>
                <a:ea typeface="Quicksand"/>
                <a:cs typeface="Quicksand"/>
                <a:sym typeface="Quicksand"/>
                <a:hlinkClick r:id="rId3"/>
              </a:rPr>
              <a:t>https://github.com/micropython/micropython.git</a:t>
            </a:r>
          </a:p>
          <a:p>
            <a:pPr indent="0" lvl="0" marL="0" rtl="0">
              <a:spcBef>
                <a:spcPts val="600"/>
              </a:spcBef>
              <a:buNone/>
            </a:pPr>
            <a:r>
              <a:t/>
            </a:r>
            <a:endParaRPr sz="1800">
              <a:solidFill>
                <a:schemeClr val="lt1"/>
              </a:solidFill>
              <a:latin typeface="Quicksand"/>
              <a:ea typeface="Quicksand"/>
              <a:cs typeface="Quicksand"/>
              <a:sym typeface="Quicksand"/>
            </a:endParaRPr>
          </a:p>
          <a:p>
            <a:pPr indent="0" lvl="0" marL="0" rtl="0">
              <a:spcBef>
                <a:spcPts val="600"/>
              </a:spcBef>
              <a:buNone/>
            </a:pPr>
            <a:r>
              <a:rPr lang="en" sz="1800">
                <a:solidFill>
                  <a:schemeClr val="lt1"/>
                </a:solidFill>
                <a:latin typeface="Quicksand"/>
                <a:ea typeface="Quicksand"/>
                <a:cs typeface="Quicksand"/>
                <a:sym typeface="Quicksand"/>
              </a:rPr>
              <a:t>cd ./micropython/unix</a:t>
            </a:r>
          </a:p>
          <a:p>
            <a:pPr indent="0" lvl="0" marL="0" rtl="0">
              <a:spcBef>
                <a:spcPts val="600"/>
              </a:spcBef>
              <a:buNone/>
            </a:pPr>
            <a:r>
              <a:t/>
            </a:r>
            <a:endParaRPr sz="1800">
              <a:solidFill>
                <a:schemeClr val="lt1"/>
              </a:solidFill>
              <a:latin typeface="Quicksand"/>
              <a:ea typeface="Quicksand"/>
              <a:cs typeface="Quicksand"/>
              <a:sym typeface="Quicksand"/>
            </a:endParaRPr>
          </a:p>
          <a:p>
            <a:pPr indent="0" lvl="0" marL="0" rtl="0">
              <a:spcBef>
                <a:spcPts val="600"/>
              </a:spcBef>
              <a:buNone/>
            </a:pPr>
            <a:r>
              <a:rPr lang="en" sz="1800">
                <a:solidFill>
                  <a:schemeClr val="lt1"/>
                </a:solidFill>
                <a:latin typeface="Quicksand"/>
                <a:ea typeface="Quicksand"/>
                <a:cs typeface="Quicksand"/>
                <a:sym typeface="Quicksand"/>
              </a:rPr>
              <a:t>make axtls</a:t>
            </a:r>
          </a:p>
          <a:p>
            <a:pPr indent="0" lvl="0" marL="0" rtl="0">
              <a:spcBef>
                <a:spcPts val="600"/>
              </a:spcBef>
              <a:buNone/>
            </a:pPr>
            <a:r>
              <a:t/>
            </a:r>
            <a:endParaRPr sz="1800">
              <a:solidFill>
                <a:schemeClr val="lt1"/>
              </a:solidFill>
              <a:latin typeface="Quicksand"/>
              <a:ea typeface="Quicksand"/>
              <a:cs typeface="Quicksand"/>
              <a:sym typeface="Quicksand"/>
            </a:endParaRPr>
          </a:p>
          <a:p>
            <a:pPr indent="0" lvl="0" marL="0" rtl="0">
              <a:spcBef>
                <a:spcPts val="600"/>
              </a:spcBef>
              <a:buNone/>
            </a:pPr>
            <a:r>
              <a:rPr lang="en" sz="1800">
                <a:solidFill>
                  <a:schemeClr val="lt1"/>
                </a:solidFill>
                <a:latin typeface="Quicksand"/>
                <a:ea typeface="Quicksand"/>
                <a:cs typeface="Quicksand"/>
                <a:sym typeface="Quicksand"/>
              </a:rPr>
              <a:t>make</a:t>
            </a:r>
          </a:p>
          <a:p>
            <a:pPr indent="0" lvl="0" marL="0" rtl="0">
              <a:spcBef>
                <a:spcPts val="600"/>
              </a:spcBef>
              <a:buNone/>
            </a:pPr>
            <a:r>
              <a:t/>
            </a:r>
            <a:endParaRPr sz="1800">
              <a:solidFill>
                <a:schemeClr val="lt1"/>
              </a:solidFill>
              <a:latin typeface="Quicksand"/>
              <a:ea typeface="Quicksand"/>
              <a:cs typeface="Quicksand"/>
              <a:sym typeface="Quicksan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Building Micropython</a:t>
            </a:r>
          </a:p>
        </p:txBody>
      </p:sp>
      <p:sp>
        <p:nvSpPr>
          <p:cNvPr id="174" name="Shape 174"/>
          <p:cNvSpPr txBox="1"/>
          <p:nvPr/>
        </p:nvSpPr>
        <p:spPr>
          <a:xfrm>
            <a:off x="1165475" y="1228025"/>
            <a:ext cx="7610100" cy="5220900"/>
          </a:xfrm>
          <a:prstGeom prst="rect">
            <a:avLst/>
          </a:prstGeom>
          <a:noFill/>
          <a:ln>
            <a:noFill/>
          </a:ln>
        </p:spPr>
        <p:txBody>
          <a:bodyPr anchorCtr="0" anchor="t" bIns="91425" lIns="91425" rIns="91425" tIns="91425">
            <a:noAutofit/>
          </a:bodyPr>
          <a:lstStyle/>
          <a:p>
            <a:pPr indent="0" lvl="0" marL="0" rtl="0">
              <a:spcBef>
                <a:spcPts val="600"/>
              </a:spcBef>
              <a:buNone/>
            </a:pPr>
            <a:r>
              <a:rPr lang="en" sz="1800">
                <a:solidFill>
                  <a:schemeClr val="lt1"/>
                </a:solidFill>
                <a:latin typeface="Quicksand"/>
                <a:ea typeface="Quicksand"/>
                <a:cs typeface="Quicksand"/>
                <a:sym typeface="Quicksand"/>
              </a:rPr>
              <a:t>Check if build was successfull:</a:t>
            </a:r>
          </a:p>
          <a:p>
            <a:pPr indent="0" lvl="0" marL="0" rtl="0">
              <a:spcBef>
                <a:spcPts val="600"/>
              </a:spcBef>
              <a:buNone/>
            </a:pPr>
            <a:r>
              <a:t/>
            </a:r>
            <a:endParaRPr sz="1800">
              <a:solidFill>
                <a:schemeClr val="lt1"/>
              </a:solidFill>
              <a:latin typeface="Quicksand"/>
              <a:ea typeface="Quicksand"/>
              <a:cs typeface="Quicksand"/>
              <a:sym typeface="Quicksand"/>
            </a:endParaRPr>
          </a:p>
          <a:p>
            <a:pPr indent="0" lvl="0" marL="0" rtl="0">
              <a:spcBef>
                <a:spcPts val="600"/>
              </a:spcBef>
              <a:buNone/>
            </a:pPr>
            <a:r>
              <a:t/>
            </a:r>
            <a:endParaRPr sz="1800">
              <a:solidFill>
                <a:schemeClr val="lt1"/>
              </a:solidFill>
              <a:latin typeface="Quicksand"/>
              <a:ea typeface="Quicksand"/>
              <a:cs typeface="Quicksand"/>
              <a:sym typeface="Quicksand"/>
            </a:endParaRPr>
          </a:p>
          <a:p>
            <a:pPr indent="-69850" lvl="0" marL="0" rtl="0">
              <a:spcBef>
                <a:spcPts val="600"/>
              </a:spcBef>
              <a:buClr>
                <a:schemeClr val="dk1"/>
              </a:buClr>
              <a:buSzPct val="61111"/>
              <a:buFont typeface="Arial"/>
              <a:buNone/>
            </a:pPr>
            <a:r>
              <a:rPr lang="en" sz="1800">
                <a:solidFill>
                  <a:schemeClr val="lt1"/>
                </a:solidFill>
                <a:latin typeface="Quicksand"/>
                <a:ea typeface="Quicksand"/>
                <a:cs typeface="Quicksand"/>
                <a:sym typeface="Quicksand"/>
              </a:rPr>
              <a:t>root@ab58c2abf8f9:/home/micropy/micropython/unix# ./micropython        </a:t>
            </a:r>
          </a:p>
          <a:p>
            <a:pPr indent="-69850" lvl="0" marL="0" rtl="0">
              <a:spcBef>
                <a:spcPts val="600"/>
              </a:spcBef>
              <a:buClr>
                <a:schemeClr val="dk1"/>
              </a:buClr>
              <a:buSzPct val="61111"/>
              <a:buFont typeface="Arial"/>
              <a:buNone/>
            </a:pPr>
            <a:r>
              <a:rPr lang="en" sz="1800">
                <a:solidFill>
                  <a:schemeClr val="lt1"/>
                </a:solidFill>
                <a:latin typeface="Quicksand"/>
                <a:ea typeface="Quicksand"/>
                <a:cs typeface="Quicksand"/>
                <a:sym typeface="Quicksand"/>
              </a:rPr>
              <a:t>MicroPython v1.8.4-80-g0c595fa on 2016-10-01; linux version</a:t>
            </a:r>
          </a:p>
          <a:p>
            <a:pPr indent="0" lvl="0" marL="0" rtl="0">
              <a:spcBef>
                <a:spcPts val="600"/>
              </a:spcBef>
              <a:buNone/>
            </a:pPr>
            <a:r>
              <a:rPr lang="en" sz="1800">
                <a:solidFill>
                  <a:schemeClr val="lt1"/>
                </a:solidFill>
                <a:latin typeface="Quicksand"/>
                <a:ea typeface="Quicksand"/>
                <a:cs typeface="Quicksand"/>
                <a:sym typeface="Quicksand"/>
              </a:rPr>
              <a:t>Use Ctrl-D to exit, Ctrl-E for paste mode</a:t>
            </a:r>
          </a:p>
          <a:p>
            <a:pPr indent="-69850" lvl="0" marL="0" rtl="0">
              <a:spcBef>
                <a:spcPts val="600"/>
              </a:spcBef>
              <a:buClr>
                <a:schemeClr val="dk1"/>
              </a:buClr>
              <a:buSzPct val="61111"/>
              <a:buFont typeface="Arial"/>
              <a:buNone/>
            </a:pPr>
            <a:r>
              <a:rPr lang="en" sz="1800">
                <a:solidFill>
                  <a:schemeClr val="lt1"/>
                </a:solidFill>
                <a:latin typeface="Quicksand"/>
                <a:ea typeface="Quicksand"/>
                <a:cs typeface="Quicksand"/>
                <a:sym typeface="Quicksand"/>
              </a:rPr>
              <a:t>&gt;&gt;&gt;</a:t>
            </a:r>
          </a:p>
          <a:p>
            <a:pPr indent="-69850" lvl="0" marL="0" rtl="0">
              <a:spcBef>
                <a:spcPts val="600"/>
              </a:spcBef>
              <a:buClr>
                <a:schemeClr val="dk1"/>
              </a:buClr>
              <a:buFont typeface="Arial"/>
              <a:buNone/>
            </a:pPr>
            <a:r>
              <a:t/>
            </a:r>
            <a:endParaRPr sz="1800">
              <a:solidFill>
                <a:schemeClr val="lt1"/>
              </a:solidFill>
              <a:latin typeface="Quicksand"/>
              <a:ea typeface="Quicksand"/>
              <a:cs typeface="Quicksand"/>
              <a:sym typeface="Quicksand"/>
            </a:endParaRPr>
          </a:p>
          <a:p>
            <a:pPr indent="0" lvl="0" marL="0" rtl="0">
              <a:spcBef>
                <a:spcPts val="600"/>
              </a:spcBef>
              <a:buNone/>
            </a:pPr>
            <a:r>
              <a:t/>
            </a:r>
            <a:endParaRPr sz="1800">
              <a:solidFill>
                <a:schemeClr val="lt1"/>
              </a:solidFill>
              <a:latin typeface="Quicksand"/>
              <a:ea typeface="Quicksand"/>
              <a:cs typeface="Quicksand"/>
              <a:sym typeface="Quicksan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Pyboard</a:t>
            </a:r>
          </a:p>
        </p:txBody>
      </p:sp>
      <p:sp>
        <p:nvSpPr>
          <p:cNvPr id="180" name="Shape 180"/>
          <p:cNvSpPr txBox="1"/>
          <p:nvPr/>
        </p:nvSpPr>
        <p:spPr>
          <a:xfrm>
            <a:off x="1165475" y="1228025"/>
            <a:ext cx="7610100" cy="5220900"/>
          </a:xfrm>
          <a:prstGeom prst="rect">
            <a:avLst/>
          </a:prstGeom>
          <a:noFill/>
          <a:ln>
            <a:noFill/>
          </a:ln>
        </p:spPr>
        <p:txBody>
          <a:bodyPr anchorCtr="0" anchor="t" bIns="91425" lIns="91425" rIns="91425" tIns="91425">
            <a:noAutofit/>
          </a:bodyPr>
          <a:lstStyle/>
          <a:p>
            <a:pPr indent="0" lvl="0" marL="0" rtl="0">
              <a:spcBef>
                <a:spcPts val="600"/>
              </a:spcBef>
              <a:buNone/>
            </a:pPr>
            <a:r>
              <a:t/>
            </a:r>
            <a:endParaRPr sz="1800">
              <a:solidFill>
                <a:schemeClr val="lt1"/>
              </a:solidFill>
              <a:latin typeface="Quicksand"/>
              <a:ea typeface="Quicksand"/>
              <a:cs typeface="Quicksand"/>
              <a:sym typeface="Quicksand"/>
            </a:endParaRPr>
          </a:p>
        </p:txBody>
      </p:sp>
      <p:pic>
        <p:nvPicPr>
          <p:cNvPr descr="pybv10b-persp.jpg" id="181" name="Shape 181"/>
          <p:cNvPicPr preferRelativeResize="0"/>
          <p:nvPr/>
        </p:nvPicPr>
        <p:blipFill>
          <a:blip r:embed="rId3">
            <a:alphaModFix/>
          </a:blip>
          <a:stretch>
            <a:fillRect/>
          </a:stretch>
        </p:blipFill>
        <p:spPr>
          <a:xfrm>
            <a:off x="1371600" y="1400500"/>
            <a:ext cx="6858000" cy="4757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1165475" y="665975"/>
            <a:ext cx="6858000" cy="459900"/>
          </a:xfrm>
          <a:prstGeom prst="rect">
            <a:avLst/>
          </a:prstGeom>
        </p:spPr>
        <p:txBody>
          <a:bodyPr anchorCtr="0" anchor="b" bIns="91425" lIns="91425" rIns="91425" tIns="91425">
            <a:noAutofit/>
          </a:bodyPr>
          <a:lstStyle/>
          <a:p>
            <a:pPr lvl="0">
              <a:spcBef>
                <a:spcPts val="0"/>
              </a:spcBef>
              <a:buNone/>
            </a:pPr>
            <a:r>
              <a:rPr lang="en" sz="2400"/>
              <a:t>Micropython</a:t>
            </a:r>
          </a:p>
        </p:txBody>
      </p:sp>
      <p:sp>
        <p:nvSpPr>
          <p:cNvPr id="69" name="Shape 69"/>
          <p:cNvSpPr txBox="1"/>
          <p:nvPr>
            <p:ph type="title"/>
          </p:nvPr>
        </p:nvSpPr>
        <p:spPr>
          <a:xfrm>
            <a:off x="1143000" y="1621300"/>
            <a:ext cx="7405800" cy="4660500"/>
          </a:xfrm>
          <a:prstGeom prst="rect">
            <a:avLst/>
          </a:prstGeom>
        </p:spPr>
        <p:txBody>
          <a:bodyPr anchorCtr="0" anchor="t" bIns="91425" lIns="91425" rIns="91425" tIns="91425">
            <a:noAutofit/>
          </a:bodyPr>
          <a:lstStyle/>
          <a:p>
            <a:pPr lvl="0">
              <a:spcBef>
                <a:spcPts val="0"/>
              </a:spcBef>
              <a:buNone/>
            </a:pPr>
            <a:r>
              <a:rPr lang="en" sz="3600"/>
              <a:t>Python for microcontrollers </a:t>
            </a:r>
          </a:p>
          <a:p>
            <a:pPr lvl="0" rtl="0">
              <a:spcBef>
                <a:spcPts val="0"/>
              </a:spcBef>
              <a:buNone/>
            </a:pPr>
            <a:r>
              <a:rPr lang="en" sz="3600"/>
              <a:t>and constrained environments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Pyboard</a:t>
            </a:r>
          </a:p>
        </p:txBody>
      </p:sp>
      <p:sp>
        <p:nvSpPr>
          <p:cNvPr id="187" name="Shape 187"/>
          <p:cNvSpPr txBox="1"/>
          <p:nvPr/>
        </p:nvSpPr>
        <p:spPr>
          <a:xfrm>
            <a:off x="1165475" y="1228025"/>
            <a:ext cx="7610100" cy="5220900"/>
          </a:xfrm>
          <a:prstGeom prst="rect">
            <a:avLst/>
          </a:prstGeom>
          <a:noFill/>
          <a:ln>
            <a:noFill/>
          </a:ln>
        </p:spPr>
        <p:txBody>
          <a:bodyPr anchorCtr="0" anchor="t" bIns="91425" lIns="91425" rIns="91425" tIns="91425">
            <a:noAutofit/>
          </a:bodyPr>
          <a:lstStyle/>
          <a:p>
            <a:pPr indent="-69850" lvl="0" marL="0" rtl="0">
              <a:spcBef>
                <a:spcPts val="600"/>
              </a:spcBef>
              <a:buClr>
                <a:schemeClr val="dk1"/>
              </a:buClr>
              <a:buSzPct val="61111"/>
              <a:buFont typeface="Arial"/>
              <a:buNone/>
            </a:pPr>
            <a:r>
              <a:rPr lang="en" sz="1800">
                <a:solidFill>
                  <a:schemeClr val="lt1"/>
                </a:solidFill>
                <a:latin typeface="Quicksand"/>
                <a:ea typeface="Quicksand"/>
                <a:cs typeface="Quicksand"/>
                <a:sym typeface="Quicksand"/>
              </a:rPr>
              <a:t>Easy programming with Pyboard</a:t>
            </a:r>
          </a:p>
          <a:p>
            <a:pPr indent="-69850" lvl="0" marL="0" rtl="0">
              <a:spcBef>
                <a:spcPts val="600"/>
              </a:spcBef>
              <a:buClr>
                <a:schemeClr val="dk1"/>
              </a:buClr>
              <a:buSzPct val="61111"/>
              <a:buFont typeface="Arial"/>
              <a:buNone/>
            </a:pPr>
            <a:r>
              <a:rPr lang="en" sz="1800">
                <a:solidFill>
                  <a:schemeClr val="lt1"/>
                </a:solidFill>
                <a:latin typeface="Quicksand"/>
                <a:ea typeface="Quicksand"/>
                <a:cs typeface="Quicksand"/>
                <a:sym typeface="Quicksand"/>
              </a:rPr>
              <a:t>~import pyb</a:t>
            </a:r>
          </a:p>
          <a:p>
            <a:pPr lvl="0" rtl="0">
              <a:spcBef>
                <a:spcPts val="600"/>
              </a:spcBef>
              <a:buNone/>
            </a:pPr>
            <a:r>
              <a:rPr lang="en" sz="1800">
                <a:solidFill>
                  <a:schemeClr val="lt1"/>
                </a:solidFill>
                <a:latin typeface="Quicksand"/>
                <a:ea typeface="Quicksand"/>
                <a:cs typeface="Quicksand"/>
                <a:sym typeface="Quicksand"/>
              </a:rPr>
              <a:t>~ accel = pyb.Accel()</a:t>
            </a:r>
          </a:p>
          <a:p>
            <a:pPr lvl="0" rtl="0">
              <a:spcBef>
                <a:spcPts val="600"/>
              </a:spcBef>
              <a:buNone/>
            </a:pPr>
            <a:r>
              <a:rPr lang="en" sz="1800">
                <a:solidFill>
                  <a:schemeClr val="lt1"/>
                </a:solidFill>
                <a:latin typeface="Quicksand"/>
                <a:ea typeface="Quicksand"/>
                <a:cs typeface="Quicksand"/>
                <a:sym typeface="Quicksand"/>
              </a:rPr>
              <a:t>light = pyb.LED(3)</a:t>
            </a:r>
          </a:p>
          <a:p>
            <a:pPr lvl="0" rtl="0">
              <a:spcBef>
                <a:spcPts val="600"/>
              </a:spcBef>
              <a:buNone/>
            </a:pPr>
            <a:r>
              <a:rPr lang="en" sz="1800">
                <a:solidFill>
                  <a:schemeClr val="lt1"/>
                </a:solidFill>
                <a:latin typeface="Quicksand"/>
                <a:ea typeface="Quicksand"/>
                <a:cs typeface="Quicksand"/>
                <a:sym typeface="Quicksand"/>
              </a:rPr>
              <a:t>SENSITIVITY = 3</a:t>
            </a:r>
          </a:p>
          <a:p>
            <a:pPr lvl="0" rtl="0">
              <a:spcBef>
                <a:spcPts val="600"/>
              </a:spcBef>
              <a:buNone/>
            </a:pPr>
            <a:r>
              <a:t/>
            </a:r>
            <a:endParaRPr sz="1800">
              <a:solidFill>
                <a:schemeClr val="lt1"/>
              </a:solidFill>
              <a:latin typeface="Quicksand"/>
              <a:ea typeface="Quicksand"/>
              <a:cs typeface="Quicksand"/>
              <a:sym typeface="Quicksand"/>
            </a:endParaRPr>
          </a:p>
          <a:p>
            <a:pPr lvl="0" rtl="0">
              <a:spcBef>
                <a:spcPts val="600"/>
              </a:spcBef>
              <a:buNone/>
            </a:pPr>
            <a:r>
              <a:rPr lang="en" sz="1800">
                <a:solidFill>
                  <a:schemeClr val="lt1"/>
                </a:solidFill>
                <a:latin typeface="Quicksand"/>
                <a:ea typeface="Quicksand"/>
                <a:cs typeface="Quicksand"/>
                <a:sym typeface="Quicksand"/>
              </a:rPr>
              <a:t>while True:</a:t>
            </a:r>
          </a:p>
          <a:p>
            <a:pPr lvl="0" rtl="0">
              <a:spcBef>
                <a:spcPts val="600"/>
              </a:spcBef>
              <a:buNone/>
            </a:pPr>
            <a:r>
              <a:rPr lang="en" sz="1800">
                <a:solidFill>
                  <a:schemeClr val="lt1"/>
                </a:solidFill>
                <a:latin typeface="Quicksand"/>
                <a:ea typeface="Quicksand"/>
                <a:cs typeface="Quicksand"/>
                <a:sym typeface="Quicksand"/>
              </a:rPr>
              <a:t>    x = accel.x()</a:t>
            </a:r>
          </a:p>
          <a:p>
            <a:pPr lvl="0" rtl="0">
              <a:spcBef>
                <a:spcPts val="600"/>
              </a:spcBef>
              <a:buNone/>
            </a:pPr>
            <a:r>
              <a:rPr lang="en" sz="1800">
                <a:solidFill>
                  <a:schemeClr val="lt1"/>
                </a:solidFill>
                <a:latin typeface="Quicksand"/>
                <a:ea typeface="Quicksand"/>
                <a:cs typeface="Quicksand"/>
                <a:sym typeface="Quicksand"/>
              </a:rPr>
              <a:t>    if abs(x) &gt; SENSITIVITY:</a:t>
            </a:r>
          </a:p>
          <a:p>
            <a:pPr lvl="0" rtl="0">
              <a:spcBef>
                <a:spcPts val="600"/>
              </a:spcBef>
              <a:buNone/>
            </a:pPr>
            <a:r>
              <a:rPr lang="en" sz="1800">
                <a:solidFill>
                  <a:schemeClr val="lt1"/>
                </a:solidFill>
                <a:latin typeface="Quicksand"/>
                <a:ea typeface="Quicksand"/>
                <a:cs typeface="Quicksand"/>
                <a:sym typeface="Quicksand"/>
              </a:rPr>
              <a:t>        light.on()</a:t>
            </a:r>
          </a:p>
          <a:p>
            <a:pPr lvl="0" rtl="0">
              <a:spcBef>
                <a:spcPts val="600"/>
              </a:spcBef>
              <a:buNone/>
            </a:pPr>
            <a:r>
              <a:rPr lang="en" sz="1800">
                <a:solidFill>
                  <a:schemeClr val="lt1"/>
                </a:solidFill>
                <a:latin typeface="Quicksand"/>
                <a:ea typeface="Quicksand"/>
                <a:cs typeface="Quicksand"/>
                <a:sym typeface="Quicksand"/>
              </a:rPr>
              <a:t>    else:</a:t>
            </a:r>
          </a:p>
          <a:p>
            <a:pPr lvl="0" rtl="0">
              <a:spcBef>
                <a:spcPts val="600"/>
              </a:spcBef>
              <a:buNone/>
            </a:pPr>
            <a:r>
              <a:rPr lang="en" sz="1800">
                <a:solidFill>
                  <a:schemeClr val="lt1"/>
                </a:solidFill>
                <a:latin typeface="Quicksand"/>
                <a:ea typeface="Quicksand"/>
                <a:cs typeface="Quicksand"/>
                <a:sym typeface="Quicksand"/>
              </a:rPr>
              <a:t>        light.off()</a:t>
            </a:r>
          </a:p>
          <a:p>
            <a:pPr lvl="0" rtl="0">
              <a:spcBef>
                <a:spcPts val="600"/>
              </a:spcBef>
              <a:buNone/>
            </a:pPr>
            <a:r>
              <a:t/>
            </a:r>
            <a:endParaRPr sz="1800">
              <a:solidFill>
                <a:schemeClr val="lt1"/>
              </a:solidFill>
              <a:latin typeface="Quicksand"/>
              <a:ea typeface="Quicksand"/>
              <a:cs typeface="Quicksand"/>
              <a:sym typeface="Quicksand"/>
            </a:endParaRPr>
          </a:p>
          <a:p>
            <a:pPr lvl="0" rtl="0">
              <a:spcBef>
                <a:spcPts val="600"/>
              </a:spcBef>
              <a:buNone/>
            </a:pPr>
            <a:r>
              <a:rPr lang="en" sz="1800">
                <a:solidFill>
                  <a:schemeClr val="lt1"/>
                </a:solidFill>
                <a:latin typeface="Quicksand"/>
                <a:ea typeface="Quicksand"/>
                <a:cs typeface="Quicksand"/>
                <a:sym typeface="Quicksand"/>
              </a:rPr>
              <a:t>    pyb.delay(100)</a:t>
            </a:r>
          </a:p>
          <a:p>
            <a:pPr lvl="0" rtl="0">
              <a:spcBef>
                <a:spcPts val="600"/>
              </a:spcBef>
              <a:buClr>
                <a:schemeClr val="dk1"/>
              </a:buClr>
              <a:buFont typeface="Arial"/>
              <a:buNone/>
            </a:pPr>
            <a:r>
              <a:t/>
            </a:r>
            <a:endParaRPr sz="1800">
              <a:solidFill>
                <a:schemeClr val="lt1"/>
              </a:solidFill>
              <a:latin typeface="Quicksand"/>
              <a:ea typeface="Quicksand"/>
              <a:cs typeface="Quicksand"/>
              <a:sym typeface="Quicksand"/>
            </a:endParaRPr>
          </a:p>
          <a:p>
            <a:pPr lvl="0" rtl="0">
              <a:spcBef>
                <a:spcPts val="600"/>
              </a:spcBef>
              <a:buNone/>
            </a:pPr>
            <a:r>
              <a:t/>
            </a:r>
            <a:endParaRPr sz="1800">
              <a:solidFill>
                <a:schemeClr val="lt1"/>
              </a:solidFill>
              <a:latin typeface="Quicksand"/>
              <a:ea typeface="Quicksand"/>
              <a:cs typeface="Quicksand"/>
              <a:sym typeface="Quicksand"/>
            </a:endParaRPr>
          </a:p>
          <a:p>
            <a:pPr lvl="0" rtl="0">
              <a:spcBef>
                <a:spcPts val="600"/>
              </a:spcBef>
              <a:buNone/>
            </a:pPr>
            <a:r>
              <a:t/>
            </a:r>
            <a:endParaRPr sz="1800">
              <a:solidFill>
                <a:schemeClr val="lt1"/>
              </a:solidFill>
              <a:latin typeface="Quicksand"/>
              <a:ea typeface="Quicksand"/>
              <a:cs typeface="Quicksand"/>
              <a:sym typeface="Quicksand"/>
            </a:endParaRPr>
          </a:p>
          <a:p>
            <a:pPr lvl="0" rtl="0">
              <a:spcBef>
                <a:spcPts val="600"/>
              </a:spcBef>
              <a:buNone/>
            </a:pPr>
            <a:r>
              <a:t/>
            </a:r>
            <a:endParaRPr sz="1800">
              <a:solidFill>
                <a:schemeClr val="lt1"/>
              </a:solidFill>
              <a:latin typeface="Quicksand"/>
              <a:ea typeface="Quicksand"/>
              <a:cs typeface="Quicksand"/>
              <a:sym typeface="Quicksan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Pyboard</a:t>
            </a:r>
          </a:p>
        </p:txBody>
      </p:sp>
      <p:sp>
        <p:nvSpPr>
          <p:cNvPr id="193" name="Shape 193"/>
          <p:cNvSpPr txBox="1"/>
          <p:nvPr/>
        </p:nvSpPr>
        <p:spPr>
          <a:xfrm>
            <a:off x="1165475" y="1228025"/>
            <a:ext cx="7610100" cy="5220900"/>
          </a:xfrm>
          <a:prstGeom prst="rect">
            <a:avLst/>
          </a:prstGeom>
          <a:noFill/>
          <a:ln>
            <a:noFill/>
          </a:ln>
        </p:spPr>
        <p:txBody>
          <a:bodyPr anchorCtr="0" anchor="t" bIns="91425" lIns="91425" rIns="91425" tIns="91425">
            <a:noAutofit/>
          </a:bodyPr>
          <a:lstStyle/>
          <a:p>
            <a:pPr indent="-69850" lvl="0" marL="0" rtl="0">
              <a:spcBef>
                <a:spcPts val="600"/>
              </a:spcBef>
              <a:buClr>
                <a:schemeClr val="dk1"/>
              </a:buClr>
              <a:buSzPct val="61111"/>
              <a:buFont typeface="Arial"/>
              <a:buNone/>
            </a:pPr>
            <a:r>
              <a:rPr lang="en" sz="1800">
                <a:solidFill>
                  <a:schemeClr val="lt1"/>
                </a:solidFill>
                <a:latin typeface="Quicksand"/>
                <a:ea typeface="Quicksand"/>
                <a:cs typeface="Quicksand"/>
                <a:sym typeface="Quicksand"/>
              </a:rPr>
              <a:t>Main features of the hardware:</a:t>
            </a:r>
          </a:p>
          <a:p>
            <a:pPr indent="-69850" lvl="0" marL="0" rtl="0">
              <a:spcBef>
                <a:spcPts val="600"/>
              </a:spcBef>
              <a:buClr>
                <a:schemeClr val="dk1"/>
              </a:buClr>
              <a:buFont typeface="Arial"/>
              <a:buNone/>
            </a:pPr>
            <a:r>
              <a:t/>
            </a:r>
            <a:endParaRPr sz="1800">
              <a:solidFill>
                <a:schemeClr val="lt1"/>
              </a:solidFill>
              <a:latin typeface="Quicksand"/>
              <a:ea typeface="Quicksand"/>
              <a:cs typeface="Quicksand"/>
              <a:sym typeface="Quicksand"/>
            </a:endParaRP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STM32F411RE microcontroller</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96 MHz Cortex M4 CPU with hardware floating point</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512KiB flash ROM and 128KiB RAM</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Micro USB connector for power and serial communication</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Micro SD card slot, supporting standard and high capacity SD cards</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24 GPIO on left and right edges and 5 GPIO on bottom row, plus LED and switch GPIO available on bottom row</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1x 12-bit analog to digital converter, available on 16 pins, 4 with analog ground shielding</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4 LEDs (red, green, yellow and blue)</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1 reset and 1 user switch</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On-board 3.3V LDO voltage regulator, capable of supplying up to 250mA, input voltage range 3.6V to 16V</a:t>
            </a:r>
          </a:p>
          <a:p>
            <a:pPr indent="-342900" lvl="0" marL="457200" rtl="0">
              <a:spcBef>
                <a:spcPts val="600"/>
              </a:spcBef>
              <a:buClr>
                <a:schemeClr val="lt1"/>
              </a:buClr>
              <a:buSzPct val="100000"/>
              <a:buFont typeface="Quicksand"/>
              <a:buChar char="●"/>
            </a:pPr>
            <a:r>
              <a:rPr lang="en" sz="1800">
                <a:solidFill>
                  <a:schemeClr val="lt1"/>
                </a:solidFill>
                <a:latin typeface="Quicksand"/>
                <a:ea typeface="Quicksand"/>
                <a:cs typeface="Quicksand"/>
                <a:sym typeface="Quicksand"/>
              </a:rPr>
              <a:t>DFU bootloader in ROM for easy upgrading of firmware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ESP8266</a:t>
            </a:r>
          </a:p>
        </p:txBody>
      </p:sp>
      <p:pic>
        <p:nvPicPr>
          <p:cNvPr descr="esp8266_wi-fi_module.jpg" id="199" name="Shape 199"/>
          <p:cNvPicPr preferRelativeResize="0"/>
          <p:nvPr/>
        </p:nvPicPr>
        <p:blipFill>
          <a:blip r:embed="rId3">
            <a:alphaModFix/>
          </a:blip>
          <a:stretch>
            <a:fillRect/>
          </a:stretch>
        </p:blipFill>
        <p:spPr>
          <a:xfrm>
            <a:off x="1453049" y="1278274"/>
            <a:ext cx="6949974" cy="5133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ESP8266</a:t>
            </a:r>
          </a:p>
        </p:txBody>
      </p:sp>
      <p:pic>
        <p:nvPicPr>
          <p:cNvPr descr="esp.jpg" id="205" name="Shape 205"/>
          <p:cNvPicPr preferRelativeResize="0"/>
          <p:nvPr/>
        </p:nvPicPr>
        <p:blipFill>
          <a:blip r:embed="rId3">
            <a:alphaModFix/>
          </a:blip>
          <a:stretch>
            <a:fillRect/>
          </a:stretch>
        </p:blipFill>
        <p:spPr>
          <a:xfrm>
            <a:off x="1579175" y="1237600"/>
            <a:ext cx="6758150" cy="51484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ESP8266</a:t>
            </a:r>
          </a:p>
        </p:txBody>
      </p:sp>
      <p:sp>
        <p:nvSpPr>
          <p:cNvPr id="211" name="Shape 211"/>
          <p:cNvSpPr txBox="1"/>
          <p:nvPr/>
        </p:nvSpPr>
        <p:spPr>
          <a:xfrm>
            <a:off x="1165475" y="1228025"/>
            <a:ext cx="7610100" cy="5220900"/>
          </a:xfrm>
          <a:prstGeom prst="rect">
            <a:avLst/>
          </a:prstGeom>
          <a:noFill/>
          <a:ln>
            <a:noFill/>
          </a:ln>
        </p:spPr>
        <p:txBody>
          <a:bodyPr anchorCtr="0" anchor="t" bIns="91425" lIns="91425" rIns="91425" tIns="91425">
            <a:noAutofit/>
          </a:bodyPr>
          <a:lstStyle/>
          <a:p>
            <a:pPr indent="0" lvl="0" marL="0" rtl="0">
              <a:spcBef>
                <a:spcPts val="600"/>
              </a:spcBef>
              <a:buNone/>
            </a:pPr>
            <a:r>
              <a:rPr lang="en" sz="1900">
                <a:solidFill>
                  <a:schemeClr val="lt1"/>
                </a:solidFill>
                <a:latin typeface="Quicksand"/>
                <a:ea typeface="Quicksand"/>
                <a:cs typeface="Quicksand"/>
                <a:sym typeface="Quicksand"/>
              </a:rPr>
              <a:t>Main features of the hardware:</a:t>
            </a:r>
          </a:p>
          <a:p>
            <a:pPr indent="0" lvl="0" marL="0" rtl="0">
              <a:spcBef>
                <a:spcPts val="600"/>
              </a:spcBef>
              <a:buNone/>
            </a:pPr>
            <a:r>
              <a:t/>
            </a:r>
            <a:endParaRPr sz="1900">
              <a:solidFill>
                <a:schemeClr val="lt1"/>
              </a:solidFill>
              <a:latin typeface="Quicksand"/>
              <a:ea typeface="Quicksand"/>
              <a:cs typeface="Quicksand"/>
              <a:sym typeface="Quicksand"/>
            </a:endParaRP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32-bit RISC CPU: Tensilica Xtensa LX106 running at 80 MHz*</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64 KiB of instruction RAM, 96 KiB of data RAM</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External QSPI flash - 512 KiB to 4 MiB* (up to 16 MiB is supported)</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IEEE 802.11 b/g/n Wi-Fi</a:t>
            </a:r>
          </a:p>
          <a:p>
            <a:pPr indent="-349250" lvl="1" marL="9144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Integrated TR switch, balun, LNA, power amplifier and matching network</a:t>
            </a:r>
          </a:p>
          <a:p>
            <a:pPr indent="-349250" lvl="1" marL="9144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WEP or WPA/WPA2 authentication, or open networks</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16 GPIO pins</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SPI, I²C,</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I²S interfaces with DMA (sharing pins with GPIO)</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UART on dedicated pins, plus a transmit-only UART can be enabled on GPIO2</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1 10-bit ADC</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D1 Mini - based on ESP-8266EX.</a:t>
            </a:r>
          </a:p>
        </p:txBody>
      </p:sp>
      <p:pic>
        <p:nvPicPr>
          <p:cNvPr descr="wemos.jpg" id="217" name="Shape 217"/>
          <p:cNvPicPr preferRelativeResize="0"/>
          <p:nvPr/>
        </p:nvPicPr>
        <p:blipFill>
          <a:blip r:embed="rId3">
            <a:alphaModFix/>
          </a:blip>
          <a:stretch>
            <a:fillRect/>
          </a:stretch>
        </p:blipFill>
        <p:spPr>
          <a:xfrm>
            <a:off x="1360275" y="1217124"/>
            <a:ext cx="7160275" cy="52538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ESP8266 - D1 Mini</a:t>
            </a:r>
          </a:p>
        </p:txBody>
      </p:sp>
      <p:pic>
        <p:nvPicPr>
          <p:cNvPr descr="Screenshot from 2016-10-07 10-19-44.png" id="223" name="Shape 223"/>
          <p:cNvPicPr preferRelativeResize="0"/>
          <p:nvPr/>
        </p:nvPicPr>
        <p:blipFill>
          <a:blip r:embed="rId3">
            <a:alphaModFix/>
          </a:blip>
          <a:stretch>
            <a:fillRect/>
          </a:stretch>
        </p:blipFill>
        <p:spPr>
          <a:xfrm>
            <a:off x="1311150" y="1184475"/>
            <a:ext cx="6933575" cy="51953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ESP8266</a:t>
            </a:r>
          </a:p>
        </p:txBody>
      </p:sp>
      <p:sp>
        <p:nvSpPr>
          <p:cNvPr id="229" name="Shape 229"/>
          <p:cNvSpPr txBox="1"/>
          <p:nvPr/>
        </p:nvSpPr>
        <p:spPr>
          <a:xfrm>
            <a:off x="1165475" y="1228025"/>
            <a:ext cx="7610100" cy="5220900"/>
          </a:xfrm>
          <a:prstGeom prst="rect">
            <a:avLst/>
          </a:prstGeom>
          <a:noFill/>
          <a:ln>
            <a:noFill/>
          </a:ln>
        </p:spPr>
        <p:txBody>
          <a:bodyPr anchorCtr="0" anchor="t" bIns="91425" lIns="91425" rIns="91425" tIns="91425">
            <a:noAutofit/>
          </a:bodyPr>
          <a:lstStyle/>
          <a:p>
            <a:pPr indent="0" lvl="0" marL="0" rtl="0">
              <a:spcBef>
                <a:spcPts val="600"/>
              </a:spcBef>
              <a:buNone/>
            </a:pPr>
            <a:r>
              <a:rPr lang="en" sz="1900">
                <a:solidFill>
                  <a:schemeClr val="lt1"/>
                </a:solidFill>
                <a:latin typeface="Quicksand"/>
                <a:ea typeface="Quicksand"/>
                <a:cs typeface="Quicksand"/>
                <a:sym typeface="Quicksand"/>
              </a:rPr>
              <a:t>Micropython:</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WARNING: The port is experimental and many APIs are subject to change.</a:t>
            </a:r>
          </a:p>
          <a:p>
            <a:pPr lvl="0" rtl="0">
              <a:spcBef>
                <a:spcPts val="600"/>
              </a:spcBef>
              <a:buNone/>
            </a:pPr>
            <a:r>
              <a:t/>
            </a:r>
            <a:endParaRPr sz="1900">
              <a:solidFill>
                <a:schemeClr val="lt1"/>
              </a:solidFill>
              <a:latin typeface="Quicksand"/>
              <a:ea typeface="Quicksand"/>
              <a:cs typeface="Quicksand"/>
              <a:sym typeface="Quicksand"/>
            </a:endParaRP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Supported features include:</a:t>
            </a:r>
          </a:p>
          <a:p>
            <a:pPr indent="-349250" lvl="1" marL="9144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    REPL (Python prompt) over UART0.</a:t>
            </a:r>
          </a:p>
          <a:p>
            <a:pPr indent="-349250" lvl="1" marL="9144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    Garbage collector, exceptions.</a:t>
            </a:r>
          </a:p>
          <a:p>
            <a:pPr indent="-349250" lvl="1" marL="9144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    Unicode support.</a:t>
            </a:r>
          </a:p>
          <a:p>
            <a:pPr indent="-349250" lvl="1" marL="9144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    Builtin modules: gc, array, collections, io, struct, sys, esp, network, many more.</a:t>
            </a:r>
          </a:p>
          <a:p>
            <a:pPr indent="-349250" lvl="1" marL="9144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    Arbitrary-precision long integers and 30-bit precision floats.</a:t>
            </a:r>
          </a:p>
          <a:p>
            <a:pPr indent="-349250" lvl="1" marL="9144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    WiFi support.</a:t>
            </a:r>
          </a:p>
          <a:p>
            <a:pPr lvl="0" rtl="0">
              <a:spcBef>
                <a:spcPts val="600"/>
              </a:spcBef>
              <a:buNone/>
            </a:pPr>
            <a:r>
              <a:rPr lang="en" sz="1900">
                <a:solidFill>
                  <a:schemeClr val="lt1"/>
                </a:solidFill>
                <a:latin typeface="Quicksand"/>
                <a:ea typeface="Quicksand"/>
                <a:cs typeface="Quicksand"/>
                <a:sym typeface="Quicksand"/>
              </a:rPr>
              <a:t>   </a:t>
            </a:r>
          </a:p>
          <a:p>
            <a:pPr lvl="0" rtl="0">
              <a:spcBef>
                <a:spcPts val="600"/>
              </a:spcBef>
              <a:buNone/>
            </a:pPr>
            <a:r>
              <a:t/>
            </a:r>
            <a:endParaRPr sz="1900">
              <a:solidFill>
                <a:schemeClr val="lt1"/>
              </a:solidFill>
              <a:latin typeface="Quicksand"/>
              <a:ea typeface="Quicksand"/>
              <a:cs typeface="Quicksand"/>
              <a:sym typeface="Quicksan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ESP8266</a:t>
            </a:r>
          </a:p>
        </p:txBody>
      </p:sp>
      <p:sp>
        <p:nvSpPr>
          <p:cNvPr id="235" name="Shape 235"/>
          <p:cNvSpPr txBox="1"/>
          <p:nvPr/>
        </p:nvSpPr>
        <p:spPr>
          <a:xfrm>
            <a:off x="1165475" y="1228025"/>
            <a:ext cx="7610100" cy="5220900"/>
          </a:xfrm>
          <a:prstGeom prst="rect">
            <a:avLst/>
          </a:prstGeom>
          <a:noFill/>
          <a:ln>
            <a:noFill/>
          </a:ln>
        </p:spPr>
        <p:txBody>
          <a:bodyPr anchorCtr="0" anchor="t" bIns="91425" lIns="91425" rIns="91425" tIns="91425">
            <a:noAutofit/>
          </a:bodyPr>
          <a:lstStyle/>
          <a:p>
            <a:pPr indent="0" lvl="0" marL="0" rtl="0">
              <a:spcBef>
                <a:spcPts val="600"/>
              </a:spcBef>
              <a:buNone/>
            </a:pPr>
            <a:r>
              <a:rPr lang="en" sz="1900">
                <a:solidFill>
                  <a:schemeClr val="lt1"/>
                </a:solidFill>
                <a:latin typeface="Quicksand"/>
                <a:ea typeface="Quicksand"/>
                <a:cs typeface="Quicksand"/>
                <a:sym typeface="Quicksand"/>
              </a:rPr>
              <a:t>Micropython:</a:t>
            </a:r>
          </a:p>
          <a:p>
            <a:pPr indent="0" lvl="0" marL="0" rtl="0">
              <a:spcBef>
                <a:spcPts val="600"/>
              </a:spcBef>
              <a:buNone/>
            </a:pPr>
            <a:r>
              <a:rPr lang="en" sz="1900">
                <a:solidFill>
                  <a:schemeClr val="lt1"/>
                </a:solidFill>
                <a:latin typeface="Quicksand"/>
                <a:ea typeface="Quicksand"/>
                <a:cs typeface="Quicksand"/>
                <a:sym typeface="Quicksand"/>
              </a:rPr>
              <a:t>Features continued:</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    Sockets using modlwip.</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    GPIO and bit-banging I2C, SPI support.</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    1-Wire and WS2812 (aka Neopixel) protocols support.</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    Internal filesystem using the flash.</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    WebREPL over WiFi from a browser (clients at https://github.com/micropython/webrepl).</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    Modules for HTTP, MQTT, many other formats and protocols via https://github.com/micropython/micropython-lib .</a:t>
            </a:r>
          </a:p>
          <a:p>
            <a:pPr indent="-349250" lvl="0" marL="457200" rtl="0">
              <a:spcBef>
                <a:spcPts val="600"/>
              </a:spcBef>
              <a:buClr>
                <a:schemeClr val="lt1"/>
              </a:buClr>
              <a:buFont typeface="Quicksand"/>
              <a:buChar char="●"/>
            </a:pPr>
            <a:r>
              <a:t/>
            </a:r>
            <a:endParaRPr sz="1900">
              <a:solidFill>
                <a:schemeClr val="lt1"/>
              </a:solidFill>
              <a:latin typeface="Quicksand"/>
              <a:ea typeface="Quicksand"/>
              <a:cs typeface="Quicksand"/>
              <a:sym typeface="Quicksand"/>
            </a:endParaRP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Work-in-progress documentation is available at http://docs.micropython.org/en/latest/esp8266/ .</a:t>
            </a:r>
          </a:p>
          <a:p>
            <a:pPr lvl="0" rtl="0">
              <a:spcBef>
                <a:spcPts val="600"/>
              </a:spcBef>
              <a:buNone/>
            </a:pPr>
            <a:r>
              <a:rPr lang="en" sz="1900">
                <a:solidFill>
                  <a:schemeClr val="lt1"/>
                </a:solidFill>
                <a:latin typeface="Quicksand"/>
                <a:ea typeface="Quicksand"/>
                <a:cs typeface="Quicksand"/>
                <a:sym typeface="Quicksand"/>
              </a:rPr>
              <a:t>   </a:t>
            </a:r>
          </a:p>
          <a:p>
            <a:pPr lvl="0" rtl="0">
              <a:spcBef>
                <a:spcPts val="600"/>
              </a:spcBef>
              <a:buNone/>
            </a:pPr>
            <a:r>
              <a:t/>
            </a:r>
            <a:endParaRPr sz="1900">
              <a:solidFill>
                <a:schemeClr val="lt1"/>
              </a:solidFill>
              <a:latin typeface="Quicksand"/>
              <a:ea typeface="Quicksand"/>
              <a:cs typeface="Quicksand"/>
              <a:sym typeface="Quicksan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ESP8266</a:t>
            </a:r>
          </a:p>
        </p:txBody>
      </p:sp>
      <p:sp>
        <p:nvSpPr>
          <p:cNvPr id="241" name="Shape 241"/>
          <p:cNvSpPr txBox="1"/>
          <p:nvPr/>
        </p:nvSpPr>
        <p:spPr>
          <a:xfrm>
            <a:off x="1165475" y="1228025"/>
            <a:ext cx="7610100" cy="5220900"/>
          </a:xfrm>
          <a:prstGeom prst="rect">
            <a:avLst/>
          </a:prstGeom>
          <a:noFill/>
          <a:ln>
            <a:noFill/>
          </a:ln>
        </p:spPr>
        <p:txBody>
          <a:bodyPr anchorCtr="0" anchor="t" bIns="91425" lIns="91425" rIns="91425" tIns="91425">
            <a:noAutofit/>
          </a:bodyPr>
          <a:lstStyle/>
          <a:p>
            <a:pPr lvl="0" rtl="0">
              <a:spcBef>
                <a:spcPts val="600"/>
              </a:spcBef>
              <a:buNone/>
            </a:pPr>
            <a:r>
              <a:rPr b="1" lang="en" sz="1900">
                <a:solidFill>
                  <a:schemeClr val="lt1"/>
                </a:solidFill>
                <a:latin typeface="Quicksand"/>
                <a:ea typeface="Quicksand"/>
                <a:cs typeface="Quicksand"/>
                <a:sym typeface="Quicksand"/>
              </a:rPr>
              <a:t>Building micropython for ESP8266</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Step 1:</a:t>
            </a:r>
          </a:p>
          <a:p>
            <a:pPr lvl="0" rtl="0">
              <a:spcBef>
                <a:spcPts val="600"/>
              </a:spcBef>
              <a:buNone/>
            </a:pPr>
            <a:r>
              <a:rPr lang="en" sz="1900">
                <a:solidFill>
                  <a:schemeClr val="lt1"/>
                </a:solidFill>
                <a:latin typeface="Quicksand"/>
                <a:ea typeface="Quicksand"/>
                <a:cs typeface="Quicksand"/>
                <a:sym typeface="Quicksand"/>
              </a:rPr>
              <a:t>Download: https://github.com/pfalcon/esp-open-sdk.git</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sudo apt-get install make unrar-free autoconf automake libtool gcc g++ gperf \</a:t>
            </a:r>
          </a:p>
          <a:p>
            <a:pPr lvl="0" rtl="0">
              <a:spcBef>
                <a:spcPts val="600"/>
              </a:spcBef>
              <a:buNone/>
            </a:pPr>
            <a:r>
              <a:rPr lang="en" sz="1900">
                <a:solidFill>
                  <a:schemeClr val="lt1"/>
                </a:solidFill>
                <a:latin typeface="Quicksand"/>
                <a:ea typeface="Quicksand"/>
                <a:cs typeface="Quicksand"/>
                <a:sym typeface="Quicksand"/>
              </a:rPr>
              <a:t>    flex bison texinfo gawk ncurses-dev libexpat-dev python-dev python python-serial \</a:t>
            </a:r>
          </a:p>
          <a:p>
            <a:pPr lvl="0" rtl="0">
              <a:spcBef>
                <a:spcPts val="600"/>
              </a:spcBef>
              <a:buNone/>
            </a:pPr>
            <a:r>
              <a:rPr lang="en" sz="1900">
                <a:solidFill>
                  <a:schemeClr val="lt1"/>
                </a:solidFill>
                <a:latin typeface="Quicksand"/>
                <a:ea typeface="Quicksand"/>
                <a:cs typeface="Quicksand"/>
                <a:sym typeface="Quicksand"/>
              </a:rPr>
              <a:t>    sed git unzip bash help2man wget bzip2</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git clone --recursive https://github.com/pfalcon/esp-open-sdk.git /home/micropy/esp-open-sdk</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Clr>
                <a:schemeClr val="dk1"/>
              </a:buClr>
              <a:buFont typeface="Arial"/>
              <a:buNone/>
            </a:pPr>
            <a:r>
              <a:t/>
            </a:r>
            <a:endParaRPr sz="1900">
              <a:solidFill>
                <a:schemeClr val="lt1"/>
              </a:solidFill>
              <a:latin typeface="Quicksand"/>
              <a:ea typeface="Quicksand"/>
              <a:cs typeface="Quicksand"/>
              <a:sym typeface="Quicksand"/>
            </a:endParaRPr>
          </a:p>
          <a:p>
            <a:pPr lvl="0" rtl="0">
              <a:spcBef>
                <a:spcPts val="600"/>
              </a:spcBef>
              <a:buClr>
                <a:schemeClr val="dk1"/>
              </a:buClr>
              <a:buFont typeface="Arial"/>
              <a:buNone/>
            </a:pPr>
            <a:r>
              <a:t/>
            </a:r>
            <a:endParaRPr sz="1900">
              <a:solidFill>
                <a:schemeClr val="lt1"/>
              </a:solidFill>
              <a:latin typeface="Quicksand"/>
              <a:ea typeface="Quicksand"/>
              <a:cs typeface="Quicksand"/>
              <a:sym typeface="Quicksand"/>
            </a:endParaRP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1165475" y="704546"/>
            <a:ext cx="6858000" cy="459900"/>
          </a:xfrm>
          <a:prstGeom prst="rect">
            <a:avLst/>
          </a:prstGeom>
        </p:spPr>
        <p:txBody>
          <a:bodyPr anchorCtr="0" anchor="b" bIns="91425" lIns="91425" rIns="91425" tIns="91425">
            <a:noAutofit/>
          </a:bodyPr>
          <a:lstStyle/>
          <a:p>
            <a:pPr lvl="0" rtl="0">
              <a:spcBef>
                <a:spcPts val="0"/>
              </a:spcBef>
              <a:buNone/>
            </a:pPr>
            <a:r>
              <a:rPr lang="en" sz="2400"/>
              <a:t>About Me</a:t>
            </a:r>
          </a:p>
        </p:txBody>
      </p:sp>
      <p:sp>
        <p:nvSpPr>
          <p:cNvPr id="75" name="Shape 75"/>
          <p:cNvSpPr txBox="1"/>
          <p:nvPr/>
        </p:nvSpPr>
        <p:spPr>
          <a:xfrm>
            <a:off x="1165475" y="1733550"/>
            <a:ext cx="7521300" cy="826499"/>
          </a:xfrm>
          <a:prstGeom prst="rect">
            <a:avLst/>
          </a:prstGeom>
          <a:noFill/>
          <a:ln>
            <a:noFill/>
          </a:ln>
        </p:spPr>
        <p:txBody>
          <a:bodyPr anchorCtr="0" anchor="t" bIns="91425" lIns="91425" rIns="91425" tIns="91425">
            <a:noAutofit/>
          </a:bodyPr>
          <a:lstStyle/>
          <a:p>
            <a:pPr indent="0" lvl="0" marL="457200" rtl="0">
              <a:spcBef>
                <a:spcPts val="600"/>
              </a:spcBef>
              <a:buNone/>
            </a:pPr>
            <a:r>
              <a:rPr lang="en" sz="1800">
                <a:solidFill>
                  <a:srgbClr val="FFFFFF"/>
                </a:solidFill>
                <a:latin typeface="Quicksand"/>
                <a:ea typeface="Quicksand"/>
                <a:cs typeface="Quicksand"/>
                <a:sym typeface="Quicksand"/>
              </a:rPr>
              <a:t>Christo Goosen</a:t>
            </a:r>
          </a:p>
        </p:txBody>
      </p:sp>
      <p:sp>
        <p:nvSpPr>
          <p:cNvPr id="76" name="Shape 76"/>
          <p:cNvSpPr txBox="1"/>
          <p:nvPr/>
        </p:nvSpPr>
        <p:spPr>
          <a:xfrm>
            <a:off x="1165475" y="2721150"/>
            <a:ext cx="3451799" cy="2207100"/>
          </a:xfrm>
          <a:prstGeom prst="rect">
            <a:avLst/>
          </a:prstGeom>
          <a:noFill/>
          <a:ln>
            <a:noFill/>
          </a:ln>
        </p:spPr>
        <p:txBody>
          <a:bodyPr anchorCtr="0" anchor="t" bIns="91425" lIns="91425" rIns="91425" tIns="91425">
            <a:noAutofit/>
          </a:bodyPr>
          <a:lstStyle/>
          <a:p>
            <a:pPr lvl="0" rtl="0">
              <a:spcBef>
                <a:spcPts val="600"/>
              </a:spcBef>
              <a:buNone/>
            </a:pPr>
            <a:r>
              <a:rPr b="1" lang="en">
                <a:solidFill>
                  <a:srgbClr val="39C0BA"/>
                </a:solidFill>
                <a:latin typeface="Quicksand"/>
                <a:ea typeface="Quicksand"/>
                <a:cs typeface="Quicksand"/>
                <a:sym typeface="Quicksand"/>
              </a:rPr>
              <a:t>Work</a:t>
            </a:r>
          </a:p>
          <a:p>
            <a:pPr lvl="0" rtl="0">
              <a:spcBef>
                <a:spcPts val="600"/>
              </a:spcBef>
              <a:buNone/>
            </a:pPr>
            <a:r>
              <a:rPr lang="en">
                <a:solidFill>
                  <a:srgbClr val="FFFFFF"/>
                </a:solidFill>
                <a:latin typeface="Quicksand"/>
                <a:ea typeface="Quicksand"/>
                <a:cs typeface="Quicksand"/>
                <a:sym typeface="Quicksand"/>
              </a:rPr>
              <a:t>Work for VOSS Solutions</a:t>
            </a:r>
          </a:p>
          <a:p>
            <a:pPr lvl="0" rtl="0">
              <a:spcBef>
                <a:spcPts val="600"/>
              </a:spcBef>
              <a:buNone/>
            </a:pPr>
            <a:r>
              <a:rPr lang="en">
                <a:solidFill>
                  <a:srgbClr val="FFFFFF"/>
                </a:solidFill>
                <a:latin typeface="Quicksand"/>
                <a:ea typeface="Quicksand"/>
                <a:cs typeface="Quicksand"/>
                <a:sym typeface="Quicksand"/>
              </a:rPr>
              <a:t>Python Dev and QA in Performance testing team.</a:t>
            </a:r>
          </a:p>
        </p:txBody>
      </p:sp>
      <p:sp>
        <p:nvSpPr>
          <p:cNvPr id="77" name="Shape 77"/>
          <p:cNvSpPr txBox="1"/>
          <p:nvPr/>
        </p:nvSpPr>
        <p:spPr>
          <a:xfrm>
            <a:off x="5084225" y="2721150"/>
            <a:ext cx="3602399" cy="2207100"/>
          </a:xfrm>
          <a:prstGeom prst="rect">
            <a:avLst/>
          </a:prstGeom>
          <a:noFill/>
          <a:ln>
            <a:noFill/>
          </a:ln>
        </p:spPr>
        <p:txBody>
          <a:bodyPr anchorCtr="0" anchor="t" bIns="91425" lIns="91425" rIns="91425" tIns="91425">
            <a:noAutofit/>
          </a:bodyPr>
          <a:lstStyle/>
          <a:p>
            <a:pPr lvl="0" rtl="0">
              <a:spcBef>
                <a:spcPts val="600"/>
              </a:spcBef>
              <a:buNone/>
            </a:pPr>
            <a:r>
              <a:rPr b="1" lang="en">
                <a:solidFill>
                  <a:srgbClr val="39C0BA"/>
                </a:solidFill>
                <a:latin typeface="Quicksand"/>
                <a:ea typeface="Quicksand"/>
                <a:cs typeface="Quicksand"/>
                <a:sym typeface="Quicksand"/>
              </a:rPr>
              <a:t>OWASP Cape Town</a:t>
            </a:r>
          </a:p>
          <a:p>
            <a:pPr indent="-228600" lvl="0" marL="457200" rtl="0">
              <a:spcBef>
                <a:spcPts val="600"/>
              </a:spcBef>
              <a:buClr>
                <a:srgbClr val="FFFFFF"/>
              </a:buClr>
              <a:buFont typeface="Quicksand"/>
              <a:buChar char="●"/>
            </a:pPr>
            <a:r>
              <a:rPr lang="en">
                <a:solidFill>
                  <a:srgbClr val="FFFFFF"/>
                </a:solidFill>
                <a:latin typeface="Quicksand"/>
                <a:ea typeface="Quicksand"/>
                <a:cs typeface="Quicksand"/>
                <a:sym typeface="Quicksand"/>
              </a:rPr>
              <a:t>https://www.owasp.org/index.php/Cape_Town</a:t>
            </a:r>
          </a:p>
          <a:p>
            <a:pPr indent="-228600" lvl="0" marL="457200" rtl="0">
              <a:spcBef>
                <a:spcPts val="600"/>
              </a:spcBef>
              <a:buClr>
                <a:srgbClr val="FFFFFF"/>
              </a:buClr>
              <a:buFont typeface="Quicksand"/>
              <a:buChar char="●"/>
            </a:pPr>
            <a:r>
              <a:rPr lang="en">
                <a:solidFill>
                  <a:srgbClr val="FFFFFF"/>
                </a:solidFill>
                <a:latin typeface="Quicksand"/>
                <a:ea typeface="Quicksand"/>
                <a:cs typeface="Quicksand"/>
                <a:sym typeface="Quicksand"/>
              </a:rPr>
              <a:t>http://www.meetup.com/OWASP-Cape-Town-Chapter-Meetup/</a:t>
            </a:r>
          </a:p>
        </p:txBody>
      </p:sp>
      <p:sp>
        <p:nvSpPr>
          <p:cNvPr id="78" name="Shape 78"/>
          <p:cNvSpPr txBox="1"/>
          <p:nvPr/>
        </p:nvSpPr>
        <p:spPr>
          <a:xfrm>
            <a:off x="1165475" y="4271600"/>
            <a:ext cx="3451800" cy="2207100"/>
          </a:xfrm>
          <a:prstGeom prst="rect">
            <a:avLst/>
          </a:prstGeom>
          <a:noFill/>
          <a:ln>
            <a:noFill/>
          </a:ln>
        </p:spPr>
        <p:txBody>
          <a:bodyPr anchorCtr="0" anchor="t" bIns="91425" lIns="91425" rIns="91425" tIns="91425">
            <a:noAutofit/>
          </a:bodyPr>
          <a:lstStyle/>
          <a:p>
            <a:pPr lvl="0" rtl="0">
              <a:spcBef>
                <a:spcPts val="600"/>
              </a:spcBef>
              <a:buNone/>
            </a:pPr>
            <a:r>
              <a:rPr b="1" lang="en">
                <a:solidFill>
                  <a:srgbClr val="39C0BA"/>
                </a:solidFill>
                <a:latin typeface="Quicksand"/>
                <a:ea typeface="Quicksand"/>
                <a:cs typeface="Quicksand"/>
                <a:sym typeface="Quicksand"/>
              </a:rPr>
              <a:t>VOSS Solutions</a:t>
            </a:r>
          </a:p>
          <a:p>
            <a:pPr lvl="0" rtl="0">
              <a:spcBef>
                <a:spcPts val="600"/>
              </a:spcBef>
              <a:buClr>
                <a:schemeClr val="dk1"/>
              </a:buClr>
              <a:buFont typeface="Arial"/>
              <a:buNone/>
            </a:pPr>
            <a:r>
              <a:rPr lang="en">
                <a:solidFill>
                  <a:schemeClr val="lt1"/>
                </a:solidFill>
                <a:latin typeface="Quicksand"/>
                <a:ea typeface="Quicksand"/>
                <a:cs typeface="Quicksand"/>
                <a:sym typeface="Quicksand"/>
              </a:rPr>
              <a:t>VOSS Solutions is a British founded multinational unified communications and collaboration corporation, presently headquartered in Richardson, Texas, United States, that provides service delivery and management software.</a:t>
            </a:r>
          </a:p>
        </p:txBody>
      </p:sp>
      <p:sp>
        <p:nvSpPr>
          <p:cNvPr id="79" name="Shape 79"/>
          <p:cNvSpPr txBox="1"/>
          <p:nvPr/>
        </p:nvSpPr>
        <p:spPr>
          <a:xfrm>
            <a:off x="5045900" y="4284375"/>
            <a:ext cx="3451800" cy="2207100"/>
          </a:xfrm>
          <a:prstGeom prst="rect">
            <a:avLst/>
          </a:prstGeom>
          <a:noFill/>
          <a:ln>
            <a:noFill/>
          </a:ln>
        </p:spPr>
        <p:txBody>
          <a:bodyPr anchorCtr="0" anchor="t" bIns="91425" lIns="91425" rIns="91425" tIns="91425">
            <a:noAutofit/>
          </a:bodyPr>
          <a:lstStyle/>
          <a:p>
            <a:pPr lvl="0" rtl="0">
              <a:spcBef>
                <a:spcPts val="600"/>
              </a:spcBef>
              <a:buNone/>
            </a:pPr>
            <a:r>
              <a:rPr b="1" lang="en">
                <a:solidFill>
                  <a:srgbClr val="39C0BA"/>
                </a:solidFill>
                <a:latin typeface="Quicksand"/>
                <a:ea typeface="Quicksand"/>
                <a:cs typeface="Quicksand"/>
                <a:sym typeface="Quicksand"/>
              </a:rPr>
              <a:t>Contact Details:</a:t>
            </a:r>
          </a:p>
          <a:p>
            <a:pPr lvl="0" rtl="0">
              <a:spcBef>
                <a:spcPts val="1000"/>
              </a:spcBef>
              <a:spcAft>
                <a:spcPts val="1000"/>
              </a:spcAft>
              <a:buClr>
                <a:schemeClr val="dk1"/>
              </a:buClr>
              <a:buSzPct val="91666"/>
              <a:buFont typeface="Arial"/>
              <a:buNone/>
            </a:pPr>
            <a:r>
              <a:rPr b="1" lang="en" sz="1200">
                <a:solidFill>
                  <a:schemeClr val="lt1"/>
                </a:solidFill>
                <a:latin typeface="Quicksand"/>
                <a:ea typeface="Quicksand"/>
                <a:cs typeface="Quicksand"/>
                <a:sym typeface="Quicksand"/>
              </a:rPr>
              <a:t>Email:</a:t>
            </a:r>
          </a:p>
          <a:p>
            <a:pPr indent="-304800" lvl="0" marL="457200" rtl="0">
              <a:spcBef>
                <a:spcPts val="1000"/>
              </a:spcBef>
              <a:spcAft>
                <a:spcPts val="1000"/>
              </a:spcAft>
              <a:buClr>
                <a:schemeClr val="lt1"/>
              </a:buClr>
              <a:buSzPct val="100000"/>
              <a:buFont typeface="Quicksand"/>
              <a:buChar char="●"/>
            </a:pPr>
            <a:r>
              <a:rPr b="1" lang="en" sz="1200">
                <a:solidFill>
                  <a:schemeClr val="lt1"/>
                </a:solidFill>
                <a:latin typeface="Quicksand"/>
                <a:ea typeface="Quicksand"/>
                <a:cs typeface="Quicksand"/>
                <a:sym typeface="Quicksand"/>
              </a:rPr>
              <a:t>christo@christogoosen.co.za</a:t>
            </a:r>
          </a:p>
          <a:p>
            <a:pPr indent="-304800" lvl="0" marL="457200" rtl="0">
              <a:spcBef>
                <a:spcPts val="1000"/>
              </a:spcBef>
              <a:spcAft>
                <a:spcPts val="1000"/>
              </a:spcAft>
              <a:buClr>
                <a:schemeClr val="lt1"/>
              </a:buClr>
              <a:buSzPct val="100000"/>
              <a:buFont typeface="Quicksand"/>
              <a:buChar char="●"/>
            </a:pPr>
            <a:r>
              <a:rPr b="1" lang="en" sz="1200">
                <a:solidFill>
                  <a:schemeClr val="lt1"/>
                </a:solidFill>
                <a:latin typeface="Quicksand"/>
                <a:ea typeface="Quicksand"/>
                <a:cs typeface="Quicksand"/>
                <a:sym typeface="Quicksand"/>
              </a:rPr>
              <a:t>christo.goosen@owasp.org</a:t>
            </a:r>
          </a:p>
          <a:p>
            <a:pPr lvl="0" rtl="0">
              <a:spcBef>
                <a:spcPts val="1000"/>
              </a:spcBef>
              <a:spcAft>
                <a:spcPts val="1000"/>
              </a:spcAft>
              <a:buClr>
                <a:schemeClr val="dk1"/>
              </a:buClr>
              <a:buSzPct val="91666"/>
              <a:buFont typeface="Arial"/>
              <a:buNone/>
            </a:pPr>
            <a:r>
              <a:rPr b="1" lang="en" sz="1200">
                <a:solidFill>
                  <a:schemeClr val="lt1"/>
                </a:solidFill>
                <a:latin typeface="Quicksand"/>
                <a:ea typeface="Quicksand"/>
                <a:cs typeface="Quicksand"/>
                <a:sym typeface="Quicksand"/>
              </a:rPr>
              <a:t>Github: https://github.com/c-goosen</a:t>
            </a:r>
          </a:p>
          <a:p>
            <a:pPr lvl="0" rtl="0">
              <a:spcBef>
                <a:spcPts val="1000"/>
              </a:spcBef>
              <a:spcAft>
                <a:spcPts val="1000"/>
              </a:spcAft>
              <a:buClr>
                <a:schemeClr val="dk1"/>
              </a:buClr>
              <a:buSzPct val="91666"/>
              <a:buFont typeface="Arial"/>
              <a:buNone/>
            </a:pPr>
            <a:r>
              <a:rPr b="1" lang="en" sz="1200">
                <a:solidFill>
                  <a:schemeClr val="lt1"/>
                </a:solidFill>
                <a:latin typeface="Quicksand"/>
                <a:ea typeface="Quicksand"/>
                <a:cs typeface="Quicksand"/>
                <a:sym typeface="Quicksand"/>
              </a:rPr>
              <a:t>Website: http://www.christogoosen.co.za/</a:t>
            </a:r>
          </a:p>
          <a:p>
            <a:pPr lvl="0" rtl="0">
              <a:spcBef>
                <a:spcPts val="600"/>
              </a:spcBef>
              <a:buNone/>
            </a:pPr>
            <a:r>
              <a:rPr b="1" lang="en">
                <a:solidFill>
                  <a:srgbClr val="FFFFFF"/>
                </a:solidFill>
                <a:latin typeface="Quicksand"/>
                <a:ea typeface="Quicksand"/>
                <a:cs typeface="Quicksand"/>
                <a:sym typeface="Quicksand"/>
              </a:rPr>
              <a:t>@OWASP_CPT</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ESP8266</a:t>
            </a:r>
          </a:p>
        </p:txBody>
      </p:sp>
      <p:sp>
        <p:nvSpPr>
          <p:cNvPr id="247" name="Shape 247"/>
          <p:cNvSpPr txBox="1"/>
          <p:nvPr/>
        </p:nvSpPr>
        <p:spPr>
          <a:xfrm>
            <a:off x="1165475" y="1228025"/>
            <a:ext cx="7610100" cy="5220900"/>
          </a:xfrm>
          <a:prstGeom prst="rect">
            <a:avLst/>
          </a:prstGeom>
          <a:noFill/>
          <a:ln>
            <a:noFill/>
          </a:ln>
        </p:spPr>
        <p:txBody>
          <a:bodyPr anchorCtr="0" anchor="t" bIns="91425" lIns="91425" rIns="91425" tIns="91425">
            <a:noAutofit/>
          </a:bodyPr>
          <a:lstStyle/>
          <a:p>
            <a:pPr lvl="0" rtl="0">
              <a:spcBef>
                <a:spcPts val="600"/>
              </a:spcBef>
              <a:buNone/>
            </a:pPr>
            <a:r>
              <a:rPr b="1" lang="en" sz="1900">
                <a:solidFill>
                  <a:schemeClr val="lt1"/>
                </a:solidFill>
                <a:latin typeface="Quicksand"/>
                <a:ea typeface="Quicksand"/>
                <a:cs typeface="Quicksand"/>
                <a:sym typeface="Quicksand"/>
              </a:rPr>
              <a:t>Building micropython for ESP8266</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Step 2:</a:t>
            </a:r>
          </a:p>
          <a:p>
            <a:pPr lvl="0" rtl="0">
              <a:spcBef>
                <a:spcPts val="600"/>
              </a:spcBef>
              <a:buNone/>
            </a:pPr>
            <a:r>
              <a:rPr lang="en" sz="1900">
                <a:solidFill>
                  <a:schemeClr val="lt1"/>
                </a:solidFill>
                <a:latin typeface="Quicksand"/>
                <a:ea typeface="Quicksand"/>
                <a:cs typeface="Quicksand"/>
                <a:sym typeface="Quicksand"/>
              </a:rPr>
              <a:t>~ cd </a:t>
            </a:r>
            <a:r>
              <a:rPr lang="en" sz="1900">
                <a:solidFill>
                  <a:schemeClr val="lt1"/>
                </a:solidFill>
                <a:latin typeface="Quicksand"/>
                <a:ea typeface="Quicksand"/>
                <a:cs typeface="Quicksand"/>
                <a:sym typeface="Quicksand"/>
              </a:rPr>
              <a:t>esp-open-sdk</a:t>
            </a:r>
          </a:p>
          <a:p>
            <a:pPr lvl="0" rtl="0">
              <a:spcBef>
                <a:spcPts val="600"/>
              </a:spcBef>
              <a:buNone/>
            </a:pPr>
            <a:r>
              <a:rPr lang="en" sz="1900">
                <a:solidFill>
                  <a:schemeClr val="lt1"/>
                </a:solidFill>
                <a:latin typeface="Quicksand"/>
                <a:ea typeface="Quicksand"/>
                <a:cs typeface="Quicksand"/>
                <a:sym typeface="Quicksand"/>
              </a:rPr>
              <a:t>~ git submodule update --init</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 make   (This will take long, have some coffee)</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Add to path </a:t>
            </a:r>
            <a:r>
              <a:rPr lang="en" sz="1900">
                <a:solidFill>
                  <a:schemeClr val="lt1"/>
                </a:solidFill>
                <a:latin typeface="Quicksand"/>
                <a:ea typeface="Quicksand"/>
                <a:cs typeface="Quicksand"/>
                <a:sym typeface="Quicksand"/>
              </a:rPr>
              <a:t>/ho</a:t>
            </a:r>
            <a:r>
              <a:rPr lang="en" sz="1900">
                <a:solidFill>
                  <a:schemeClr val="lt1"/>
                </a:solidFill>
                <a:latin typeface="Quicksand"/>
                <a:ea typeface="Quicksand"/>
                <a:cs typeface="Quicksand"/>
                <a:sym typeface="Quicksand"/>
              </a:rPr>
              <a:t>me/micropy/esp-open-sdk/xtensa-lx106-elf/bin:$PATH</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 </a:t>
            </a:r>
            <a:r>
              <a:rPr lang="en" sz="1900">
                <a:solidFill>
                  <a:schemeClr val="lt1"/>
                </a:solidFill>
                <a:latin typeface="Quicksand"/>
                <a:ea typeface="Quicksand"/>
                <a:cs typeface="Quicksand"/>
                <a:sym typeface="Quicksand"/>
              </a:rPr>
              <a:t>c</a:t>
            </a:r>
            <a:r>
              <a:rPr lang="en" sz="1900">
                <a:solidFill>
                  <a:schemeClr val="lt1"/>
                </a:solidFill>
                <a:latin typeface="Quicksand"/>
                <a:ea typeface="Quicksand"/>
                <a:cs typeface="Quicksand"/>
                <a:sym typeface="Quicksand"/>
              </a:rPr>
              <a:t>d micropython</a:t>
            </a:r>
          </a:p>
          <a:p>
            <a:pPr lvl="0" rtl="0">
              <a:spcBef>
                <a:spcPts val="600"/>
              </a:spcBef>
              <a:buNone/>
            </a:pPr>
            <a:r>
              <a:rPr lang="en" sz="1900">
                <a:solidFill>
                  <a:schemeClr val="lt1"/>
                </a:solidFill>
                <a:latin typeface="Quicksand"/>
                <a:ea typeface="Quicksand"/>
                <a:cs typeface="Quicksand"/>
                <a:sym typeface="Quicksand"/>
              </a:rPr>
              <a:t>~ </a:t>
            </a:r>
            <a:r>
              <a:rPr lang="en" sz="1900">
                <a:solidFill>
                  <a:schemeClr val="lt1"/>
                </a:solidFill>
                <a:latin typeface="Quicksand"/>
                <a:ea typeface="Quicksand"/>
                <a:cs typeface="Quicksand"/>
                <a:sym typeface="Quicksand"/>
              </a:rPr>
              <a:t>make -C mpy-cross</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 </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ESP8266</a:t>
            </a:r>
          </a:p>
        </p:txBody>
      </p:sp>
      <p:sp>
        <p:nvSpPr>
          <p:cNvPr id="253" name="Shape 253"/>
          <p:cNvSpPr txBox="1"/>
          <p:nvPr/>
        </p:nvSpPr>
        <p:spPr>
          <a:xfrm>
            <a:off x="1165475" y="1228025"/>
            <a:ext cx="7610100" cy="5220900"/>
          </a:xfrm>
          <a:prstGeom prst="rect">
            <a:avLst/>
          </a:prstGeom>
          <a:noFill/>
          <a:ln>
            <a:noFill/>
          </a:ln>
        </p:spPr>
        <p:txBody>
          <a:bodyPr anchorCtr="0" anchor="t" bIns="91425" lIns="91425" rIns="91425" tIns="91425">
            <a:noAutofit/>
          </a:bodyPr>
          <a:lstStyle/>
          <a:p>
            <a:pPr lvl="0" rtl="0">
              <a:spcBef>
                <a:spcPts val="600"/>
              </a:spcBef>
              <a:buNone/>
            </a:pPr>
            <a:r>
              <a:rPr b="1" lang="en" sz="1900">
                <a:solidFill>
                  <a:schemeClr val="lt1"/>
                </a:solidFill>
                <a:latin typeface="Quicksand"/>
                <a:ea typeface="Quicksand"/>
                <a:cs typeface="Quicksand"/>
                <a:sym typeface="Quicksand"/>
              </a:rPr>
              <a:t>Building micropython for ESP8266</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Step 3:</a:t>
            </a:r>
          </a:p>
          <a:p>
            <a:pPr lvl="0" rtl="0">
              <a:spcBef>
                <a:spcPts val="600"/>
              </a:spcBef>
              <a:buNone/>
            </a:pPr>
            <a:r>
              <a:rPr lang="en" sz="1900">
                <a:solidFill>
                  <a:schemeClr val="lt1"/>
                </a:solidFill>
                <a:latin typeface="Quicksand"/>
                <a:ea typeface="Quicksand"/>
                <a:cs typeface="Quicksand"/>
                <a:sym typeface="Quicksand"/>
              </a:rPr>
              <a:t>~ git clone --recursive </a:t>
            </a:r>
            <a:r>
              <a:rPr b="1" lang="en" sz="1900" u="sng">
                <a:solidFill>
                  <a:srgbClr val="FFFFFF"/>
                </a:solidFill>
                <a:latin typeface="Quicksand"/>
                <a:ea typeface="Quicksand"/>
                <a:cs typeface="Quicksand"/>
                <a:sym typeface="Quicksand"/>
                <a:hlinkClick r:id="rId3"/>
              </a:rPr>
              <a:t>https://github.com/micropython/micropython.git</a:t>
            </a:r>
            <a:r>
              <a:rPr lang="en" sz="1900">
                <a:solidFill>
                  <a:schemeClr val="lt1"/>
                </a:solidFill>
                <a:latin typeface="Quicksand"/>
                <a:ea typeface="Quicksand"/>
                <a:cs typeface="Quicksand"/>
                <a:sym typeface="Quicksand"/>
              </a:rPr>
              <a:t> (Skip if this step already done)</a:t>
            </a:r>
          </a:p>
          <a:p>
            <a:pPr lvl="0" rtl="0">
              <a:spcBef>
                <a:spcPts val="600"/>
              </a:spcBef>
              <a:buNone/>
            </a:pPr>
            <a:r>
              <a:rPr lang="en" sz="1900">
                <a:solidFill>
                  <a:schemeClr val="lt1"/>
                </a:solidFill>
                <a:latin typeface="Quicksand"/>
                <a:ea typeface="Quicksand"/>
                <a:cs typeface="Quicksand"/>
                <a:sym typeface="Quicksand"/>
              </a:rPr>
              <a:t>~ cd micropython/esp8266</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 make axtls</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 make</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 </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ESP8266</a:t>
            </a:r>
          </a:p>
        </p:txBody>
      </p:sp>
      <p:sp>
        <p:nvSpPr>
          <p:cNvPr id="259" name="Shape 259"/>
          <p:cNvSpPr txBox="1"/>
          <p:nvPr/>
        </p:nvSpPr>
        <p:spPr>
          <a:xfrm>
            <a:off x="1165475" y="1228025"/>
            <a:ext cx="7610100" cy="5220900"/>
          </a:xfrm>
          <a:prstGeom prst="rect">
            <a:avLst/>
          </a:prstGeom>
          <a:noFill/>
          <a:ln>
            <a:noFill/>
          </a:ln>
        </p:spPr>
        <p:txBody>
          <a:bodyPr anchorCtr="0" anchor="t" bIns="91425" lIns="91425" rIns="91425" tIns="91425">
            <a:noAutofit/>
          </a:bodyPr>
          <a:lstStyle/>
          <a:p>
            <a:pPr lvl="0" rtl="0">
              <a:spcBef>
                <a:spcPts val="600"/>
              </a:spcBef>
              <a:buNone/>
            </a:pPr>
            <a:r>
              <a:rPr b="1" lang="en" sz="1900">
                <a:solidFill>
                  <a:schemeClr val="lt1"/>
                </a:solidFill>
                <a:latin typeface="Quicksand"/>
                <a:ea typeface="Quicksand"/>
                <a:cs typeface="Quicksand"/>
                <a:sym typeface="Quicksand"/>
              </a:rPr>
              <a:t>Building micropython for ESP8266</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Step 4:</a:t>
            </a:r>
          </a:p>
          <a:p>
            <a:pPr lvl="0" rtl="0">
              <a:spcBef>
                <a:spcPts val="600"/>
              </a:spcBef>
              <a:buNone/>
            </a:pPr>
            <a:r>
              <a:rPr lang="en" sz="1900">
                <a:solidFill>
                  <a:schemeClr val="lt1"/>
                </a:solidFill>
                <a:latin typeface="Quicksand"/>
                <a:ea typeface="Quicksand"/>
                <a:cs typeface="Quicksand"/>
                <a:sym typeface="Quicksand"/>
              </a:rPr>
              <a:t>To flash the firmware you can do use make</a:t>
            </a:r>
          </a:p>
          <a:p>
            <a:pPr lvl="0" rtl="0">
              <a:spcBef>
                <a:spcPts val="600"/>
              </a:spcBef>
              <a:buNone/>
            </a:pPr>
            <a:r>
              <a:rPr lang="en" sz="1900">
                <a:solidFill>
                  <a:schemeClr val="lt1"/>
                </a:solidFill>
                <a:latin typeface="Quicksand"/>
                <a:ea typeface="Quicksand"/>
                <a:cs typeface="Quicksand"/>
                <a:sym typeface="Quicksand"/>
              </a:rPr>
              <a:t>~ make PORT=/dev/ttyUSB0 deploy</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Or you can use esptool (pip install esptool)</a:t>
            </a:r>
          </a:p>
          <a:p>
            <a:pPr lvl="0" rtl="0">
              <a:spcBef>
                <a:spcPts val="600"/>
              </a:spcBef>
              <a:buNone/>
            </a:pPr>
            <a:r>
              <a:rPr lang="en" sz="1900">
                <a:solidFill>
                  <a:schemeClr val="lt1"/>
                </a:solidFill>
                <a:latin typeface="Quicksand"/>
                <a:ea typeface="Quicksand"/>
                <a:cs typeface="Quicksand"/>
                <a:sym typeface="Quicksand"/>
              </a:rPr>
              <a:t>~ sudo esptool.py --port /dev/ttyUSB0 write_flash --flash_mode qio --flash_size 32m 0x0 firmware-combined.bin --verify</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Firmware is located in micropython/esp8266/build/</a:t>
            </a: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t/>
            </a:r>
            <a:endParaRPr sz="1900">
              <a:solidFill>
                <a:schemeClr val="lt1"/>
              </a:solidFill>
              <a:latin typeface="Quicksand"/>
              <a:ea typeface="Quicksand"/>
              <a:cs typeface="Quicksand"/>
              <a:sym typeface="Quicksand"/>
            </a:endParaRPr>
          </a:p>
          <a:p>
            <a:pPr lvl="0" rtl="0">
              <a:spcBef>
                <a:spcPts val="600"/>
              </a:spcBef>
              <a:buNone/>
            </a:pPr>
            <a:r>
              <a:rPr lang="en" sz="1900">
                <a:solidFill>
                  <a:schemeClr val="lt1"/>
                </a:solidFill>
                <a:latin typeface="Quicksand"/>
                <a:ea typeface="Quicksand"/>
                <a:cs typeface="Quicksand"/>
                <a:sym typeface="Quicksand"/>
              </a:rPr>
              <a:t> </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Micropython &amp; ESP8266 specifics</a:t>
            </a:r>
          </a:p>
        </p:txBody>
      </p:sp>
      <p:sp>
        <p:nvSpPr>
          <p:cNvPr id="265" name="Shape 265"/>
          <p:cNvSpPr txBox="1"/>
          <p:nvPr/>
        </p:nvSpPr>
        <p:spPr>
          <a:xfrm>
            <a:off x="1165475" y="1228025"/>
            <a:ext cx="7610100" cy="5220900"/>
          </a:xfrm>
          <a:prstGeom prst="rect">
            <a:avLst/>
          </a:prstGeom>
          <a:noFill/>
          <a:ln>
            <a:noFill/>
          </a:ln>
        </p:spPr>
        <p:txBody>
          <a:bodyPr anchorCtr="0" anchor="t" bIns="91425" lIns="91425" rIns="91425" tIns="91425">
            <a:noAutofit/>
          </a:bodyPr>
          <a:lstStyle/>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Don’t have access to the Pyb API</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Less modules</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machine.freq(160000000) 160Mhz</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Resources:</a:t>
            </a:r>
          </a:p>
        </p:txBody>
      </p:sp>
      <p:sp>
        <p:nvSpPr>
          <p:cNvPr id="271" name="Shape 271"/>
          <p:cNvSpPr txBox="1"/>
          <p:nvPr/>
        </p:nvSpPr>
        <p:spPr>
          <a:xfrm>
            <a:off x="1165475" y="1228025"/>
            <a:ext cx="7610100" cy="5220900"/>
          </a:xfrm>
          <a:prstGeom prst="rect">
            <a:avLst/>
          </a:prstGeom>
          <a:noFill/>
          <a:ln>
            <a:noFill/>
          </a:ln>
        </p:spPr>
        <p:txBody>
          <a:bodyPr anchorCtr="0" anchor="t" bIns="91425" lIns="91425" rIns="91425" tIns="91425">
            <a:noAutofit/>
          </a:bodyPr>
          <a:lstStyle/>
          <a:p>
            <a:pPr indent="-349250" lvl="0" marL="457200" rtl="0">
              <a:spcBef>
                <a:spcPts val="600"/>
              </a:spcBef>
              <a:buClr>
                <a:srgbClr val="FFFFFF"/>
              </a:buClr>
              <a:buSzPct val="100000"/>
              <a:buFont typeface="Quicksand"/>
              <a:buChar char="●"/>
            </a:pPr>
            <a:r>
              <a:rPr lang="en" sz="1900">
                <a:solidFill>
                  <a:srgbClr val="FFFFFF"/>
                </a:solidFill>
                <a:latin typeface="Quicksand"/>
                <a:ea typeface="Quicksand"/>
                <a:cs typeface="Quicksand"/>
                <a:sym typeface="Quicksand"/>
              </a:rPr>
              <a:t>Alixpress</a:t>
            </a:r>
          </a:p>
          <a:p>
            <a:pPr indent="-349250" lvl="0" marL="457200" rtl="0">
              <a:spcBef>
                <a:spcPts val="600"/>
              </a:spcBef>
              <a:buClr>
                <a:srgbClr val="FFFFFF"/>
              </a:buClr>
              <a:buSzPct val="100000"/>
              <a:buFont typeface="Quicksand"/>
              <a:buChar char="●"/>
            </a:pPr>
            <a:r>
              <a:rPr lang="en" sz="1900">
                <a:solidFill>
                  <a:srgbClr val="FFFFFF"/>
                </a:solidFill>
                <a:latin typeface="Quicksand"/>
                <a:ea typeface="Quicksand"/>
                <a:cs typeface="Quicksand"/>
                <a:sym typeface="Quicksand"/>
              </a:rPr>
              <a:t>Communica.co.za</a:t>
            </a:r>
          </a:p>
          <a:p>
            <a:pPr indent="-349250" lvl="0" marL="457200" rtl="0">
              <a:spcBef>
                <a:spcPts val="600"/>
              </a:spcBef>
              <a:buClr>
                <a:srgbClr val="FFFFFF"/>
              </a:buClr>
              <a:buSzPct val="100000"/>
              <a:buFont typeface="Quicksand"/>
              <a:buChar char="●"/>
            </a:pPr>
            <a:r>
              <a:rPr lang="en" sz="1900" u="sng">
                <a:solidFill>
                  <a:srgbClr val="FFFFFF"/>
                </a:solidFill>
                <a:latin typeface="Quicksand"/>
                <a:ea typeface="Quicksand"/>
                <a:cs typeface="Quicksand"/>
                <a:sym typeface="Quicksand"/>
                <a:hlinkClick r:id="rId3"/>
              </a:rPr>
              <a:t>https://www.adafruit.com/categories/35</a:t>
            </a:r>
          </a:p>
          <a:p>
            <a:pPr indent="-349250" lvl="0" marL="457200" rtl="0">
              <a:spcBef>
                <a:spcPts val="600"/>
              </a:spcBef>
              <a:buClr>
                <a:srgbClr val="FFFFFF"/>
              </a:buClr>
              <a:buSzPct val="100000"/>
              <a:buFont typeface="Quicksand"/>
              <a:buChar char="●"/>
            </a:pPr>
            <a:r>
              <a:rPr lang="en" sz="1900" u="sng">
                <a:solidFill>
                  <a:srgbClr val="FFFFFF"/>
                </a:solidFill>
                <a:latin typeface="Quicksand"/>
                <a:ea typeface="Quicksand"/>
                <a:cs typeface="Quicksand"/>
                <a:sym typeface="Quicksand"/>
                <a:hlinkClick r:id="rId4"/>
              </a:rPr>
              <a:t>www.micropython.org</a:t>
            </a:r>
          </a:p>
          <a:p>
            <a:pPr indent="-349250" lvl="0" marL="457200" rtl="0">
              <a:spcBef>
                <a:spcPts val="600"/>
              </a:spcBef>
              <a:buClr>
                <a:srgbClr val="FFFFFF"/>
              </a:buClr>
              <a:buSzPct val="100000"/>
              <a:buFont typeface="Quicksand"/>
              <a:buChar char="●"/>
            </a:pPr>
            <a:r>
              <a:rPr lang="en" sz="1900" u="sng">
                <a:solidFill>
                  <a:srgbClr val="FFFFFF"/>
                </a:solidFill>
                <a:latin typeface="Quicksand"/>
                <a:ea typeface="Quicksand"/>
                <a:cs typeface="Quicksand"/>
                <a:sym typeface="Quicksand"/>
                <a:hlinkClick r:id="rId5"/>
              </a:rPr>
              <a:t>https://learn.adafruit.com/micropython-hardware-digital-i-slash-o/</a:t>
            </a:r>
          </a:p>
          <a:p>
            <a:pPr indent="-349250" lvl="0" marL="457200" rtl="0">
              <a:spcBef>
                <a:spcPts val="600"/>
              </a:spcBef>
              <a:buClr>
                <a:srgbClr val="FFFFFF"/>
              </a:buClr>
              <a:buSzPct val="100000"/>
              <a:buFont typeface="Quicksand"/>
              <a:buChar char="●"/>
            </a:pPr>
            <a:r>
              <a:rPr lang="en" sz="1900" u="sng">
                <a:solidFill>
                  <a:srgbClr val="FFFFFF"/>
                </a:solidFill>
                <a:latin typeface="Quicksand"/>
                <a:ea typeface="Quicksand"/>
                <a:cs typeface="Quicksand"/>
                <a:sym typeface="Quicksand"/>
                <a:hlinkClick r:id="rId6"/>
              </a:rPr>
              <a:t>https://github.com/micropython/micropython</a:t>
            </a:r>
          </a:p>
          <a:p>
            <a:pPr indent="-349250" lvl="0" marL="457200" rtl="0">
              <a:spcBef>
                <a:spcPts val="600"/>
              </a:spcBef>
              <a:buClr>
                <a:srgbClr val="FFFFFF"/>
              </a:buClr>
              <a:buSzPct val="100000"/>
              <a:buFont typeface="Quicksand"/>
              <a:buChar char="●"/>
            </a:pPr>
            <a:r>
              <a:rPr lang="en" sz="1900" u="sng">
                <a:solidFill>
                  <a:srgbClr val="FFFFFF"/>
                </a:solidFill>
                <a:latin typeface="Quicksand"/>
                <a:ea typeface="Quicksand"/>
                <a:cs typeface="Quicksand"/>
                <a:sym typeface="Quicksand"/>
                <a:hlinkClick r:id="rId7"/>
              </a:rPr>
              <a:t>http://docs.micropython.org/en/v1.8/esp8266/</a:t>
            </a:r>
          </a:p>
          <a:p>
            <a:pPr indent="-349250" lvl="0" marL="457200" rtl="0">
              <a:spcBef>
                <a:spcPts val="600"/>
              </a:spcBef>
              <a:buClr>
                <a:srgbClr val="FFFFFF"/>
              </a:buClr>
              <a:buSzPct val="100000"/>
              <a:buFont typeface="Quicksand"/>
              <a:buChar char="●"/>
            </a:pPr>
            <a:r>
              <a:rPr lang="en" sz="1900" u="sng">
                <a:solidFill>
                  <a:srgbClr val="FFFFFF"/>
                </a:solidFill>
                <a:latin typeface="Quicksand"/>
                <a:ea typeface="Quicksand"/>
                <a:cs typeface="Quicksand"/>
                <a:sym typeface="Quicksand"/>
                <a:hlinkClick r:id="rId8"/>
              </a:rPr>
              <a:t>https://media.readthedocs.org/pdf/micropython-on-esp8266-workshop/latest/micropython-on-esp8266-workshop.pdf</a:t>
            </a:r>
          </a:p>
          <a:p>
            <a:pPr indent="-349250" lvl="0" marL="457200" rtl="0">
              <a:spcBef>
                <a:spcPts val="600"/>
              </a:spcBef>
              <a:buClr>
                <a:schemeClr val="lt1"/>
              </a:buClr>
              <a:buSzPct val="100000"/>
              <a:buFont typeface="Quicksand"/>
              <a:buChar char="●"/>
            </a:pPr>
            <a:r>
              <a:rPr lang="en" sz="1900">
                <a:solidFill>
                  <a:schemeClr val="lt1"/>
                </a:solidFill>
                <a:latin typeface="Quicksand"/>
                <a:ea typeface="Quicksand"/>
                <a:cs typeface="Quicksand"/>
                <a:sym typeface="Quicksand"/>
              </a:rPr>
              <a:t>https://www.maker.io/en/blogs/programming-micropython-on-the-esp8266/57abec67b5c34eb398d8fe6ae6442f46</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3600"/>
              <a:t>Q&amp;A</a:t>
            </a:r>
          </a:p>
        </p:txBody>
      </p:sp>
      <p:sp>
        <p:nvSpPr>
          <p:cNvPr id="277" name="Shape 277"/>
          <p:cNvSpPr txBox="1"/>
          <p:nvPr/>
        </p:nvSpPr>
        <p:spPr>
          <a:xfrm>
            <a:off x="1165475" y="1228025"/>
            <a:ext cx="7610100" cy="5220900"/>
          </a:xfrm>
          <a:prstGeom prst="rect">
            <a:avLst/>
          </a:prstGeom>
          <a:noFill/>
          <a:ln>
            <a:noFill/>
          </a:ln>
        </p:spPr>
        <p:txBody>
          <a:bodyPr anchorCtr="0" anchor="t" bIns="91425" lIns="91425" rIns="91425" tIns="91425">
            <a:noAutofit/>
          </a:bodyPr>
          <a:lstStyle/>
          <a:p>
            <a:pPr lvl="0" rtl="0">
              <a:spcBef>
                <a:spcPts val="600"/>
              </a:spcBef>
              <a:buNone/>
            </a:pPr>
            <a:r>
              <a:t/>
            </a:r>
            <a:endParaRPr sz="1900">
              <a:solidFill>
                <a:schemeClr val="lt1"/>
              </a:solidFill>
              <a:latin typeface="Quicksand"/>
              <a:ea typeface="Quicksand"/>
              <a:cs typeface="Quicksand"/>
              <a:sym typeface="Quicksa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Outline</a:t>
            </a:r>
          </a:p>
        </p:txBody>
      </p:sp>
      <p:sp>
        <p:nvSpPr>
          <p:cNvPr id="85" name="Shape 85"/>
          <p:cNvSpPr txBox="1"/>
          <p:nvPr/>
        </p:nvSpPr>
        <p:spPr>
          <a:xfrm>
            <a:off x="1165475" y="1209125"/>
            <a:ext cx="7534500" cy="5138700"/>
          </a:xfrm>
          <a:prstGeom prst="rect">
            <a:avLst/>
          </a:prstGeom>
          <a:noFill/>
          <a:ln>
            <a:noFill/>
          </a:ln>
        </p:spPr>
        <p:txBody>
          <a:bodyPr anchorCtr="0" anchor="t" bIns="91425" lIns="91425" rIns="91425" tIns="91425">
            <a:noAutofit/>
          </a:bodyPr>
          <a:lstStyle/>
          <a:p>
            <a:pPr indent="-381000" lvl="0" marL="457200" rtl="0">
              <a:spcBef>
                <a:spcPts val="600"/>
              </a:spcBef>
              <a:buClr>
                <a:srgbClr val="FFFFFF"/>
              </a:buClr>
              <a:buSzPct val="100000"/>
              <a:buFont typeface="Quicksand"/>
              <a:buChar char="●"/>
            </a:pPr>
            <a:r>
              <a:rPr lang="en" sz="2400">
                <a:solidFill>
                  <a:srgbClr val="FFFFFF"/>
                </a:solidFill>
                <a:latin typeface="Quicksand"/>
                <a:ea typeface="Quicksand"/>
                <a:cs typeface="Quicksand"/>
                <a:sym typeface="Quicksand"/>
              </a:rPr>
              <a:t>Why Micropython?</a:t>
            </a:r>
          </a:p>
          <a:p>
            <a:pPr indent="-381000" lvl="0" marL="457200" rtl="0">
              <a:spcBef>
                <a:spcPts val="600"/>
              </a:spcBef>
              <a:buClr>
                <a:srgbClr val="FFFFFF"/>
              </a:buClr>
              <a:buSzPct val="100000"/>
              <a:buFont typeface="Quicksand"/>
              <a:buChar char="●"/>
            </a:pPr>
            <a:r>
              <a:rPr lang="en" sz="2400">
                <a:solidFill>
                  <a:srgbClr val="FFFFFF"/>
                </a:solidFill>
                <a:latin typeface="Quicksand"/>
                <a:ea typeface="Quicksand"/>
                <a:cs typeface="Quicksand"/>
                <a:sym typeface="Quicksand"/>
              </a:rPr>
              <a:t>What is Micropython?</a:t>
            </a:r>
          </a:p>
          <a:p>
            <a:pPr indent="-381000" lvl="0" marL="457200" rtl="0">
              <a:spcBef>
                <a:spcPts val="600"/>
              </a:spcBef>
              <a:buClr>
                <a:srgbClr val="FFFFFF"/>
              </a:buClr>
              <a:buSzPct val="100000"/>
              <a:buFont typeface="Quicksand"/>
              <a:buChar char="●"/>
            </a:pPr>
            <a:r>
              <a:rPr lang="en" sz="2400">
                <a:solidFill>
                  <a:srgbClr val="FFFFFF"/>
                </a:solidFill>
                <a:latin typeface="Quicksand"/>
                <a:ea typeface="Quicksand"/>
                <a:cs typeface="Quicksand"/>
                <a:sym typeface="Quicksand"/>
              </a:rPr>
              <a:t>Micropython Hardware API</a:t>
            </a:r>
          </a:p>
          <a:p>
            <a:pPr indent="-381000" lvl="0" marL="457200" rtl="0">
              <a:spcBef>
                <a:spcPts val="600"/>
              </a:spcBef>
              <a:buClr>
                <a:srgbClr val="FFFFFF"/>
              </a:buClr>
              <a:buSzPct val="100000"/>
              <a:buFont typeface="Quicksand"/>
              <a:buChar char="●"/>
            </a:pPr>
            <a:r>
              <a:rPr lang="en" sz="2400">
                <a:solidFill>
                  <a:srgbClr val="FFFFFF"/>
                </a:solidFill>
                <a:latin typeface="Quicksand"/>
                <a:ea typeface="Quicksand"/>
                <a:cs typeface="Quicksand"/>
                <a:sym typeface="Quicksand"/>
              </a:rPr>
              <a:t>Micropython vs Arduino</a:t>
            </a:r>
          </a:p>
          <a:p>
            <a:pPr indent="-381000" lvl="0" marL="457200" rtl="0">
              <a:spcBef>
                <a:spcPts val="600"/>
              </a:spcBef>
              <a:buClr>
                <a:srgbClr val="FFFFFF"/>
              </a:buClr>
              <a:buSzPct val="100000"/>
              <a:buFont typeface="Quicksand"/>
              <a:buChar char="●"/>
            </a:pPr>
            <a:r>
              <a:rPr lang="en" sz="2400">
                <a:solidFill>
                  <a:schemeClr val="lt1"/>
                </a:solidFill>
                <a:latin typeface="Quicksand"/>
                <a:ea typeface="Quicksand"/>
                <a:cs typeface="Quicksand"/>
                <a:sym typeface="Quicksand"/>
              </a:rPr>
              <a:t>Micropython</a:t>
            </a:r>
            <a:r>
              <a:rPr lang="en" sz="2400">
                <a:solidFill>
                  <a:srgbClr val="FFFFFF"/>
                </a:solidFill>
                <a:latin typeface="Quicksand"/>
                <a:ea typeface="Quicksand"/>
                <a:cs typeface="Quicksand"/>
                <a:sym typeface="Quicksand"/>
              </a:rPr>
              <a:t> Libraries</a:t>
            </a:r>
          </a:p>
          <a:p>
            <a:pPr indent="-381000" lvl="0" marL="457200" rtl="0">
              <a:spcBef>
                <a:spcPts val="600"/>
              </a:spcBef>
              <a:buClr>
                <a:srgbClr val="FFFFFF"/>
              </a:buClr>
              <a:buSzPct val="100000"/>
              <a:buFont typeface="Quicksand"/>
              <a:buChar char="●"/>
            </a:pPr>
            <a:r>
              <a:rPr lang="en" sz="2400">
                <a:solidFill>
                  <a:srgbClr val="FFFFFF"/>
                </a:solidFill>
                <a:latin typeface="Quicksand"/>
                <a:ea typeface="Quicksand"/>
                <a:cs typeface="Quicksand"/>
                <a:sym typeface="Quicksand"/>
              </a:rPr>
              <a:t>Micropython Framework</a:t>
            </a:r>
          </a:p>
          <a:p>
            <a:pPr indent="-381000" lvl="0" marL="457200" rtl="0">
              <a:spcBef>
                <a:spcPts val="600"/>
              </a:spcBef>
              <a:buClr>
                <a:srgbClr val="FFFFFF"/>
              </a:buClr>
              <a:buSzPct val="100000"/>
              <a:buFont typeface="Quicksand"/>
              <a:buChar char="●"/>
            </a:pPr>
            <a:r>
              <a:rPr lang="en" sz="2400">
                <a:solidFill>
                  <a:srgbClr val="FFFFFF"/>
                </a:solidFill>
                <a:latin typeface="Quicksand"/>
                <a:ea typeface="Quicksand"/>
                <a:cs typeface="Quicksand"/>
                <a:sym typeface="Quicksand"/>
              </a:rPr>
              <a:t>Building Micropython</a:t>
            </a:r>
          </a:p>
          <a:p>
            <a:pPr indent="-381000" lvl="0" marL="457200" rtl="0">
              <a:spcBef>
                <a:spcPts val="600"/>
              </a:spcBef>
              <a:buClr>
                <a:srgbClr val="FFFFFF"/>
              </a:buClr>
              <a:buSzPct val="100000"/>
              <a:buFont typeface="Quicksand"/>
              <a:buChar char="●"/>
            </a:pPr>
            <a:r>
              <a:rPr lang="en" sz="2400">
                <a:solidFill>
                  <a:schemeClr val="lt1"/>
                </a:solidFill>
                <a:latin typeface="Quicksand"/>
                <a:ea typeface="Quicksand"/>
                <a:cs typeface="Quicksand"/>
                <a:sym typeface="Quicksand"/>
              </a:rPr>
              <a:t>Micropython for Unix</a:t>
            </a:r>
          </a:p>
          <a:p>
            <a:pPr indent="-381000" lvl="0" marL="457200" rtl="0">
              <a:spcBef>
                <a:spcPts val="600"/>
              </a:spcBef>
              <a:buClr>
                <a:srgbClr val="FFFFFF"/>
              </a:buClr>
              <a:buSzPct val="100000"/>
              <a:buFont typeface="Quicksand"/>
              <a:buChar char="●"/>
            </a:pPr>
            <a:r>
              <a:rPr lang="en" sz="2400">
                <a:solidFill>
                  <a:srgbClr val="FFFFFF"/>
                </a:solidFill>
                <a:latin typeface="Quicksand"/>
                <a:ea typeface="Quicksand"/>
                <a:cs typeface="Quicksand"/>
                <a:sym typeface="Quicksand"/>
              </a:rPr>
              <a:t>Pyboard</a:t>
            </a:r>
          </a:p>
          <a:p>
            <a:pPr indent="-381000" lvl="0" marL="457200" rtl="0">
              <a:spcBef>
                <a:spcPts val="600"/>
              </a:spcBef>
              <a:buClr>
                <a:srgbClr val="FFFFFF"/>
              </a:buClr>
              <a:buSzPct val="100000"/>
              <a:buFont typeface="Quicksand"/>
              <a:buChar char="●"/>
            </a:pPr>
            <a:r>
              <a:rPr lang="en" sz="2400">
                <a:solidFill>
                  <a:srgbClr val="FFFFFF"/>
                </a:solidFill>
                <a:latin typeface="Quicksand"/>
                <a:ea typeface="Quicksand"/>
                <a:cs typeface="Quicksand"/>
                <a:sym typeface="Quicksand"/>
              </a:rPr>
              <a:t>ESP8266</a:t>
            </a:r>
          </a:p>
          <a:p>
            <a:pPr indent="-381000" lvl="0" marL="457200" rtl="0">
              <a:spcBef>
                <a:spcPts val="600"/>
              </a:spcBef>
              <a:buClr>
                <a:srgbClr val="FFFFFF"/>
              </a:buClr>
              <a:buSzPct val="100000"/>
              <a:buFont typeface="Quicksand"/>
              <a:buChar char="●"/>
            </a:pPr>
            <a:r>
              <a:rPr lang="en" sz="2400">
                <a:solidFill>
                  <a:srgbClr val="FFFFFF"/>
                </a:solidFill>
                <a:latin typeface="Quicksand"/>
                <a:ea typeface="Quicksand"/>
                <a:cs typeface="Quicksand"/>
                <a:sym typeface="Quicksand"/>
              </a:rPr>
              <a:t>Q&amp;A</a:t>
            </a:r>
          </a:p>
          <a:p>
            <a:pPr lvl="0" rtl="0">
              <a:spcBef>
                <a:spcPts val="600"/>
              </a:spcBef>
              <a:buNone/>
            </a:pPr>
            <a:r>
              <a:t/>
            </a:r>
            <a:endParaRPr sz="2400">
              <a:solidFill>
                <a:srgbClr val="FFFFFF"/>
              </a:solidFill>
              <a:latin typeface="Quicksand"/>
              <a:ea typeface="Quicksand"/>
              <a:cs typeface="Quicksand"/>
              <a:sym typeface="Quicksa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Why Micropython?</a:t>
            </a:r>
          </a:p>
        </p:txBody>
      </p:sp>
      <p:sp>
        <p:nvSpPr>
          <p:cNvPr id="91" name="Shape 91"/>
          <p:cNvSpPr/>
          <p:nvPr/>
        </p:nvSpPr>
        <p:spPr>
          <a:xfrm>
            <a:off x="3630807" y="2175900"/>
            <a:ext cx="2506200" cy="2506200"/>
          </a:xfrm>
          <a:prstGeom prst="ellipse">
            <a:avLst/>
          </a:prstGeom>
          <a:noFill/>
          <a:ln cap="flat" cmpd="sng" w="9525">
            <a:solidFill>
              <a:srgbClr val="F35B69"/>
            </a:solidFill>
            <a:prstDash val="dash"/>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35B69"/>
                </a:solidFill>
                <a:latin typeface="Quicksand"/>
                <a:ea typeface="Quicksand"/>
                <a:cs typeface="Quicksand"/>
                <a:sym typeface="Quicksand"/>
              </a:rPr>
              <a:t>Microcontrollers</a:t>
            </a:r>
          </a:p>
        </p:txBody>
      </p:sp>
      <p:sp>
        <p:nvSpPr>
          <p:cNvPr id="92" name="Shape 92"/>
          <p:cNvSpPr/>
          <p:nvPr/>
        </p:nvSpPr>
        <p:spPr>
          <a:xfrm>
            <a:off x="1369924" y="2175900"/>
            <a:ext cx="2506200" cy="2506200"/>
          </a:xfrm>
          <a:prstGeom prst="ellipse">
            <a:avLst/>
          </a:prstGeom>
          <a:noFill/>
          <a:ln cap="flat" cmpd="sng" w="9525">
            <a:solidFill>
              <a:srgbClr val="39C0BA"/>
            </a:solidFill>
            <a:prstDash val="dash"/>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39C0BA"/>
                </a:solidFill>
                <a:latin typeface="Quicksand"/>
                <a:ea typeface="Quicksand"/>
                <a:cs typeface="Quicksand"/>
                <a:sym typeface="Quicksand"/>
              </a:rPr>
              <a:t>Python 3</a:t>
            </a:r>
          </a:p>
        </p:txBody>
      </p:sp>
      <p:sp>
        <p:nvSpPr>
          <p:cNvPr id="93" name="Shape 93"/>
          <p:cNvSpPr/>
          <p:nvPr/>
        </p:nvSpPr>
        <p:spPr>
          <a:xfrm>
            <a:off x="5926742" y="2175900"/>
            <a:ext cx="2506200" cy="2506200"/>
          </a:xfrm>
          <a:prstGeom prst="ellipse">
            <a:avLst/>
          </a:prstGeom>
          <a:noFill/>
          <a:ln cap="flat" cmpd="sng" w="9525">
            <a:solidFill>
              <a:srgbClr val="6D9EEB"/>
            </a:solidFill>
            <a:prstDash val="dash"/>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6D9EEB"/>
                </a:solidFill>
                <a:latin typeface="Quicksand"/>
                <a:ea typeface="Quicksand"/>
                <a:cs typeface="Quicksand"/>
                <a:sym typeface="Quicksand"/>
              </a:rPr>
              <a:t>IOT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Why Micropython?</a:t>
            </a:r>
          </a:p>
        </p:txBody>
      </p:sp>
      <p:sp>
        <p:nvSpPr>
          <p:cNvPr id="99" name="Shape 99"/>
          <p:cNvSpPr txBox="1"/>
          <p:nvPr/>
        </p:nvSpPr>
        <p:spPr>
          <a:xfrm>
            <a:off x="1165475" y="1483075"/>
            <a:ext cx="7610100" cy="4965900"/>
          </a:xfrm>
          <a:prstGeom prst="rect">
            <a:avLst/>
          </a:prstGeom>
          <a:noFill/>
          <a:ln>
            <a:noFill/>
          </a:ln>
        </p:spPr>
        <p:txBody>
          <a:bodyPr anchorCtr="0" anchor="t" bIns="91425" lIns="91425" rIns="91425" tIns="91425">
            <a:noAutofit/>
          </a:bodyPr>
          <a:lstStyle/>
          <a:p>
            <a:pPr lvl="0" rtl="0">
              <a:spcBef>
                <a:spcPts val="600"/>
              </a:spcBef>
              <a:buNone/>
            </a:pPr>
            <a:r>
              <a:rPr b="1" lang="en" sz="1800">
                <a:solidFill>
                  <a:srgbClr val="39C0BA"/>
                </a:solidFill>
                <a:latin typeface="Quicksand"/>
                <a:ea typeface="Quicksand"/>
                <a:cs typeface="Quicksand"/>
                <a:sym typeface="Quicksand"/>
              </a:rPr>
              <a:t>Why python(micro)?</a:t>
            </a:r>
          </a:p>
          <a:p>
            <a:pPr indent="-228600" lvl="0" marL="457200" rtl="0">
              <a:spcBef>
                <a:spcPts val="600"/>
              </a:spcBef>
              <a:buClr>
                <a:schemeClr val="lt1"/>
              </a:buClr>
              <a:buFont typeface="Quicksand"/>
              <a:buChar char="●"/>
            </a:pPr>
            <a:r>
              <a:rPr lang="en">
                <a:solidFill>
                  <a:schemeClr val="lt1"/>
                </a:solidFill>
                <a:latin typeface="Quicksand"/>
                <a:ea typeface="Quicksand"/>
                <a:cs typeface="Quicksand"/>
                <a:sym typeface="Quicksand"/>
              </a:rPr>
              <a:t>High-level language</a:t>
            </a:r>
          </a:p>
          <a:p>
            <a:pPr indent="-228600" lvl="0" marL="457200" rtl="0">
              <a:spcBef>
                <a:spcPts val="600"/>
              </a:spcBef>
              <a:buClr>
                <a:schemeClr val="lt1"/>
              </a:buClr>
              <a:buFont typeface="Quicksand"/>
              <a:buChar char="●"/>
            </a:pPr>
            <a:r>
              <a:rPr lang="en">
                <a:solidFill>
                  <a:schemeClr val="lt1"/>
                </a:solidFill>
                <a:latin typeface="Quicksand"/>
                <a:ea typeface="Quicksand"/>
                <a:cs typeface="Quicksand"/>
                <a:sym typeface="Quicksand"/>
              </a:rPr>
              <a:t>Fast development or prototyping </a:t>
            </a:r>
          </a:p>
          <a:p>
            <a:pPr indent="-228600" lvl="0" marL="457200" rtl="0">
              <a:spcBef>
                <a:spcPts val="600"/>
              </a:spcBef>
              <a:buClr>
                <a:schemeClr val="lt1"/>
              </a:buClr>
              <a:buFont typeface="Quicksand"/>
              <a:buChar char="●"/>
            </a:pPr>
            <a:r>
              <a:rPr lang="en">
                <a:solidFill>
                  <a:schemeClr val="lt1"/>
                </a:solidFill>
                <a:latin typeface="Quicksand"/>
                <a:ea typeface="Quicksand"/>
                <a:cs typeface="Quicksand"/>
                <a:sym typeface="Quicksand"/>
              </a:rPr>
              <a:t>Big open source community</a:t>
            </a:r>
          </a:p>
          <a:p>
            <a:pPr indent="-228600" lvl="0" marL="457200" rtl="0">
              <a:spcBef>
                <a:spcPts val="600"/>
              </a:spcBef>
              <a:buClr>
                <a:schemeClr val="lt1"/>
              </a:buClr>
              <a:buFont typeface="Quicksand"/>
              <a:buChar char="●"/>
            </a:pPr>
            <a:r>
              <a:rPr lang="en">
                <a:solidFill>
                  <a:schemeClr val="lt1"/>
                </a:solidFill>
                <a:latin typeface="Quicksand"/>
                <a:ea typeface="Quicksand"/>
                <a:cs typeface="Quicksand"/>
                <a:sym typeface="Quicksand"/>
              </a:rPr>
              <a:t>Easy to learn and read</a:t>
            </a:r>
          </a:p>
          <a:p>
            <a:pPr indent="-228600" lvl="0" marL="457200" rtl="0">
              <a:spcBef>
                <a:spcPts val="600"/>
              </a:spcBef>
              <a:buClr>
                <a:schemeClr val="lt1"/>
              </a:buClr>
              <a:buFont typeface="Quicksand"/>
              <a:buChar char="●"/>
            </a:pPr>
            <a:r>
              <a:rPr lang="en">
                <a:solidFill>
                  <a:schemeClr val="lt1"/>
                </a:solidFill>
                <a:latin typeface="Quicksand"/>
                <a:ea typeface="Quicksand"/>
                <a:cs typeface="Quicksand"/>
                <a:sym typeface="Quicksand"/>
              </a:rPr>
              <a:t>Powerful features </a:t>
            </a:r>
          </a:p>
          <a:p>
            <a:pPr indent="-228600" lvl="0" marL="457200" rtl="0">
              <a:spcBef>
                <a:spcPts val="600"/>
              </a:spcBef>
              <a:buClr>
                <a:schemeClr val="lt1"/>
              </a:buClr>
              <a:buFont typeface="Quicksand"/>
              <a:buChar char="●"/>
            </a:pPr>
            <a:r>
              <a:rPr lang="en">
                <a:solidFill>
                  <a:schemeClr val="lt1"/>
                </a:solidFill>
                <a:latin typeface="Quicksand"/>
                <a:ea typeface="Quicksand"/>
                <a:cs typeface="Quicksand"/>
                <a:sym typeface="Quicksand"/>
              </a:rPr>
              <a:t>It's not Javascript/Lua/C</a:t>
            </a:r>
          </a:p>
          <a:p>
            <a:pPr lvl="0" rtl="0">
              <a:spcBef>
                <a:spcPts val="600"/>
              </a:spcBef>
              <a:buNone/>
            </a:pPr>
            <a:r>
              <a:t/>
            </a:r>
            <a:endParaRPr>
              <a:solidFill>
                <a:schemeClr val="lt1"/>
              </a:solidFill>
              <a:latin typeface="Quicksand"/>
              <a:ea typeface="Quicksand"/>
              <a:cs typeface="Quicksand"/>
              <a:sym typeface="Quicksand"/>
            </a:endParaRPr>
          </a:p>
          <a:p>
            <a:pPr lvl="0" rtl="0">
              <a:spcBef>
                <a:spcPts val="600"/>
              </a:spcBef>
              <a:buNone/>
            </a:pPr>
            <a:r>
              <a:rPr b="1" lang="en" sz="1800">
                <a:solidFill>
                  <a:srgbClr val="39C0BA"/>
                </a:solidFill>
                <a:latin typeface="Quicksand"/>
                <a:ea typeface="Quicksand"/>
                <a:cs typeface="Quicksand"/>
                <a:sym typeface="Quicksand"/>
              </a:rPr>
              <a:t>Why not CPython/PyPy, etc.?</a:t>
            </a:r>
          </a:p>
          <a:p>
            <a:pPr indent="-228600" lvl="0" marL="457200" rtl="0">
              <a:spcBef>
                <a:spcPts val="600"/>
              </a:spcBef>
              <a:buClr>
                <a:schemeClr val="lt1"/>
              </a:buClr>
              <a:buFont typeface="Quicksand"/>
              <a:buChar char="●"/>
            </a:pPr>
            <a:r>
              <a:rPr lang="en">
                <a:solidFill>
                  <a:schemeClr val="lt1"/>
                </a:solidFill>
                <a:latin typeface="Quicksand"/>
                <a:ea typeface="Quicksand"/>
                <a:cs typeface="Quicksand"/>
                <a:sym typeface="Quicksand"/>
              </a:rPr>
              <a:t>RAM</a:t>
            </a:r>
          </a:p>
          <a:p>
            <a:pPr indent="-228600" lvl="0" marL="457200" rtl="0">
              <a:spcBef>
                <a:spcPts val="600"/>
              </a:spcBef>
              <a:buClr>
                <a:schemeClr val="lt1"/>
              </a:buClr>
              <a:buFont typeface="Quicksand"/>
              <a:buChar char="●"/>
            </a:pPr>
            <a:r>
              <a:rPr lang="en">
                <a:solidFill>
                  <a:schemeClr val="lt1"/>
                </a:solidFill>
                <a:latin typeface="Quicksand"/>
                <a:ea typeface="Quicksand"/>
                <a:cs typeface="Quicksand"/>
                <a:sym typeface="Quicksand"/>
              </a:rPr>
              <a:t>Microcontrollers need optimized code for constrained resources</a:t>
            </a:r>
          </a:p>
          <a:p>
            <a:pPr indent="-228600" lvl="0" marL="457200" rtl="0">
              <a:spcBef>
                <a:spcPts val="600"/>
              </a:spcBef>
              <a:buClr>
                <a:schemeClr val="lt1"/>
              </a:buClr>
              <a:buFont typeface="Quicksand"/>
              <a:buChar char="●"/>
            </a:pPr>
            <a:r>
              <a:rPr lang="en">
                <a:solidFill>
                  <a:schemeClr val="lt1"/>
                </a:solidFill>
                <a:latin typeface="Quicksand"/>
                <a:ea typeface="Quicksand"/>
                <a:cs typeface="Quicksand"/>
                <a:sym typeface="Quicksand"/>
              </a:rPr>
              <a:t>CPython Integer operations, method calls and for loops expensive in RAM</a:t>
            </a:r>
          </a:p>
          <a:p>
            <a:pPr indent="-228600" lvl="0" marL="457200" rtl="0">
              <a:spcBef>
                <a:spcPts val="600"/>
              </a:spcBef>
              <a:buClr>
                <a:schemeClr val="lt1"/>
              </a:buClr>
              <a:buFont typeface="Quicksand"/>
              <a:buChar char="●"/>
            </a:pPr>
            <a:r>
              <a:rPr lang="en">
                <a:solidFill>
                  <a:schemeClr val="lt1"/>
                </a:solidFill>
                <a:latin typeface="Quicksand"/>
                <a:ea typeface="Quicksand"/>
                <a:cs typeface="Quicksand"/>
                <a:sym typeface="Quicksand"/>
              </a:rPr>
              <a:t>Some CPython libraries cache disk data in RAM</a:t>
            </a:r>
          </a:p>
          <a:p>
            <a:pPr lvl="0" rtl="0">
              <a:spcBef>
                <a:spcPts val="600"/>
              </a:spcBef>
              <a:buNone/>
            </a:pPr>
            <a:r>
              <a:t/>
            </a:r>
            <a:endParaRPr>
              <a:solidFill>
                <a:schemeClr val="lt1"/>
              </a:solidFill>
              <a:latin typeface="Quicksand"/>
              <a:ea typeface="Quicksand"/>
              <a:cs typeface="Quicksand"/>
              <a:sym typeface="Quicksand"/>
            </a:endParaRPr>
          </a:p>
          <a:p>
            <a:pPr lvl="0" rtl="0">
              <a:spcBef>
                <a:spcPts val="600"/>
              </a:spcBef>
              <a:buNone/>
            </a:pPr>
            <a:r>
              <a:rPr b="1" lang="en">
                <a:solidFill>
                  <a:schemeClr val="lt1"/>
                </a:solidFill>
                <a:latin typeface="Quicksand"/>
                <a:ea typeface="Quicksand"/>
                <a:cs typeface="Quicksand"/>
                <a:sym typeface="Quicksand"/>
              </a:rPr>
              <a:t>List of differences between micropython and Cpython: </a:t>
            </a:r>
            <a:r>
              <a:rPr lang="en">
                <a:solidFill>
                  <a:schemeClr val="lt1"/>
                </a:solidFill>
                <a:latin typeface="Quicksand"/>
                <a:ea typeface="Quicksand"/>
                <a:cs typeface="Quicksand"/>
                <a:sym typeface="Quicksand"/>
              </a:rPr>
              <a:t>https://github.com/micropython/micropython/wiki/Differences</a:t>
            </a:r>
          </a:p>
          <a:p>
            <a:pPr lvl="0" rtl="0">
              <a:spcBef>
                <a:spcPts val="600"/>
              </a:spcBef>
              <a:buClr>
                <a:schemeClr val="dk1"/>
              </a:buClr>
              <a:buFont typeface="Arial"/>
              <a:buNone/>
            </a:pPr>
            <a:r>
              <a:t/>
            </a:r>
            <a:endParaRPr b="1" sz="1800">
              <a:solidFill>
                <a:srgbClr val="39C0BA"/>
              </a:solidFill>
              <a:latin typeface="Quicksand"/>
              <a:ea typeface="Quicksand"/>
              <a:cs typeface="Quicksand"/>
              <a:sym typeface="Quicksa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Why Micropython?</a:t>
            </a:r>
          </a:p>
        </p:txBody>
      </p:sp>
      <p:sp>
        <p:nvSpPr>
          <p:cNvPr id="105" name="Shape 105"/>
          <p:cNvSpPr txBox="1"/>
          <p:nvPr/>
        </p:nvSpPr>
        <p:spPr>
          <a:xfrm>
            <a:off x="1165475" y="1483075"/>
            <a:ext cx="7610100" cy="4965900"/>
          </a:xfrm>
          <a:prstGeom prst="rect">
            <a:avLst/>
          </a:prstGeom>
          <a:noFill/>
          <a:ln>
            <a:noFill/>
          </a:ln>
        </p:spPr>
        <p:txBody>
          <a:bodyPr anchorCtr="0" anchor="t" bIns="91425" lIns="91425" rIns="91425" tIns="91425">
            <a:noAutofit/>
          </a:bodyPr>
          <a:lstStyle/>
          <a:p>
            <a:pPr lvl="0" rtl="0">
              <a:spcBef>
                <a:spcPts val="600"/>
              </a:spcBef>
              <a:buNone/>
            </a:pPr>
            <a:r>
              <a:rPr b="1" lang="en" sz="1600">
                <a:solidFill>
                  <a:srgbClr val="39C0BA"/>
                </a:solidFill>
                <a:latin typeface="Quicksand"/>
                <a:ea typeface="Quicksand"/>
                <a:cs typeface="Quicksand"/>
                <a:sym typeface="Quicksand"/>
              </a:rPr>
              <a:t>Differences between micropython and CPython</a:t>
            </a:r>
          </a:p>
          <a:p>
            <a:pPr indent="-330200" lvl="0" marL="457200" rtl="0">
              <a:spcBef>
                <a:spcPts val="600"/>
              </a:spcBef>
              <a:buClr>
                <a:schemeClr val="lt1"/>
              </a:buClr>
              <a:buSzPct val="100000"/>
              <a:buFont typeface="Quicksand"/>
              <a:buChar char="●"/>
            </a:pPr>
            <a:r>
              <a:rPr lang="en" sz="1600">
                <a:solidFill>
                  <a:schemeClr val="lt1"/>
                </a:solidFill>
                <a:latin typeface="Quicksand"/>
                <a:ea typeface="Quicksand"/>
                <a:cs typeface="Quicksand"/>
                <a:sym typeface="Quicksand"/>
              </a:rPr>
              <a:t>“Unlike CPython3, which uses reference-counting, MicroPython uses garbage collection as the primary means of memory management.”</a:t>
            </a:r>
          </a:p>
          <a:p>
            <a:pPr indent="-330200" lvl="0" marL="457200" rtl="0">
              <a:spcBef>
                <a:spcPts val="600"/>
              </a:spcBef>
              <a:buClr>
                <a:schemeClr val="lt1"/>
              </a:buClr>
              <a:buSzPct val="100000"/>
              <a:buFont typeface="Quicksand"/>
              <a:buChar char="●"/>
            </a:pPr>
            <a:r>
              <a:rPr lang="en" sz="1600">
                <a:solidFill>
                  <a:schemeClr val="lt1"/>
                </a:solidFill>
                <a:latin typeface="Quicksand"/>
                <a:ea typeface="Quicksand"/>
                <a:cs typeface="Quicksand"/>
                <a:sym typeface="Quicksand"/>
              </a:rPr>
              <a:t>“MicroPython does not ship with an extensive standard library of modules. It's not possible and does not make sense, to provide the complete CPython3 library. Many modules are not usable or useful in the context of embedded systems, and there is not enough memory to deploy the entire library on small devices”</a:t>
            </a:r>
          </a:p>
          <a:p>
            <a:pPr indent="-330200" lvl="0" marL="457200" rtl="0">
              <a:spcBef>
                <a:spcPts val="600"/>
              </a:spcBef>
              <a:buClr>
                <a:schemeClr val="lt1"/>
              </a:buClr>
              <a:buSzPct val="100000"/>
              <a:buFont typeface="Quicksand"/>
              <a:buChar char="●"/>
            </a:pPr>
            <a:r>
              <a:rPr lang="en" sz="1600">
                <a:solidFill>
                  <a:schemeClr val="lt1"/>
                </a:solidFill>
                <a:latin typeface="Quicksand"/>
                <a:ea typeface="Quicksand"/>
                <a:cs typeface="Quicksand"/>
                <a:sym typeface="Quicksand"/>
              </a:rPr>
              <a:t>MicroPython does not implement complete CPython object data model, but only a subset of it. Advanced usages of multiple inheritance, __new__ method may not work. Method resolution order is different (#525). Metaclasses are not supported (at least yet).</a:t>
            </a:r>
          </a:p>
          <a:p>
            <a:pPr lvl="0" rtl="0">
              <a:spcBef>
                <a:spcPts val="600"/>
              </a:spcBef>
              <a:buNone/>
            </a:pPr>
            <a:r>
              <a:rPr b="1" lang="en" sz="1600">
                <a:solidFill>
                  <a:schemeClr val="lt1"/>
                </a:solidFill>
                <a:latin typeface="Quicksand"/>
                <a:ea typeface="Quicksand"/>
                <a:cs typeface="Quicksand"/>
                <a:sym typeface="Quicksand"/>
              </a:rPr>
              <a:t>List of differences between micropython and Cpython: </a:t>
            </a:r>
            <a:r>
              <a:rPr lang="en" sz="1600">
                <a:solidFill>
                  <a:schemeClr val="lt1"/>
                </a:solidFill>
                <a:latin typeface="Quicksand"/>
                <a:ea typeface="Quicksand"/>
                <a:cs typeface="Quicksand"/>
                <a:sym typeface="Quicksand"/>
              </a:rPr>
              <a:t>https://github.com/micropython/micropython/wiki/Differences</a:t>
            </a:r>
          </a:p>
          <a:p>
            <a:pPr lvl="0" rtl="0">
              <a:spcBef>
                <a:spcPts val="600"/>
              </a:spcBef>
              <a:buClr>
                <a:schemeClr val="dk1"/>
              </a:buClr>
              <a:buFont typeface="Arial"/>
              <a:buNone/>
            </a:pPr>
            <a:r>
              <a:t/>
            </a:r>
            <a:endParaRPr b="1" sz="1600">
              <a:solidFill>
                <a:srgbClr val="39C0BA"/>
              </a:solidFill>
              <a:latin typeface="Quicksand"/>
              <a:ea typeface="Quicksand"/>
              <a:cs typeface="Quicksand"/>
              <a:sym typeface="Quicksa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So what is micropython?</a:t>
            </a:r>
          </a:p>
        </p:txBody>
      </p:sp>
      <p:pic>
        <p:nvPicPr>
          <p:cNvPr descr="micropy-logo.jpeg" id="111" name="Shape 111"/>
          <p:cNvPicPr preferRelativeResize="0"/>
          <p:nvPr/>
        </p:nvPicPr>
        <p:blipFill>
          <a:blip r:embed="rId3">
            <a:alphaModFix/>
          </a:blip>
          <a:stretch>
            <a:fillRect/>
          </a:stretch>
        </p:blipFill>
        <p:spPr>
          <a:xfrm>
            <a:off x="5690250" y="714437"/>
            <a:ext cx="2981425" cy="2981425"/>
          </a:xfrm>
          <a:prstGeom prst="rect">
            <a:avLst/>
          </a:prstGeom>
          <a:noFill/>
          <a:ln>
            <a:noFill/>
          </a:ln>
        </p:spPr>
      </p:pic>
      <p:sp>
        <p:nvSpPr>
          <p:cNvPr id="112" name="Shape 112"/>
          <p:cNvSpPr txBox="1"/>
          <p:nvPr/>
        </p:nvSpPr>
        <p:spPr>
          <a:xfrm>
            <a:off x="1118225" y="1238100"/>
            <a:ext cx="4464600" cy="1934100"/>
          </a:xfrm>
          <a:prstGeom prst="rect">
            <a:avLst/>
          </a:prstGeom>
          <a:noFill/>
          <a:ln>
            <a:noFill/>
          </a:ln>
        </p:spPr>
        <p:txBody>
          <a:bodyPr anchorCtr="0" anchor="t" bIns="91425" lIns="91425" rIns="91425" tIns="91425">
            <a:noAutofit/>
          </a:bodyPr>
          <a:lstStyle/>
          <a:p>
            <a:pPr lvl="0" rtl="0">
              <a:spcBef>
                <a:spcPts val="600"/>
              </a:spcBef>
              <a:buNone/>
            </a:pPr>
            <a:r>
              <a:rPr b="1" lang="en">
                <a:solidFill>
                  <a:srgbClr val="39C0BA"/>
                </a:solidFill>
                <a:latin typeface="Quicksand"/>
                <a:ea typeface="Quicksand"/>
                <a:cs typeface="Quicksand"/>
                <a:sym typeface="Quicksand"/>
              </a:rPr>
              <a:t>“MicroPython is a lean and efficient implementation of the Python 3 programming language that includes a small subset of the Python standard library and is optimised to run on microcontrollers and in constrained environments. The MicroPython board is a small electronic circuit board that runs MicroPython on the bare metal, and gives you a low-level Python operating system that can be used to control all kinds of electronic projects. ”</a:t>
            </a:r>
          </a:p>
        </p:txBody>
      </p:sp>
      <p:sp>
        <p:nvSpPr>
          <p:cNvPr id="113" name="Shape 113"/>
          <p:cNvSpPr txBox="1"/>
          <p:nvPr/>
        </p:nvSpPr>
        <p:spPr>
          <a:xfrm>
            <a:off x="1165475" y="3967450"/>
            <a:ext cx="7610100" cy="2481600"/>
          </a:xfrm>
          <a:prstGeom prst="rect">
            <a:avLst/>
          </a:prstGeom>
          <a:noFill/>
          <a:ln>
            <a:noFill/>
          </a:ln>
        </p:spPr>
        <p:txBody>
          <a:bodyPr anchorCtr="0" anchor="t" bIns="91425" lIns="91425" rIns="91425" tIns="91425">
            <a:noAutofit/>
          </a:bodyPr>
          <a:lstStyle/>
          <a:p>
            <a:pPr lvl="0" rtl="0">
              <a:spcBef>
                <a:spcPts val="600"/>
              </a:spcBef>
              <a:buNone/>
            </a:pPr>
            <a:r>
              <a:rPr b="1" lang="en" sz="1800">
                <a:solidFill>
                  <a:srgbClr val="39C0BA"/>
                </a:solidFill>
                <a:latin typeface="Quicksand"/>
                <a:ea typeface="Quicksand"/>
                <a:cs typeface="Quicksand"/>
                <a:sym typeface="Quicksand"/>
              </a:rPr>
              <a:t>Origin</a:t>
            </a:r>
          </a:p>
          <a:p>
            <a:pPr lvl="0" rtl="0">
              <a:spcBef>
                <a:spcPts val="600"/>
              </a:spcBef>
              <a:buNone/>
            </a:pPr>
            <a:r>
              <a:rPr lang="en" sz="1800">
                <a:solidFill>
                  <a:srgbClr val="FFFFFF"/>
                </a:solidFill>
                <a:latin typeface="Quicksand"/>
                <a:ea typeface="Quicksand"/>
                <a:cs typeface="Quicksand"/>
                <a:sym typeface="Quicksand"/>
              </a:rPr>
              <a:t>Started as a kickstarter campaign (</a:t>
            </a:r>
            <a:r>
              <a:rPr lang="en" sz="1800" u="sng">
                <a:solidFill>
                  <a:schemeClr val="hlink"/>
                </a:solidFill>
                <a:latin typeface="Quicksand"/>
                <a:ea typeface="Quicksand"/>
                <a:cs typeface="Quicksand"/>
                <a:sym typeface="Quicksand"/>
                <a:hlinkClick r:id="rId4"/>
              </a:rPr>
              <a:t>Link</a:t>
            </a:r>
            <a:r>
              <a:rPr lang="en" sz="1800">
                <a:solidFill>
                  <a:srgbClr val="FFFFFF"/>
                </a:solidFill>
                <a:latin typeface="Quicksand"/>
                <a:ea typeface="Quicksand"/>
                <a:cs typeface="Quicksand"/>
                <a:sym typeface="Quicksand"/>
              </a:rPr>
              <a:t>) with a focus on a “Micropython” board that was shipped on the successful backing of the project. The successful kickstarter campaign and open source community following widened the support of Micropython to more devices and applications beyond the pyboard.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1165475" y="665975"/>
            <a:ext cx="6858000" cy="459900"/>
          </a:xfrm>
          <a:prstGeom prst="rect">
            <a:avLst/>
          </a:prstGeom>
        </p:spPr>
        <p:txBody>
          <a:bodyPr anchorCtr="0" anchor="b" bIns="91425" lIns="91425" rIns="91425" tIns="91425">
            <a:noAutofit/>
          </a:bodyPr>
          <a:lstStyle/>
          <a:p>
            <a:pPr lvl="0" rtl="0">
              <a:spcBef>
                <a:spcPts val="0"/>
              </a:spcBef>
              <a:buNone/>
            </a:pPr>
            <a:r>
              <a:rPr lang="en" sz="2400"/>
              <a:t>Features</a:t>
            </a:r>
          </a:p>
        </p:txBody>
      </p:sp>
      <p:sp>
        <p:nvSpPr>
          <p:cNvPr id="119" name="Shape 119"/>
          <p:cNvSpPr txBox="1"/>
          <p:nvPr/>
        </p:nvSpPr>
        <p:spPr>
          <a:xfrm>
            <a:off x="1165475" y="1228025"/>
            <a:ext cx="7610100" cy="5220900"/>
          </a:xfrm>
          <a:prstGeom prst="rect">
            <a:avLst/>
          </a:prstGeom>
          <a:noFill/>
          <a:ln>
            <a:noFill/>
          </a:ln>
        </p:spPr>
        <p:txBody>
          <a:bodyPr anchorCtr="0" anchor="t" bIns="91425" lIns="91425" rIns="91425" tIns="91425">
            <a:noAutofit/>
          </a:bodyPr>
          <a:lstStyle/>
          <a:p>
            <a:pPr indent="-330200" lvl="0" marL="457200" rtl="0">
              <a:spcBef>
                <a:spcPts val="600"/>
              </a:spcBef>
              <a:buClr>
                <a:srgbClr val="FFFFFF"/>
              </a:buClr>
              <a:buSzPct val="100000"/>
              <a:buFont typeface="Quicksand"/>
              <a:buChar char="●"/>
            </a:pPr>
            <a:r>
              <a:rPr b="1" lang="en" sz="1600">
                <a:solidFill>
                  <a:srgbClr val="FFFFFF"/>
                </a:solidFill>
                <a:latin typeface="Quicksand"/>
                <a:ea typeface="Quicksand"/>
                <a:cs typeface="Quicksand"/>
                <a:sym typeface="Quicksand"/>
              </a:rPr>
              <a:t>REPL (MicroPython Interactive Interpreter Mode)</a:t>
            </a:r>
          </a:p>
          <a:p>
            <a:pPr indent="-330200" lvl="0" marL="457200" rtl="0">
              <a:spcBef>
                <a:spcPts val="600"/>
              </a:spcBef>
              <a:buClr>
                <a:srgbClr val="FFFFFF"/>
              </a:buClr>
              <a:buSzPct val="100000"/>
              <a:buFont typeface="Quicksand"/>
              <a:buChar char="●"/>
            </a:pPr>
            <a:r>
              <a:rPr b="1" lang="en" sz="1600">
                <a:solidFill>
                  <a:srgbClr val="FFFFFF"/>
                </a:solidFill>
                <a:latin typeface="Quicksand"/>
                <a:ea typeface="Quicksand"/>
                <a:cs typeface="Quicksand"/>
                <a:sym typeface="Quicksand"/>
              </a:rPr>
              <a:t>Autocompletion</a:t>
            </a:r>
          </a:p>
          <a:p>
            <a:pPr indent="-330200" lvl="0" marL="457200" rtl="0">
              <a:spcBef>
                <a:spcPts val="600"/>
              </a:spcBef>
              <a:buClr>
                <a:srgbClr val="FFFFFF"/>
              </a:buClr>
              <a:buSzPct val="100000"/>
              <a:buFont typeface="Quicksand"/>
              <a:buChar char="●"/>
            </a:pPr>
            <a:r>
              <a:rPr b="1" lang="en" sz="1600">
                <a:solidFill>
                  <a:srgbClr val="FFFFFF"/>
                </a:solidFill>
                <a:latin typeface="Quicksand"/>
                <a:ea typeface="Quicksand"/>
                <a:cs typeface="Quicksand"/>
                <a:sym typeface="Quicksand"/>
              </a:rPr>
              <a:t>Auto-indentation</a:t>
            </a:r>
          </a:p>
          <a:p>
            <a:pPr indent="-330200" lvl="0" marL="457200" rtl="0">
              <a:spcBef>
                <a:spcPts val="600"/>
              </a:spcBef>
              <a:buClr>
                <a:srgbClr val="FFFFFF"/>
              </a:buClr>
              <a:buSzPct val="100000"/>
              <a:buFont typeface="Quicksand"/>
              <a:buChar char="●"/>
            </a:pPr>
            <a:r>
              <a:rPr b="1" lang="en" sz="1600">
                <a:solidFill>
                  <a:srgbClr val="FFFFFF"/>
                </a:solidFill>
                <a:latin typeface="Quicksand"/>
                <a:ea typeface="Quicksand"/>
                <a:cs typeface="Quicksand"/>
                <a:sym typeface="Quicksand"/>
              </a:rPr>
              <a:t>Paste Mode</a:t>
            </a:r>
          </a:p>
          <a:p>
            <a:pPr indent="-330200" lvl="0" marL="457200" rtl="0">
              <a:spcBef>
                <a:spcPts val="600"/>
              </a:spcBef>
              <a:buClr>
                <a:srgbClr val="FFFFFF"/>
              </a:buClr>
              <a:buSzPct val="100000"/>
              <a:buFont typeface="Quicksand"/>
              <a:buChar char="●"/>
            </a:pPr>
            <a:r>
              <a:rPr b="1" lang="en" sz="1600">
                <a:solidFill>
                  <a:srgbClr val="FFFFFF"/>
                </a:solidFill>
                <a:latin typeface="Quicksand"/>
                <a:ea typeface="Quicksand"/>
                <a:cs typeface="Quicksand"/>
                <a:sym typeface="Quicksand"/>
              </a:rPr>
              <a:t>WEBREPL</a:t>
            </a:r>
          </a:p>
          <a:p>
            <a:pPr indent="-330200" lvl="0" marL="457200" rtl="0">
              <a:spcBef>
                <a:spcPts val="600"/>
              </a:spcBef>
              <a:buClr>
                <a:srgbClr val="FFFFFF"/>
              </a:buClr>
              <a:buSzPct val="100000"/>
              <a:buFont typeface="Quicksand"/>
              <a:buChar char="●"/>
            </a:pPr>
            <a:r>
              <a:rPr b="1" lang="en" sz="1600">
                <a:solidFill>
                  <a:srgbClr val="FFFFFF"/>
                </a:solidFill>
                <a:latin typeface="Quicksand"/>
                <a:ea typeface="Quicksand"/>
                <a:cs typeface="Quicksand"/>
                <a:sym typeface="Quicksand"/>
              </a:rPr>
              <a:t>Hardware API</a:t>
            </a:r>
          </a:p>
          <a:p>
            <a:pPr indent="-330200" lvl="0" marL="457200" rtl="0">
              <a:spcBef>
                <a:spcPts val="600"/>
              </a:spcBef>
              <a:buClr>
                <a:srgbClr val="FFFFFF"/>
              </a:buClr>
              <a:buSzPct val="100000"/>
              <a:buFont typeface="Quicksand"/>
              <a:buChar char="●"/>
            </a:pPr>
            <a:r>
              <a:rPr b="1" lang="en" sz="1600">
                <a:solidFill>
                  <a:srgbClr val="FFFFFF"/>
                </a:solidFill>
                <a:latin typeface="Quicksand"/>
                <a:ea typeface="Quicksand"/>
                <a:cs typeface="Quicksand"/>
                <a:sym typeface="Quicksand"/>
              </a:rPr>
              <a:t>Execute Assembler </a:t>
            </a:r>
          </a:p>
          <a:p>
            <a:pPr lvl="0" rtl="0">
              <a:spcBef>
                <a:spcPts val="600"/>
              </a:spcBef>
              <a:buNone/>
            </a:pPr>
            <a:r>
              <a:rPr b="1" lang="en" sz="1600">
                <a:solidFill>
                  <a:srgbClr val="FFFFFF"/>
                </a:solidFill>
                <a:latin typeface="Quicksand"/>
                <a:ea typeface="Quicksand"/>
                <a:cs typeface="Quicksand"/>
                <a:sym typeface="Quicksand"/>
              </a:rPr>
              <a:t>	@micropython.asm_thumb</a:t>
            </a:r>
          </a:p>
          <a:p>
            <a:pPr indent="-69850" lvl="0" marL="457200" rtl="0">
              <a:spcBef>
                <a:spcPts val="600"/>
              </a:spcBef>
              <a:buClr>
                <a:schemeClr val="dk1"/>
              </a:buClr>
              <a:buSzPct val="68750"/>
              <a:buFont typeface="Arial"/>
              <a:buNone/>
            </a:pPr>
            <a:r>
              <a:rPr b="1" lang="en" sz="1600">
                <a:solidFill>
                  <a:srgbClr val="FFFFFF"/>
                </a:solidFill>
                <a:latin typeface="Quicksand"/>
                <a:ea typeface="Quicksand"/>
                <a:cs typeface="Quicksand"/>
                <a:sym typeface="Quicksand"/>
              </a:rPr>
              <a:t>def led_on():</a:t>
            </a:r>
          </a:p>
          <a:p>
            <a:pPr indent="-69850" lvl="0" marL="457200" rtl="0">
              <a:spcBef>
                <a:spcPts val="600"/>
              </a:spcBef>
              <a:buClr>
                <a:schemeClr val="dk1"/>
              </a:buClr>
              <a:buSzPct val="68750"/>
              <a:buFont typeface="Arial"/>
              <a:buNone/>
            </a:pPr>
            <a:r>
              <a:rPr b="1" lang="en" sz="1600">
                <a:solidFill>
                  <a:srgbClr val="FFFFFF"/>
                </a:solidFill>
                <a:latin typeface="Quicksand"/>
                <a:ea typeface="Quicksand"/>
                <a:cs typeface="Quicksand"/>
                <a:sym typeface="Quicksand"/>
              </a:rPr>
              <a:t>    movwt(r0, stm.GPIOA)</a:t>
            </a:r>
          </a:p>
          <a:p>
            <a:pPr indent="-69850" lvl="0" marL="457200" rtl="0">
              <a:spcBef>
                <a:spcPts val="600"/>
              </a:spcBef>
              <a:buClr>
                <a:schemeClr val="dk1"/>
              </a:buClr>
              <a:buSzPct val="68750"/>
              <a:buFont typeface="Arial"/>
              <a:buNone/>
            </a:pPr>
            <a:r>
              <a:rPr b="1" lang="en" sz="1600">
                <a:solidFill>
                  <a:srgbClr val="FFFFFF"/>
                </a:solidFill>
                <a:latin typeface="Quicksand"/>
                <a:ea typeface="Quicksand"/>
                <a:cs typeface="Quicksand"/>
                <a:sym typeface="Quicksand"/>
              </a:rPr>
              <a:t>    movw(r1, 1 &lt;&lt; 13)</a:t>
            </a:r>
          </a:p>
          <a:p>
            <a:pPr indent="0" lvl="0" marL="457200" rtl="0">
              <a:spcBef>
                <a:spcPts val="600"/>
              </a:spcBef>
              <a:buNone/>
            </a:pPr>
            <a:r>
              <a:rPr b="1" lang="en" sz="1600">
                <a:solidFill>
                  <a:srgbClr val="FFFFFF"/>
                </a:solidFill>
                <a:latin typeface="Quicksand"/>
                <a:ea typeface="Quicksand"/>
                <a:cs typeface="Quicksand"/>
                <a:sym typeface="Quicksand"/>
              </a:rPr>
              <a:t>    strh(r1, [r0, stm.GPIO_BSRRL])</a:t>
            </a:r>
          </a:p>
          <a:p>
            <a:pPr indent="-330200" lvl="0" marL="457200" rtl="0">
              <a:spcBef>
                <a:spcPts val="600"/>
              </a:spcBef>
              <a:buClr>
                <a:srgbClr val="FFFFFF"/>
              </a:buClr>
              <a:buSzPct val="100000"/>
              <a:buFont typeface="Quicksand"/>
              <a:buChar char="●"/>
            </a:pPr>
            <a:r>
              <a:rPr b="1" lang="en" sz="1600">
                <a:solidFill>
                  <a:srgbClr val="FFFFFF"/>
                </a:solidFill>
                <a:latin typeface="Quicksand"/>
                <a:ea typeface="Quicksand"/>
                <a:cs typeface="Quicksand"/>
                <a:sym typeface="Quicksand"/>
              </a:rPr>
              <a:t>The special variable _ (underscore)</a:t>
            </a:r>
          </a:p>
          <a:p>
            <a:pPr indent="-330200" lvl="1" marL="914400" rtl="0">
              <a:spcBef>
                <a:spcPts val="600"/>
              </a:spcBef>
              <a:buClr>
                <a:srgbClr val="FFFFFF"/>
              </a:buClr>
              <a:buSzPct val="100000"/>
              <a:buFont typeface="Quicksand"/>
              <a:buChar char="○"/>
            </a:pPr>
            <a:r>
              <a:rPr b="1" lang="en" sz="1600">
                <a:solidFill>
                  <a:srgbClr val="FFFFFF"/>
                </a:solidFill>
                <a:latin typeface="Quicksand"/>
                <a:ea typeface="Quicksand"/>
                <a:cs typeface="Quicksand"/>
                <a:sym typeface="Quicksand"/>
              </a:rPr>
              <a:t>When you use the REPL, you may perform computations and see the results. MicroPython stores the results of the previous statement in the variable _ (underscore). So you can use the underscore to save the result in a variable. For example:</a:t>
            </a:r>
          </a:p>
          <a:p>
            <a:pPr lvl="0" rtl="0">
              <a:spcBef>
                <a:spcPts val="600"/>
              </a:spcBef>
              <a:buNone/>
            </a:pPr>
            <a:r>
              <a:t/>
            </a:r>
            <a:endParaRPr b="1" sz="1600">
              <a:solidFill>
                <a:srgbClr val="FFFFFF"/>
              </a:solidFill>
              <a:latin typeface="Quicksand"/>
              <a:ea typeface="Quicksand"/>
              <a:cs typeface="Quicksand"/>
              <a:sym typeface="Quicksand"/>
            </a:endParaRPr>
          </a:p>
        </p:txBody>
      </p:sp>
    </p:spTree>
  </p:cSld>
  <p:clrMapOvr>
    <a:masterClrMapping/>
  </p:clrMapOvr>
</p:sld>
</file>

<file path=ppt/theme/theme1.xml><?xml version="1.0" encoding="utf-8"?>
<a:theme xmlns:a="http://schemas.openxmlformats.org/drawingml/2006/main" xmlns:r="http://schemas.openxmlformats.org/officeDocument/2006/relationships" name="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