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1" r:id="rId5"/>
    <p:sldId id="259" r:id="rId6"/>
    <p:sldId id="257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5"/>
    <p:restoredTop sz="93742"/>
  </p:normalViewPr>
  <p:slideViewPr>
    <p:cSldViewPr>
      <p:cViewPr varScale="1">
        <p:scale>
          <a:sx n="73" d="100"/>
          <a:sy n="73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4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13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4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56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0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0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6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2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5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3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C636-50D6-4B93-970A-248DB6DE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774" y="2080620"/>
            <a:ext cx="6600451" cy="91633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/>
              <a:t>抓包方案讨论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503F3C-BBF9-4788-AED7-C3847923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107" y="3717032"/>
            <a:ext cx="4429784" cy="112628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/>
              <a:t>计</a:t>
            </a:r>
            <a:r>
              <a:rPr lang="en-US" altLang="zh-CN" sz="2400" dirty="0"/>
              <a:t>75  </a:t>
            </a:r>
            <a:r>
              <a:rPr lang="zh-CN" altLang="en-US" sz="2400" dirty="0"/>
              <a:t>郭诚</a:t>
            </a:r>
            <a:endParaRPr lang="en-US" altLang="zh-CN" sz="2400" dirty="0"/>
          </a:p>
          <a:p>
            <a:pPr algn="ctr"/>
            <a:r>
              <a:rPr lang="zh-CN" altLang="en-US" sz="2400" dirty="0"/>
              <a:t>计</a:t>
            </a:r>
            <a:r>
              <a:rPr lang="en-US" altLang="zh-CN" sz="2400" dirty="0"/>
              <a:t>65  </a:t>
            </a:r>
            <a:r>
              <a:rPr lang="zh-CN" altLang="en-US" sz="2400" dirty="0"/>
              <a:t>李映辉</a:t>
            </a:r>
          </a:p>
        </p:txBody>
      </p:sp>
    </p:spTree>
    <p:extLst>
      <p:ext uri="{BB962C8B-B14F-4D97-AF65-F5344CB8AC3E}">
        <p14:creationId xmlns:p14="http://schemas.microsoft.com/office/powerpoint/2010/main" val="7650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C636-50D6-4B93-970A-248DB6DE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692696"/>
            <a:ext cx="7188658" cy="91633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/>
              <a:t>流分类的前期准备：抓包与特征选择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CC5C3D-A826-4187-A4CD-9832DE2FEE3B}"/>
              </a:ext>
            </a:extLst>
          </p:cNvPr>
          <p:cNvSpPr txBox="1">
            <a:spLocks/>
          </p:cNvSpPr>
          <p:nvPr/>
        </p:nvSpPr>
        <p:spPr>
          <a:xfrm>
            <a:off x="1547664" y="2564904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zh-CN" altLang="en-US" sz="3200" dirty="0"/>
              <a:t>基于马上</a:t>
            </a:r>
            <a:r>
              <a:rPr kumimoji="1" lang="en-US" altLang="zh-CN" sz="3200" dirty="0"/>
              <a:t>6</a:t>
            </a:r>
            <a:r>
              <a:rPr kumimoji="1" lang="zh-CN" altLang="en-US" sz="3200" dirty="0"/>
              <a:t>公司的支持，在交换机上进行抓包</a:t>
            </a:r>
            <a:endParaRPr kumimoji="1"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zh-CN" altLang="en-US" sz="3200" dirty="0"/>
              <a:t>对抓到的数据进行特征选择，为后期聚类分析做准备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9726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657B-0388-4FE6-9980-F8F307EE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协议选择：</a:t>
            </a:r>
            <a:br>
              <a:rPr lang="en-US" altLang="zh-CN" dirty="0"/>
            </a:br>
            <a:r>
              <a:rPr lang="en-US" altLang="zh-CN" dirty="0"/>
              <a:t>TCP only</a:t>
            </a:r>
            <a:r>
              <a:rPr lang="zh-CN" altLang="en-US" dirty="0"/>
              <a:t>？</a:t>
            </a:r>
            <a:r>
              <a:rPr lang="en-US" altLang="zh-CN" dirty="0"/>
              <a:t>TCP+UDP</a:t>
            </a:r>
            <a:r>
              <a:rPr lang="zh-CN" altLang="en-US" dirty="0"/>
              <a:t>？</a:t>
            </a:r>
            <a:r>
              <a:rPr lang="en-US" altLang="zh-CN" dirty="0"/>
              <a:t>Other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FD042-8953-4797-8AAC-31E1EA1E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2060848"/>
            <a:ext cx="7416824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“it should be noted that statistical ﬂow information could be calculated for UDP trafﬁc also.”</a:t>
            </a:r>
          </a:p>
          <a:p>
            <a:pPr marL="0" indent="0" algn="r">
              <a:buNone/>
            </a:pPr>
            <a:r>
              <a:rPr lang="en-US" altLang="zh-CN" sz="2000" dirty="0"/>
              <a:t>——Trafﬁc Classiﬁcation Using Clustering Algorithms</a:t>
            </a:r>
            <a:r>
              <a:rPr lang="zh-CN" altLang="en-US" sz="2000" dirty="0"/>
              <a:t>，</a:t>
            </a:r>
            <a:r>
              <a:rPr lang="en-US" altLang="zh-CN" sz="2000" dirty="0"/>
              <a:t>2006</a:t>
            </a:r>
          </a:p>
          <a:p>
            <a:r>
              <a:rPr lang="zh-CN" altLang="en-US" sz="2800" dirty="0"/>
              <a:t>暂定</a:t>
            </a:r>
            <a:r>
              <a:rPr lang="en-US" altLang="zh-CN" sz="2800" dirty="0"/>
              <a:t>TCP+UDP</a:t>
            </a:r>
          </a:p>
          <a:p>
            <a:endParaRPr lang="en-US" altLang="zh-CN" sz="2800" dirty="0"/>
          </a:p>
          <a:p>
            <a:r>
              <a:rPr lang="en-US" altLang="zh-CN" sz="2800" dirty="0"/>
              <a:t>Connection identification:</a:t>
            </a:r>
          </a:p>
          <a:p>
            <a:pPr marL="0" indent="0">
              <a:buNone/>
            </a:pPr>
            <a:r>
              <a:rPr lang="en-US" altLang="zh-CN" sz="2000" dirty="0"/>
              <a:t>   1</a:t>
            </a:r>
            <a:r>
              <a:rPr lang="zh-CN" altLang="en-US" sz="2000" dirty="0"/>
              <a:t>、</a:t>
            </a:r>
            <a:r>
              <a:rPr lang="en-US" altLang="zh-CN" sz="2000" dirty="0"/>
              <a:t>TCP handshake </a:t>
            </a:r>
            <a:r>
              <a:rPr lang="en-US" altLang="zh-CN" sz="2000" dirty="0">
                <a:sym typeface="Wingdings" panose="05000000000000000000" pitchFamily="2" charset="2"/>
              </a:rPr>
              <a:t> FIN/RST</a:t>
            </a:r>
          </a:p>
          <a:p>
            <a:pPr marL="0" indent="0">
              <a:buNone/>
            </a:pPr>
            <a:r>
              <a:rPr lang="en-US" altLang="zh-CN" sz="2000" dirty="0">
                <a:sym typeface="Wingdings" panose="05000000000000000000" pitchFamily="2" charset="2"/>
              </a:rPr>
              <a:t>   2</a:t>
            </a:r>
            <a:r>
              <a:rPr lang="zh-CN" altLang="en-US" sz="2000" dirty="0"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ym typeface="Wingdings" panose="05000000000000000000" pitchFamily="2" charset="2"/>
              </a:rPr>
              <a:t>idle connection ( 90s ) ——can be used in UDP trace</a:t>
            </a:r>
            <a:r>
              <a:rPr lang="zh-CN" altLang="en-US" sz="2000" dirty="0">
                <a:sym typeface="Wingdings" panose="05000000000000000000" pitchFamily="2" charset="2"/>
              </a:rPr>
              <a:t>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965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C531-F2D9-A145-9F5C-C413ADA2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具体方案选择：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50BE4-81B9-794B-81CC-6598DE44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9" y="2133600"/>
            <a:ext cx="7130752" cy="377762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ipv4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ipv6</a:t>
            </a:r>
            <a:r>
              <a:rPr kumimoji="1" lang="zh-CN" altLang="en-US" sz="2800" dirty="0"/>
              <a:t>？由于是隧道技术，且</a:t>
            </a:r>
            <a:r>
              <a:rPr kumimoji="1" lang="en-US" altLang="zh-CN" sz="2800" dirty="0"/>
              <a:t>ipv6</a:t>
            </a:r>
            <a:r>
              <a:rPr kumimoji="1" lang="zh-CN" altLang="en-US" sz="2800" dirty="0"/>
              <a:t>需要容量更大的服务器，因此只抓</a:t>
            </a:r>
            <a:r>
              <a:rPr kumimoji="1" lang="en-US" altLang="zh-CN" sz="2800" dirty="0"/>
              <a:t>ipv4</a:t>
            </a:r>
            <a:r>
              <a:rPr kumimoji="1" lang="zh-CN" altLang="en-US" sz="2800" dirty="0"/>
              <a:t>流量即可。</a:t>
            </a:r>
            <a:endParaRPr kumimoji="1" lang="en-US" altLang="zh-CN" sz="2800" dirty="0"/>
          </a:p>
          <a:p>
            <a:r>
              <a:rPr kumimoji="1" lang="zh-CN" altLang="en-US" sz="2800" dirty="0"/>
              <a:t>抓包时长：</a:t>
            </a:r>
            <a:endParaRPr kumimoji="1" lang="en-US" altLang="zh-CN" sz="2800" dirty="0"/>
          </a:p>
          <a:p>
            <a:pPr marL="914400" lvl="2" indent="0">
              <a:buNone/>
            </a:pPr>
            <a:r>
              <a:rPr kumimoji="1" lang="en-US" altLang="zh-CN" sz="2600" dirty="0"/>
              <a:t>Ipv4</a:t>
            </a:r>
            <a:r>
              <a:rPr kumimoji="1" lang="zh-CN" altLang="en-US" sz="2600" dirty="0"/>
              <a:t>单向流量：</a:t>
            </a:r>
            <a:r>
              <a:rPr kumimoji="1" lang="en-US" altLang="zh-CN" sz="2600" dirty="0"/>
              <a:t>400Mbps</a:t>
            </a:r>
          </a:p>
          <a:p>
            <a:pPr marL="457200" lvl="1" indent="0">
              <a:buNone/>
            </a:pPr>
            <a:r>
              <a:rPr kumimoji="1" lang="en-US" altLang="zh-CN" sz="2600" dirty="0"/>
              <a:t>	</a:t>
            </a:r>
            <a:r>
              <a:rPr kumimoji="1" lang="zh-CN" altLang="en-US" sz="2600" dirty="0"/>
              <a:t>一小时双向流量：</a:t>
            </a:r>
            <a:r>
              <a:rPr kumimoji="1" lang="en-US" altLang="zh-CN" sz="2600" dirty="0"/>
              <a:t>360GB</a:t>
            </a:r>
          </a:p>
          <a:p>
            <a:pPr marL="457200" lvl="1" indent="0">
              <a:buNone/>
            </a:pPr>
            <a:r>
              <a:rPr kumimoji="1" lang="en-US" altLang="zh-CN" sz="2600" dirty="0"/>
              <a:t>	</a:t>
            </a:r>
            <a:r>
              <a:rPr kumimoji="1" lang="zh-CN" altLang="en-US" sz="2600" dirty="0"/>
              <a:t>抓一小时即可，抓包设备由公司方提供。</a:t>
            </a:r>
            <a:endParaRPr kumimoji="1"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34167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3C9DB-3648-4931-8910-E20E829B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404664"/>
            <a:ext cx="6589199" cy="1280890"/>
          </a:xfrm>
        </p:spPr>
        <p:txBody>
          <a:bodyPr/>
          <a:lstStyle/>
          <a:p>
            <a:r>
              <a:rPr lang="zh-CN" altLang="en-US" dirty="0"/>
              <a:t>关键问题：</a:t>
            </a:r>
            <a:br>
              <a:rPr lang="en-US" altLang="zh-CN" dirty="0"/>
            </a:br>
            <a:r>
              <a:rPr lang="zh-CN" altLang="en-US" dirty="0"/>
              <a:t>抓包时需要关注的特征？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EB522-C0D0-4845-834E-07861CB0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713384"/>
            <a:ext cx="6950065" cy="47399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Simple attributes: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包总数、连接持续时间、包平均长度、负载平均长度、流总比特数、包间隔时间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尽量记录双向比率，区分</a:t>
            </a:r>
            <a:r>
              <a:rPr lang="en-US" altLang="zh-CN" sz="2000" dirty="0"/>
              <a:t>C-&gt;S</a:t>
            </a:r>
            <a:r>
              <a:rPr lang="zh-CN" altLang="en-US" sz="2000" dirty="0"/>
              <a:t>和</a:t>
            </a:r>
            <a:r>
              <a:rPr lang="en-US" altLang="zh-CN" sz="2000" dirty="0"/>
              <a:t>S-&gt;C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区分方法：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	“The forward direction typically indicated by the ﬁrst packet of a ﬂow is commonly client-to-server.”</a:t>
            </a:r>
          </a:p>
          <a:p>
            <a:pPr marL="0" indent="0" algn="r">
              <a:buNone/>
            </a:pPr>
            <a:r>
              <a:rPr lang="en-US" altLang="zh-CN" dirty="0"/>
              <a:t>——Timely and Continuous Machine-Learning-Based Classiﬁcation for Interactive IP Trafﬁc </a:t>
            </a:r>
            <a:r>
              <a:rPr lang="zh-CN" altLang="en-US" dirty="0"/>
              <a:t>，</a:t>
            </a:r>
            <a:r>
              <a:rPr lang="en-US" altLang="zh-CN" dirty="0"/>
              <a:t>2012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/>
              <a:t>More complex attributes…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000" dirty="0"/>
              <a:t>同时与某一个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地址通信的连接数？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暂不考虑复杂特征。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95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3C9DB-3648-4931-8910-E20E829B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抓包方案概要：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EB522-C0D0-4845-834E-07861CB0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、仅在</a:t>
            </a:r>
            <a:r>
              <a:rPr lang="en-US" altLang="zh-CN" sz="2000" dirty="0"/>
              <a:t>IPV4</a:t>
            </a:r>
            <a:r>
              <a:rPr lang="zh-CN" altLang="en-US" sz="2000" dirty="0"/>
              <a:t>端口抓包，分别收集双向数据流，记录连接特征，尽量抓取全部内容（包头</a:t>
            </a:r>
            <a:r>
              <a:rPr lang="en-US" altLang="zh-CN" sz="2000" dirty="0"/>
              <a:t>+</a:t>
            </a:r>
            <a:r>
              <a:rPr lang="zh-CN" altLang="en-US" sz="2000" dirty="0"/>
              <a:t>负载），抓取</a:t>
            </a:r>
            <a:r>
              <a:rPr lang="en-US" altLang="zh-CN" sz="2000" dirty="0"/>
              <a:t>TCP+UDP</a:t>
            </a:r>
            <a:r>
              <a:rPr lang="zh-CN" altLang="en-US" sz="2000" dirty="0"/>
              <a:t>报文。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、仅在</a:t>
            </a:r>
            <a:r>
              <a:rPr lang="en-US" altLang="zh-CN" sz="2000" dirty="0"/>
              <a:t>IPv4</a:t>
            </a:r>
            <a:r>
              <a:rPr lang="zh-CN" altLang="en-US" sz="2000" dirty="0"/>
              <a:t>端口抓包，分别收集双向数据流，记录连接特征，只保留包头（包含负载长度），仅抓取</a:t>
            </a:r>
            <a:r>
              <a:rPr lang="en-US" altLang="zh-CN" sz="2000" dirty="0"/>
              <a:t>TCP</a:t>
            </a:r>
            <a:r>
              <a:rPr lang="zh-CN" altLang="en-US" sz="2000" dirty="0"/>
              <a:t>报文。</a:t>
            </a:r>
            <a:endParaRPr lang="en-US" altLang="zh-CN" sz="2000" dirty="0"/>
          </a:p>
          <a:p>
            <a:r>
              <a:rPr lang="en-US" altLang="zh-CN" sz="2000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0092-0951-6D48-91BB-25CE4A7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EED69-BDA6-CF42-AD40-D8946795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988840"/>
            <a:ext cx="6591985" cy="3777622"/>
          </a:xfrm>
        </p:spPr>
        <p:txBody>
          <a:bodyPr/>
          <a:lstStyle/>
          <a:p>
            <a:r>
              <a:rPr kumimoji="1" lang="zh-CN" altLang="en-US" sz="2000" dirty="0"/>
              <a:t>开发一个基于</a:t>
            </a:r>
            <a:r>
              <a:rPr kumimoji="1" lang="en-US" altLang="zh-CN" sz="2000" dirty="0" err="1"/>
              <a:t>pcap</a:t>
            </a:r>
            <a:r>
              <a:rPr kumimoji="1" lang="zh-CN" altLang="en-US" sz="2000" dirty="0"/>
              <a:t>库的抓包程序</a:t>
            </a:r>
            <a:endParaRPr kumimoji="1" lang="en-US" altLang="zh-CN" sz="2000" dirty="0"/>
          </a:p>
          <a:p>
            <a:r>
              <a:rPr kumimoji="1" lang="zh-CN" altLang="en-US" sz="2000" dirty="0"/>
              <a:t>获取数据</a:t>
            </a:r>
            <a:endParaRPr kumimoji="1" lang="en-US" altLang="zh-CN" sz="2000" dirty="0"/>
          </a:p>
          <a:p>
            <a:r>
              <a:rPr kumimoji="1" lang="zh-CN" altLang="en-US" sz="2000" dirty="0"/>
              <a:t>数据预处理（数据清洗、格式、特征选择）</a:t>
            </a:r>
            <a:endParaRPr kumimoji="1" lang="en-US" altLang="zh-CN" sz="2000" dirty="0"/>
          </a:p>
          <a:p>
            <a:r>
              <a:rPr kumimoji="1" lang="zh-CN" altLang="en-US" sz="2000" dirty="0"/>
              <a:t>论文算法复现（</a:t>
            </a:r>
            <a:r>
              <a:rPr kumimoji="1" lang="en-US" altLang="zh-CN" sz="2000" dirty="0"/>
              <a:t>K-Means/DBSCAN/</a:t>
            </a:r>
            <a:r>
              <a:rPr kumimoji="1" lang="en-US" altLang="zh-CN" sz="2000" dirty="0" err="1"/>
              <a:t>AutoClass</a:t>
            </a:r>
            <a:r>
              <a:rPr kumimoji="1" lang="en-US" altLang="zh-CN" sz="2000" dirty="0"/>
              <a:t>…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r>
              <a:rPr kumimoji="1" lang="zh-CN" altLang="en-US" sz="2000" dirty="0"/>
              <a:t>流分类</a:t>
            </a:r>
            <a:endParaRPr kumimoji="1" lang="en-US" altLang="zh-CN" sz="2000" dirty="0"/>
          </a:p>
          <a:p>
            <a:r>
              <a:rPr kumimoji="1" lang="zh-CN" altLang="en-US" sz="2000" dirty="0"/>
              <a:t>算法比较、特征比较</a:t>
            </a:r>
            <a:endParaRPr kumimoji="1" lang="en-US" altLang="zh-CN" sz="2000" dirty="0"/>
          </a:p>
          <a:p>
            <a:r>
              <a:rPr kumimoji="1" lang="en-US" altLang="zh-CN" sz="2000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40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B5B01-56CE-410F-8762-6560D5E5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92494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Thank you for listening 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5828149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272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丝状</vt:lpstr>
      <vt:lpstr>抓包方案讨论</vt:lpstr>
      <vt:lpstr>流分类的前期准备：抓包与特征选择</vt:lpstr>
      <vt:lpstr>协议选择： TCP only？TCP+UDP？Other？</vt:lpstr>
      <vt:lpstr>具体方案选择：</vt:lpstr>
      <vt:lpstr>关键问题： 抓包时需要关注的特征？</vt:lpstr>
      <vt:lpstr>抓包方案概要：</vt:lpstr>
      <vt:lpstr>未来工作计划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抓包方案讨论</dc:title>
  <dc:creator>guocheng</dc:creator>
  <cp:lastModifiedBy>g c</cp:lastModifiedBy>
  <cp:revision>29</cp:revision>
  <dcterms:created xsi:type="dcterms:W3CDTF">2019-04-16T00:28:51Z</dcterms:created>
  <dcterms:modified xsi:type="dcterms:W3CDTF">2019-04-18T15:07:12Z</dcterms:modified>
</cp:coreProperties>
</file>