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7" r:id="rId3"/>
    <p:sldId id="257" r:id="rId4"/>
    <p:sldId id="270" r:id="rId5"/>
    <p:sldId id="258" r:id="rId6"/>
    <p:sldId id="259" r:id="rId7"/>
    <p:sldId id="260" r:id="rId8"/>
    <p:sldId id="263" r:id="rId9"/>
    <p:sldId id="261" r:id="rId10"/>
    <p:sldId id="262" r:id="rId11"/>
    <p:sldId id="264" r:id="rId12"/>
    <p:sldId id="265" r:id="rId13"/>
    <p:sldId id="266" r:id="rId14"/>
    <p:sldId id="271" r:id="rId15"/>
    <p:sldId id="272" r:id="rId16"/>
    <p:sldId id="269" r:id="rId17"/>
    <p:sldId id="268" r:id="rId18"/>
    <p:sldId id="273" r:id="rId19"/>
  </p:sldIdLst>
  <p:sldSz cx="9144000" cy="5143500" type="screen16x9"/>
  <p:notesSz cx="6858000" cy="9144000"/>
  <p:embeddedFontLst>
    <p:embeddedFont>
      <p:font typeface="Roboto" panose="02010600030101010101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22226ecf5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22226ecf5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28d0751b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28d0751b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28d0751b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28d0751b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509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28d0751b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28d0751b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529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22226ecf5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22226ecf5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22226ecf5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22226ecf5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22226ecf5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22226ecf5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22226ecf5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22226ecf5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22226ecf5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22226ecf5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22226ecf5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22226ecf5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612675" y="938029"/>
            <a:ext cx="8222100" cy="21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Mobile Information Kiosk of Buildings for Visitors with navigation using AR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4819525" y="3822525"/>
            <a:ext cx="4164300" cy="9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Supervisor 		Li Tak 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		Chan Kwok Chi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Techniques required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533263"/>
              </p:ext>
            </p:extLst>
          </p:nvPr>
        </p:nvGraphicFramePr>
        <p:xfrm>
          <a:off x="311700" y="1229875"/>
          <a:ext cx="6816464" cy="2751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32">
                  <a:extLst>
                    <a:ext uri="{9D8B030D-6E8A-4147-A177-3AD203B41FA5}">
                      <a16:colId xmlns:a16="http://schemas.microsoft.com/office/drawing/2014/main" val="3222721053"/>
                    </a:ext>
                  </a:extLst>
                </a:gridCol>
                <a:gridCol w="3408232">
                  <a:extLst>
                    <a:ext uri="{9D8B030D-6E8A-4147-A177-3AD203B41FA5}">
                      <a16:colId xmlns:a16="http://schemas.microsoft.com/office/drawing/2014/main" val="1477803325"/>
                    </a:ext>
                  </a:extLst>
                </a:gridCol>
              </a:tblGrid>
              <a:tr h="64872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Techniques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Support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435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AR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combine virtual object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0036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AI 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recognize the object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2248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Web Page and database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provide a web entry for building managers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92849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System design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94509"/>
            <a:ext cx="5227773" cy="3314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System data flow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65782"/>
            <a:ext cx="5441152" cy="3520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</a:rPr>
              <a:t>Evaluation – AI training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53" y="1071057"/>
            <a:ext cx="2098991" cy="1577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</a:rPr>
              <a:t>Evaluation – Accuracy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0" name="Google Shape;170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682864" cy="1035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chemeClr val="lt1"/>
                </a:solidFill>
              </a:rPr>
              <a:t>The mobile a</a:t>
            </a:r>
            <a:r>
              <a:rPr lang="en" dirty="0" smtClean="0">
                <a:solidFill>
                  <a:schemeClr val="lt1"/>
                </a:solidFill>
              </a:rPr>
              <a:t>pp </a:t>
            </a:r>
            <a:r>
              <a:rPr lang="en" dirty="0">
                <a:solidFill>
                  <a:schemeClr val="lt1"/>
                </a:solidFill>
              </a:rPr>
              <a:t>can </a:t>
            </a:r>
            <a:r>
              <a:rPr lang="en" dirty="0" smtClean="0">
                <a:solidFill>
                  <a:schemeClr val="lt1"/>
                </a:solidFill>
              </a:rPr>
              <a:t>register </a:t>
            </a:r>
            <a:r>
              <a:rPr lang="en" dirty="0">
                <a:solidFill>
                  <a:schemeClr val="lt1"/>
                </a:solidFill>
              </a:rPr>
              <a:t>text information </a:t>
            </a:r>
            <a:r>
              <a:rPr lang="en" dirty="0" smtClean="0">
                <a:solidFill>
                  <a:schemeClr val="lt1"/>
                </a:solidFill>
              </a:rPr>
              <a:t>to makers(e.g. post)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759" y="931027"/>
            <a:ext cx="1997078" cy="414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8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Current Project Achievement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0" name="Google Shape;170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A </a:t>
            </a:r>
            <a:r>
              <a:rPr lang="en" dirty="0">
                <a:solidFill>
                  <a:schemeClr val="lt1"/>
                </a:solidFill>
              </a:rPr>
              <a:t>web entry for building manager has </a:t>
            </a:r>
            <a:r>
              <a:rPr lang="en" dirty="0" smtClean="0">
                <a:solidFill>
                  <a:schemeClr val="lt1"/>
                </a:solidFill>
              </a:rPr>
              <a:t>been implemented.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70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Work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49136"/>
              </p:ext>
            </p:extLst>
          </p:nvPr>
        </p:nvGraphicFramePr>
        <p:xfrm>
          <a:off x="311700" y="1287895"/>
          <a:ext cx="60960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046768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02953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Functions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Status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191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Object</a:t>
                      </a:r>
                      <a:r>
                        <a:rPr lang="en-US" sz="20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detection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90%</a:t>
                      </a:r>
                      <a:r>
                        <a:rPr lang="en-US" sz="20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it still needs more training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866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AR</a:t>
                      </a:r>
                      <a:r>
                        <a:rPr lang="en-US" sz="200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information display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100%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7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Web entry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100%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39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Navigation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0%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899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Evaluation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0%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781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5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eferences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[1</a:t>
            </a:r>
            <a:r>
              <a:rPr lang="en-US" dirty="0">
                <a:solidFill>
                  <a:schemeClr val="bg1"/>
                </a:solidFill>
              </a:rPr>
              <a:t>] M. </a:t>
            </a:r>
            <a:r>
              <a:rPr lang="en-US" dirty="0" err="1">
                <a:solidFill>
                  <a:schemeClr val="bg1"/>
                </a:solidFill>
              </a:rPr>
              <a:t>Neges</a:t>
            </a:r>
            <a:r>
              <a:rPr lang="en-US" dirty="0">
                <a:solidFill>
                  <a:schemeClr val="bg1"/>
                </a:solidFill>
              </a:rPr>
              <a:t>, C. Koch, M. </a:t>
            </a:r>
            <a:r>
              <a:rPr lang="en-US" dirty="0" err="1">
                <a:solidFill>
                  <a:schemeClr val="bg1"/>
                </a:solidFill>
              </a:rPr>
              <a:t>König</a:t>
            </a:r>
            <a:r>
              <a:rPr lang="en-US" dirty="0">
                <a:solidFill>
                  <a:schemeClr val="bg1"/>
                </a:solidFill>
              </a:rPr>
              <a:t>, and M. </a:t>
            </a:r>
            <a:r>
              <a:rPr lang="en-US" dirty="0" err="1">
                <a:solidFill>
                  <a:schemeClr val="bg1"/>
                </a:solidFill>
              </a:rPr>
              <a:t>Abramovici</a:t>
            </a:r>
            <a:r>
              <a:rPr lang="en-US" dirty="0">
                <a:solidFill>
                  <a:schemeClr val="bg1"/>
                </a:solidFill>
              </a:rPr>
              <a:t>, “Combining visual natural markers and IMU for improved AR based indoor navigation,” Advanced Engineering Informatics, vol. 31, pp. 18–31, 2017.</a:t>
            </a:r>
            <a:endParaRPr lang="en-US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[2] Zhu</a:t>
            </a:r>
            <a:r>
              <a:rPr lang="en-US" dirty="0">
                <a:solidFill>
                  <a:schemeClr val="bg1"/>
                </a:solidFill>
              </a:rPr>
              <a:t>, Wei, Charles B. Owen, </a:t>
            </a:r>
            <a:r>
              <a:rPr lang="en-US" dirty="0" err="1">
                <a:solidFill>
                  <a:schemeClr val="bg1"/>
                </a:solidFill>
              </a:rPr>
              <a:t>Hairong</a:t>
            </a:r>
            <a:r>
              <a:rPr lang="en-US" dirty="0">
                <a:solidFill>
                  <a:schemeClr val="bg1"/>
                </a:solidFill>
              </a:rPr>
              <a:t> Li, and </a:t>
            </a:r>
            <a:r>
              <a:rPr lang="en-US" dirty="0" err="1">
                <a:solidFill>
                  <a:schemeClr val="bg1"/>
                </a:solidFill>
              </a:rPr>
              <a:t>Joo</a:t>
            </a:r>
            <a:r>
              <a:rPr lang="en-US" dirty="0">
                <a:solidFill>
                  <a:schemeClr val="bg1"/>
                </a:solidFill>
              </a:rPr>
              <a:t>-Hyun Lee. "Personalized in-store e-commerce with the </a:t>
            </a:r>
            <a:r>
              <a:rPr lang="en-US" dirty="0" err="1">
                <a:solidFill>
                  <a:schemeClr val="bg1"/>
                </a:solidFill>
              </a:rPr>
              <a:t>promopad</a:t>
            </a:r>
            <a:r>
              <a:rPr lang="en-US" dirty="0">
                <a:solidFill>
                  <a:schemeClr val="bg1"/>
                </a:solidFill>
              </a:rPr>
              <a:t>: an augmented reality shopping assistant." Electronic Journal for E-commerce Tools and Applications 1, no. </a:t>
            </a:r>
            <a:r>
              <a:rPr lang="en-US" dirty="0" smtClean="0">
                <a:solidFill>
                  <a:schemeClr val="bg1"/>
                </a:solidFill>
              </a:rPr>
              <a:t>3, pp. 1-19, 2004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5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1206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Problem details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92" name="Google Shape;92;p14"/>
          <p:cNvGrpSpPr/>
          <p:nvPr/>
        </p:nvGrpSpPr>
        <p:grpSpPr>
          <a:xfrm>
            <a:off x="258030" y="950773"/>
            <a:ext cx="4140787" cy="3971565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4"/>
          <p:cNvSpPr txBox="1">
            <a:spLocks noGrp="1"/>
          </p:cNvSpPr>
          <p:nvPr>
            <p:ph type="body" idx="4294967295"/>
          </p:nvPr>
        </p:nvSpPr>
        <p:spPr>
          <a:xfrm>
            <a:off x="257975" y="966475"/>
            <a:ext cx="27369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Scenes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4294967295"/>
          </p:nvPr>
        </p:nvSpPr>
        <p:spPr>
          <a:xfrm>
            <a:off x="253199" y="1427875"/>
            <a:ext cx="398625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A man wants to enjoy services provide by an unfamiliar building at his first visit.</a:t>
            </a:r>
            <a:endParaRPr sz="20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dirty="0" smtClean="0">
                <a:solidFill>
                  <a:schemeClr val="lt1"/>
                </a:solidFill>
              </a:rPr>
              <a:t>A </a:t>
            </a:r>
            <a:r>
              <a:rPr lang="en" sz="2000" dirty="0">
                <a:solidFill>
                  <a:schemeClr val="lt1"/>
                </a:solidFill>
              </a:rPr>
              <a:t>woman wants to know what promotional activities are taking place in a mall.</a:t>
            </a: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97" name="Google Shape;97;p14"/>
          <p:cNvGrpSpPr/>
          <p:nvPr/>
        </p:nvGrpSpPr>
        <p:grpSpPr>
          <a:xfrm>
            <a:off x="4558144" y="950773"/>
            <a:ext cx="4274155" cy="3971565"/>
            <a:chOff x="431925" y="1304875"/>
            <a:chExt cx="2628925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4"/>
          <p:cNvSpPr txBox="1">
            <a:spLocks noGrp="1"/>
          </p:cNvSpPr>
          <p:nvPr>
            <p:ph type="body" idx="4294967295"/>
          </p:nvPr>
        </p:nvSpPr>
        <p:spPr>
          <a:xfrm>
            <a:off x="4558103" y="974827"/>
            <a:ext cx="4274153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Problem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4294967295"/>
          </p:nvPr>
        </p:nvSpPr>
        <p:spPr>
          <a:xfrm>
            <a:off x="4558144" y="1515200"/>
            <a:ext cx="427411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Take a long time to find the service because of unfamiliarity</a:t>
            </a:r>
            <a:r>
              <a:rPr lang="en" sz="2000" dirty="0" smtClean="0">
                <a:solidFill>
                  <a:schemeClr val="lt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dirty="0" smtClean="0">
                <a:solidFill>
                  <a:schemeClr val="lt1"/>
                </a:solidFill>
              </a:rPr>
              <a:t>Have </a:t>
            </a:r>
            <a:r>
              <a:rPr lang="en" sz="2000" dirty="0">
                <a:solidFill>
                  <a:schemeClr val="lt1"/>
                </a:solidFill>
              </a:rPr>
              <a:t>to enquiry a worker in that mall. And will gain nothing if the worker is absent.</a:t>
            </a:r>
            <a:endParaRPr sz="2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000" dirty="0">
                <a:solidFill>
                  <a:schemeClr val="bg1"/>
                </a:solidFill>
              </a:rPr>
              <a:t>People cannot gain information in need when they are exploring a </a:t>
            </a:r>
            <a:r>
              <a:rPr lang="en-US" sz="2000" dirty="0" smtClean="0">
                <a:solidFill>
                  <a:schemeClr val="bg1"/>
                </a:solidFill>
              </a:rPr>
              <a:t>building.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building manager can alternatively provide a website for visitors. But it is not user friendly.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Aims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 dirty="0">
                <a:solidFill>
                  <a:schemeClr val="lt1"/>
                </a:solidFill>
              </a:rPr>
              <a:t>Provide navigation as well as information to visitors.</a:t>
            </a:r>
            <a:endParaRPr sz="2200" dirty="0">
              <a:solidFill>
                <a:schemeClr val="lt1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200"/>
              <a:buChar char="●"/>
            </a:pPr>
            <a:r>
              <a:rPr lang="en" sz="2200" dirty="0">
                <a:solidFill>
                  <a:schemeClr val="lt1"/>
                </a:solidFill>
              </a:rPr>
              <a:t>Use AR to provide user friendly interface.</a:t>
            </a:r>
            <a:endParaRPr sz="22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Existing solutions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2316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Several works have been done by researchers:</a:t>
            </a:r>
            <a:endParaRPr sz="2000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Some works </a:t>
            </a:r>
            <a:r>
              <a:rPr lang="en" sz="2000" dirty="0" smtClean="0">
                <a:solidFill>
                  <a:schemeClr val="lt1"/>
                </a:solidFill>
              </a:rPr>
              <a:t>like [1] use </a:t>
            </a:r>
            <a:r>
              <a:rPr lang="en" sz="2000" dirty="0">
                <a:solidFill>
                  <a:schemeClr val="lt1"/>
                </a:solidFill>
              </a:rPr>
              <a:t>AR to provide indoor navigation. But they </a:t>
            </a:r>
            <a:r>
              <a:rPr lang="en" sz="2000" dirty="0" smtClean="0">
                <a:solidFill>
                  <a:schemeClr val="lt1"/>
                </a:solidFill>
              </a:rPr>
              <a:t>do not work much on information system.</a:t>
            </a:r>
            <a:endParaRPr sz="2000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Some </a:t>
            </a:r>
            <a:r>
              <a:rPr lang="en" sz="2000" dirty="0" smtClean="0">
                <a:solidFill>
                  <a:schemeClr val="lt1"/>
                </a:solidFill>
              </a:rPr>
              <a:t>works like [2] already </a:t>
            </a:r>
            <a:r>
              <a:rPr lang="en" sz="2000" dirty="0">
                <a:solidFill>
                  <a:schemeClr val="lt1"/>
                </a:solidFill>
              </a:rPr>
              <a:t>can provide </a:t>
            </a:r>
            <a:r>
              <a:rPr lang="en" sz="2000" dirty="0" smtClean="0">
                <a:solidFill>
                  <a:schemeClr val="lt1"/>
                </a:solidFill>
              </a:rPr>
              <a:t>advertisement </a:t>
            </a:r>
            <a:r>
              <a:rPr lang="en" sz="2000" dirty="0">
                <a:solidFill>
                  <a:schemeClr val="lt1"/>
                </a:solidFill>
              </a:rPr>
              <a:t>and navigation in supermarket. But they do not </a:t>
            </a:r>
            <a:r>
              <a:rPr lang="en-US" sz="2000" dirty="0" smtClean="0">
                <a:solidFill>
                  <a:schemeClr val="lt1"/>
                </a:solidFill>
              </a:rPr>
              <a:t>cover </a:t>
            </a:r>
            <a:r>
              <a:rPr lang="en" sz="2000" dirty="0" smtClean="0">
                <a:solidFill>
                  <a:schemeClr val="lt1"/>
                </a:solidFill>
              </a:rPr>
              <a:t>other </a:t>
            </a:r>
            <a:r>
              <a:rPr lang="en" sz="2000" dirty="0">
                <a:solidFill>
                  <a:schemeClr val="lt1"/>
                </a:solidFill>
              </a:rPr>
              <a:t>indoor environment</a:t>
            </a:r>
            <a:r>
              <a:rPr lang="en" sz="2000" dirty="0" smtClean="0">
                <a:solidFill>
                  <a:schemeClr val="lt1"/>
                </a:solidFill>
              </a:rPr>
              <a:t>.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1700" y="3546764"/>
            <a:ext cx="7522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chemeClr val="lt1"/>
                </a:solidFill>
              </a:rPr>
              <a:t>Thus there is still a gap between real life </a:t>
            </a:r>
            <a:r>
              <a:rPr lang="en-US" sz="2400" b="1" dirty="0" smtClean="0">
                <a:solidFill>
                  <a:schemeClr val="lt1"/>
                </a:solidFill>
              </a:rPr>
              <a:t>requirements </a:t>
            </a:r>
            <a:r>
              <a:rPr lang="en-US" sz="2400" b="1" dirty="0">
                <a:solidFill>
                  <a:schemeClr val="lt1"/>
                </a:solidFill>
              </a:rPr>
              <a:t>and modern technologies.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Expected inputs </a:t>
            </a:r>
            <a:r>
              <a:rPr lang="en" dirty="0">
                <a:solidFill>
                  <a:schemeClr val="lt1"/>
                </a:solidFill>
              </a:rPr>
              <a:t>and outputs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47" y="1612040"/>
            <a:ext cx="1254558" cy="259483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 rot="19287873">
            <a:off x="2578256" y="3193471"/>
            <a:ext cx="879764" cy="415637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右箭头 9"/>
          <p:cNvSpPr/>
          <p:nvPr/>
        </p:nvSpPr>
        <p:spPr>
          <a:xfrm rot="1915045">
            <a:off x="2568564" y="2057145"/>
            <a:ext cx="879764" cy="415637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右箭头 10"/>
          <p:cNvSpPr/>
          <p:nvPr/>
        </p:nvSpPr>
        <p:spPr>
          <a:xfrm>
            <a:off x="5285509" y="2673926"/>
            <a:ext cx="879764" cy="415637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Problem challenges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Object </a:t>
            </a:r>
            <a:r>
              <a:rPr lang="en" dirty="0">
                <a:solidFill>
                  <a:schemeClr val="lt1"/>
                </a:solidFill>
              </a:rPr>
              <a:t>recognition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Recognize real objects </a:t>
            </a:r>
            <a:r>
              <a:rPr lang="en" sz="2000" dirty="0" smtClean="0">
                <a:solidFill>
                  <a:schemeClr val="lt1"/>
                </a:solidFill>
              </a:rPr>
              <a:t>and natural markers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Information system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Use AR </a:t>
            </a:r>
            <a:r>
              <a:rPr lang="en" sz="2000" dirty="0" smtClean="0">
                <a:solidFill>
                  <a:schemeClr val="lt1"/>
                </a:solidFill>
              </a:rPr>
              <a:t>to </a:t>
            </a:r>
            <a:r>
              <a:rPr lang="en" sz="2000" dirty="0">
                <a:solidFill>
                  <a:schemeClr val="lt1"/>
                </a:solidFill>
              </a:rPr>
              <a:t>present information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N</a:t>
            </a:r>
            <a:r>
              <a:rPr lang="en" dirty="0" smtClean="0">
                <a:solidFill>
                  <a:schemeClr val="lt1"/>
                </a:solidFill>
              </a:rPr>
              <a:t>avigation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Calculate user’s current position</a:t>
            </a:r>
            <a:endParaRPr sz="2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build="p"/>
      <p:bldP spid="131" grpId="0" build="p"/>
      <p:bldP spid="133" grpId="0" build="p"/>
      <p:bldP spid="134" grpId="0" build="p"/>
      <p:bldP spid="136" grpId="0" build="p"/>
      <p:bldP spid="137" grpId="0" build="p"/>
    </p:bld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418</Words>
  <Application>Microsoft Office PowerPoint</Application>
  <PresentationFormat>全屏显示(16:9)</PresentationFormat>
  <Paragraphs>64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Arial</vt:lpstr>
      <vt:lpstr>Roboto</vt:lpstr>
      <vt:lpstr>Geometric</vt:lpstr>
      <vt:lpstr>A Mobile Information Kiosk of Buildings for Visitors with navigation using AR</vt:lpstr>
      <vt:lpstr>Problem</vt:lpstr>
      <vt:lpstr>Problem details</vt:lpstr>
      <vt:lpstr>Problem analysis</vt:lpstr>
      <vt:lpstr>Aims</vt:lpstr>
      <vt:lpstr>Existing solutions</vt:lpstr>
      <vt:lpstr>Methodology</vt:lpstr>
      <vt:lpstr>Expected inputs and outputs</vt:lpstr>
      <vt:lpstr>Problem challenges</vt:lpstr>
      <vt:lpstr>Techniques required</vt:lpstr>
      <vt:lpstr>System design</vt:lpstr>
      <vt:lpstr>System data flow</vt:lpstr>
      <vt:lpstr>Evaluation – AI training</vt:lpstr>
      <vt:lpstr>Evaluation – Accuracy</vt:lpstr>
      <vt:lpstr>Current Project Achievement</vt:lpstr>
      <vt:lpstr>Future Work </vt:lpstr>
      <vt:lpstr>References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Mobile Information Kiosk of Buildings for Visitors with navigation using AR</dc:title>
  <cp:lastModifiedBy>陈 国智</cp:lastModifiedBy>
  <cp:revision>14</cp:revision>
  <dcterms:modified xsi:type="dcterms:W3CDTF">2019-04-30T13:02:01Z</dcterms:modified>
</cp:coreProperties>
</file>