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828" r:id="rId1"/>
  </p:sldMasterIdLst>
  <p:sldIdLst>
    <p:sldId id="256" r:id="rId2"/>
    <p:sldId id="258" r:id="rId3"/>
    <p:sldId id="261" r:id="rId4"/>
    <p:sldId id="264" r:id="rId5"/>
    <p:sldId id="257" r:id="rId6"/>
    <p:sldId id="262" r:id="rId7"/>
    <p:sldId id="263"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0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8953B57A-1DC0-441F-B43E-3ED9AACCFD99}" type="datetimeFigureOut">
              <a:rPr lang="en-US" smtClean="0"/>
              <a:t>10/3/2018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357DAA0-5A29-41C5-9D13-C301959F43FA}" type="slidenum">
              <a:rPr lang="en-US" smtClean="0"/>
              <a:t>‹#›</a:t>
            </a:fld>
            <a:endParaRPr lang="en-US"/>
          </a:p>
        </p:txBody>
      </p:sp>
    </p:spTree>
    <p:extLst>
      <p:ext uri="{BB962C8B-B14F-4D97-AF65-F5344CB8AC3E}">
        <p14:creationId xmlns:p14="http://schemas.microsoft.com/office/powerpoint/2010/main" val="604017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953B57A-1DC0-441F-B43E-3ED9AACCFD99}"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7DAA0-5A29-41C5-9D13-C301959F43FA}" type="slidenum">
              <a:rPr lang="en-US" smtClean="0"/>
              <a:t>‹#›</a:t>
            </a:fld>
            <a:endParaRPr lang="en-US"/>
          </a:p>
        </p:txBody>
      </p:sp>
    </p:spTree>
    <p:extLst>
      <p:ext uri="{BB962C8B-B14F-4D97-AF65-F5344CB8AC3E}">
        <p14:creationId xmlns:p14="http://schemas.microsoft.com/office/powerpoint/2010/main" val="493698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953B57A-1DC0-441F-B43E-3ED9AACCFD99}"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7DAA0-5A29-41C5-9D13-C301959F43FA}" type="slidenum">
              <a:rPr lang="en-US" smtClean="0"/>
              <a:t>‹#›</a:t>
            </a:fld>
            <a:endParaRPr lang="en-US"/>
          </a:p>
        </p:txBody>
      </p:sp>
    </p:spTree>
    <p:extLst>
      <p:ext uri="{BB962C8B-B14F-4D97-AF65-F5344CB8AC3E}">
        <p14:creationId xmlns:p14="http://schemas.microsoft.com/office/powerpoint/2010/main" val="424797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953B57A-1DC0-441F-B43E-3ED9AACCFD99}"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7DAA0-5A29-41C5-9D13-C301959F43FA}" type="slidenum">
              <a:rPr lang="en-US" smtClean="0"/>
              <a:t>‹#›</a:t>
            </a:fld>
            <a:endParaRPr lang="en-US"/>
          </a:p>
        </p:txBody>
      </p:sp>
    </p:spTree>
    <p:extLst>
      <p:ext uri="{BB962C8B-B14F-4D97-AF65-F5344CB8AC3E}">
        <p14:creationId xmlns:p14="http://schemas.microsoft.com/office/powerpoint/2010/main" val="1819701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953B57A-1DC0-441F-B43E-3ED9AACCFD99}"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7DAA0-5A29-41C5-9D13-C301959F43FA}" type="slidenum">
              <a:rPr lang="en-US" smtClean="0"/>
              <a:t>‹#›</a:t>
            </a:fld>
            <a:endParaRPr lang="en-US"/>
          </a:p>
        </p:txBody>
      </p:sp>
    </p:spTree>
    <p:extLst>
      <p:ext uri="{BB962C8B-B14F-4D97-AF65-F5344CB8AC3E}">
        <p14:creationId xmlns:p14="http://schemas.microsoft.com/office/powerpoint/2010/main" val="2457174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953B57A-1DC0-441F-B43E-3ED9AACCFD99}"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7DAA0-5A29-41C5-9D13-C301959F43FA}" type="slidenum">
              <a:rPr lang="en-US" smtClean="0"/>
              <a:t>‹#›</a:t>
            </a:fld>
            <a:endParaRPr lang="en-US"/>
          </a:p>
        </p:txBody>
      </p:sp>
    </p:spTree>
    <p:extLst>
      <p:ext uri="{BB962C8B-B14F-4D97-AF65-F5344CB8AC3E}">
        <p14:creationId xmlns:p14="http://schemas.microsoft.com/office/powerpoint/2010/main" val="4233354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953B57A-1DC0-441F-B43E-3ED9AACCFD99}"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7DAA0-5A29-41C5-9D13-C301959F43FA}" type="slidenum">
              <a:rPr lang="en-US" smtClean="0"/>
              <a:t>‹#›</a:t>
            </a:fld>
            <a:endParaRPr lang="en-US"/>
          </a:p>
        </p:txBody>
      </p:sp>
    </p:spTree>
    <p:extLst>
      <p:ext uri="{BB962C8B-B14F-4D97-AF65-F5344CB8AC3E}">
        <p14:creationId xmlns:p14="http://schemas.microsoft.com/office/powerpoint/2010/main" val="2919720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953B57A-1DC0-441F-B43E-3ED9AACCFD99}"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7DAA0-5A29-41C5-9D13-C301959F43FA}" type="slidenum">
              <a:rPr lang="en-US" smtClean="0"/>
              <a:t>‹#›</a:t>
            </a:fld>
            <a:endParaRPr lang="en-US"/>
          </a:p>
        </p:txBody>
      </p:sp>
    </p:spTree>
    <p:extLst>
      <p:ext uri="{BB962C8B-B14F-4D97-AF65-F5344CB8AC3E}">
        <p14:creationId xmlns:p14="http://schemas.microsoft.com/office/powerpoint/2010/main" val="4166663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953B57A-1DC0-441F-B43E-3ED9AACCFD99}"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7DAA0-5A29-41C5-9D13-C301959F43FA}" type="slidenum">
              <a:rPr lang="en-US" smtClean="0"/>
              <a:t>‹#›</a:t>
            </a:fld>
            <a:endParaRPr lang="en-US"/>
          </a:p>
        </p:txBody>
      </p:sp>
    </p:spTree>
    <p:extLst>
      <p:ext uri="{BB962C8B-B14F-4D97-AF65-F5344CB8AC3E}">
        <p14:creationId xmlns:p14="http://schemas.microsoft.com/office/powerpoint/2010/main" val="1893194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953B57A-1DC0-441F-B43E-3ED9AACCFD99}"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357DAA0-5A29-41C5-9D13-C301959F43FA}" type="slidenum">
              <a:rPr lang="en-US" smtClean="0"/>
              <a:t>‹#›</a:t>
            </a:fld>
            <a:endParaRPr lang="en-US"/>
          </a:p>
        </p:txBody>
      </p:sp>
    </p:spTree>
    <p:extLst>
      <p:ext uri="{BB962C8B-B14F-4D97-AF65-F5344CB8AC3E}">
        <p14:creationId xmlns:p14="http://schemas.microsoft.com/office/powerpoint/2010/main" val="42830172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953B57A-1DC0-441F-B43E-3ED9AACCFD99}"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7DAA0-5A29-41C5-9D13-C301959F43FA}" type="slidenum">
              <a:rPr lang="en-US" smtClean="0"/>
              <a:t>‹#›</a:t>
            </a:fld>
            <a:endParaRPr lang="en-US"/>
          </a:p>
        </p:txBody>
      </p:sp>
    </p:spTree>
    <p:extLst>
      <p:ext uri="{BB962C8B-B14F-4D97-AF65-F5344CB8AC3E}">
        <p14:creationId xmlns:p14="http://schemas.microsoft.com/office/powerpoint/2010/main" val="1441674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953B57A-1DC0-441F-B43E-3ED9AACCFD99}"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7DAA0-5A29-41C5-9D13-C301959F43FA}" type="slidenum">
              <a:rPr lang="en-US" smtClean="0"/>
              <a:t>‹#›</a:t>
            </a:fld>
            <a:endParaRPr lang="en-US"/>
          </a:p>
        </p:txBody>
      </p:sp>
    </p:spTree>
    <p:extLst>
      <p:ext uri="{BB962C8B-B14F-4D97-AF65-F5344CB8AC3E}">
        <p14:creationId xmlns:p14="http://schemas.microsoft.com/office/powerpoint/2010/main" val="721837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953B57A-1DC0-441F-B43E-3ED9AACCFD99}" type="datetimeFigureOut">
              <a:rPr lang="en-US" smtClean="0"/>
              <a:t>10/3/2018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57DAA0-5A29-41C5-9D13-C301959F43FA}" type="slidenum">
              <a:rPr lang="en-US" smtClean="0"/>
              <a:t>‹#›</a:t>
            </a:fld>
            <a:endParaRPr lang="en-US"/>
          </a:p>
        </p:txBody>
      </p:sp>
    </p:spTree>
    <p:extLst>
      <p:ext uri="{BB962C8B-B14F-4D97-AF65-F5344CB8AC3E}">
        <p14:creationId xmlns:p14="http://schemas.microsoft.com/office/powerpoint/2010/main" val="129027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953B57A-1DC0-441F-B43E-3ED9AACCFD99}" type="datetimeFigureOut">
              <a:rPr lang="en-US" smtClean="0"/>
              <a:t>10/3/2018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57DAA0-5A29-41C5-9D13-C301959F43FA}" type="slidenum">
              <a:rPr lang="en-US" smtClean="0"/>
              <a:t>‹#›</a:t>
            </a:fld>
            <a:endParaRPr lang="en-US"/>
          </a:p>
        </p:txBody>
      </p:sp>
    </p:spTree>
    <p:extLst>
      <p:ext uri="{BB962C8B-B14F-4D97-AF65-F5344CB8AC3E}">
        <p14:creationId xmlns:p14="http://schemas.microsoft.com/office/powerpoint/2010/main" val="1862515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53B57A-1DC0-441F-B43E-3ED9AACCFD99}" type="datetimeFigureOut">
              <a:rPr lang="en-US" smtClean="0"/>
              <a:t>10/3/2018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57DAA0-5A29-41C5-9D13-C301959F43FA}" type="slidenum">
              <a:rPr lang="en-US" smtClean="0"/>
              <a:t>‹#›</a:t>
            </a:fld>
            <a:endParaRPr lang="en-US"/>
          </a:p>
        </p:txBody>
      </p:sp>
    </p:spTree>
    <p:extLst>
      <p:ext uri="{BB962C8B-B14F-4D97-AF65-F5344CB8AC3E}">
        <p14:creationId xmlns:p14="http://schemas.microsoft.com/office/powerpoint/2010/main" val="828121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953B57A-1DC0-441F-B43E-3ED9AACCFD99}"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7DAA0-5A29-41C5-9D13-C301959F43FA}" type="slidenum">
              <a:rPr lang="en-US" smtClean="0"/>
              <a:t>‹#›</a:t>
            </a:fld>
            <a:endParaRPr lang="en-US"/>
          </a:p>
        </p:txBody>
      </p:sp>
    </p:spTree>
    <p:extLst>
      <p:ext uri="{BB962C8B-B14F-4D97-AF65-F5344CB8AC3E}">
        <p14:creationId xmlns:p14="http://schemas.microsoft.com/office/powerpoint/2010/main" val="3423362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953B57A-1DC0-441F-B43E-3ED9AACCFD99}"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7DAA0-5A29-41C5-9D13-C301959F43FA}" type="slidenum">
              <a:rPr lang="en-US" smtClean="0"/>
              <a:t>‹#›</a:t>
            </a:fld>
            <a:endParaRPr lang="en-US"/>
          </a:p>
        </p:txBody>
      </p:sp>
    </p:spTree>
    <p:extLst>
      <p:ext uri="{BB962C8B-B14F-4D97-AF65-F5344CB8AC3E}">
        <p14:creationId xmlns:p14="http://schemas.microsoft.com/office/powerpoint/2010/main" val="2783593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53B57A-1DC0-441F-B43E-3ED9AACCFD99}" type="datetimeFigureOut">
              <a:rPr lang="en-US" smtClean="0"/>
              <a:t>10/3/2018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57DAA0-5A29-41C5-9D13-C301959F43FA}" type="slidenum">
              <a:rPr lang="en-US" smtClean="0"/>
              <a:t>‹#›</a:t>
            </a:fld>
            <a:endParaRPr lang="en-US"/>
          </a:p>
        </p:txBody>
      </p:sp>
    </p:spTree>
    <p:extLst>
      <p:ext uri="{BB962C8B-B14F-4D97-AF65-F5344CB8AC3E}">
        <p14:creationId xmlns:p14="http://schemas.microsoft.com/office/powerpoint/2010/main" val="417626729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72145" y="1380068"/>
            <a:ext cx="9230878" cy="2616199"/>
          </a:xfrm>
        </p:spPr>
        <p:txBody>
          <a:bodyPr>
            <a:normAutofit fontScale="90000"/>
          </a:bodyPr>
          <a:lstStyle/>
          <a:p>
            <a:r>
              <a:rPr lang="en-US" dirty="0"/>
              <a:t>A Mobile Information </a:t>
            </a:r>
            <a:r>
              <a:rPr lang="en-US" dirty="0" smtClean="0"/>
              <a:t>Kiosk for </a:t>
            </a:r>
            <a:r>
              <a:rPr lang="en-US" dirty="0"/>
              <a:t>Visitors of </a:t>
            </a:r>
            <a:r>
              <a:rPr lang="en-US" dirty="0" smtClean="0"/>
              <a:t>Malls, Universities </a:t>
            </a:r>
            <a:r>
              <a:rPr lang="en-US" dirty="0"/>
              <a:t>or </a:t>
            </a:r>
            <a:r>
              <a:rPr lang="en-US" dirty="0" smtClean="0"/>
              <a:t>other Buildings </a:t>
            </a:r>
            <a:r>
              <a:rPr lang="en-US" dirty="0"/>
              <a:t>using AR</a:t>
            </a:r>
          </a:p>
        </p:txBody>
      </p:sp>
      <p:sp>
        <p:nvSpPr>
          <p:cNvPr id="3" name="副标题 2"/>
          <p:cNvSpPr>
            <a:spLocks noGrp="1"/>
          </p:cNvSpPr>
          <p:nvPr>
            <p:ph type="subTitle" idx="1"/>
          </p:nvPr>
        </p:nvSpPr>
        <p:spPr>
          <a:xfrm>
            <a:off x="4515378" y="5469466"/>
            <a:ext cx="6987645" cy="1388534"/>
          </a:xfrm>
        </p:spPr>
        <p:txBody>
          <a:bodyPr/>
          <a:lstStyle/>
          <a:p>
            <a:r>
              <a:rPr lang="en-US" altLang="zh-CN" dirty="0" smtClean="0"/>
              <a:t>Chan </a:t>
            </a:r>
            <a:r>
              <a:rPr lang="en-US" altLang="zh-CN" dirty="0"/>
              <a:t>K</a:t>
            </a:r>
            <a:r>
              <a:rPr lang="en-US" altLang="zh-CN" dirty="0" smtClean="0"/>
              <a:t>wok Chi</a:t>
            </a:r>
            <a:endParaRPr lang="en-US" dirty="0"/>
          </a:p>
        </p:txBody>
      </p:sp>
    </p:spTree>
    <p:extLst>
      <p:ext uri="{BB962C8B-B14F-4D97-AF65-F5344CB8AC3E}">
        <p14:creationId xmlns:p14="http://schemas.microsoft.com/office/powerpoint/2010/main" val="3468964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Problem Description</a:t>
            </a:r>
            <a:endParaRPr lang="en-US" dirty="0"/>
          </a:p>
        </p:txBody>
      </p:sp>
      <p:sp>
        <p:nvSpPr>
          <p:cNvPr id="3" name="内容占位符 2"/>
          <p:cNvSpPr>
            <a:spLocks noGrp="1"/>
          </p:cNvSpPr>
          <p:nvPr>
            <p:ph idx="1"/>
          </p:nvPr>
        </p:nvSpPr>
        <p:spPr/>
        <p:txBody>
          <a:bodyPr/>
          <a:lstStyle/>
          <a:p>
            <a:r>
              <a:rPr lang="en-US" dirty="0" smtClean="0"/>
              <a:t>Why do we need an information kiosk for a building?</a:t>
            </a:r>
          </a:p>
          <a:p>
            <a:pPr lvl="1"/>
            <a:r>
              <a:rPr lang="en-US" dirty="0" smtClean="0"/>
              <a:t>Scene 1, a man wants to enjoy services provide by an unfamiliar building at his first visit.</a:t>
            </a:r>
          </a:p>
          <a:p>
            <a:pPr lvl="1"/>
            <a:r>
              <a:rPr lang="en-US" dirty="0" smtClean="0"/>
              <a:t>Scene 2, a woman wants to know what promotional activities are taking place in a mall</a:t>
            </a:r>
            <a:r>
              <a:rPr lang="en-US" dirty="0" smtClean="0"/>
              <a:t>.</a:t>
            </a:r>
          </a:p>
        </p:txBody>
      </p:sp>
    </p:spTree>
    <p:extLst>
      <p:ext uri="{BB962C8B-B14F-4D97-AF65-F5344CB8AC3E}">
        <p14:creationId xmlns:p14="http://schemas.microsoft.com/office/powerpoint/2010/main" val="59317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Problem analysis</a:t>
            </a:r>
            <a:endParaRPr lang="en-US" dirty="0"/>
          </a:p>
        </p:txBody>
      </p:sp>
      <p:sp>
        <p:nvSpPr>
          <p:cNvPr id="3" name="内容占位符 2"/>
          <p:cNvSpPr>
            <a:spLocks noGrp="1"/>
          </p:cNvSpPr>
          <p:nvPr>
            <p:ph idx="1"/>
          </p:nvPr>
        </p:nvSpPr>
        <p:spPr/>
        <p:txBody>
          <a:bodyPr>
            <a:normAutofit lnSpcReduction="10000"/>
          </a:bodyPr>
          <a:lstStyle/>
          <a:p>
            <a:r>
              <a:rPr lang="en-US" dirty="0" smtClean="0"/>
              <a:t>Navigation</a:t>
            </a:r>
          </a:p>
          <a:p>
            <a:pPr lvl="1"/>
            <a:r>
              <a:rPr lang="en-US" dirty="0" smtClean="0"/>
              <a:t>Position information of users should be provided</a:t>
            </a:r>
          </a:p>
          <a:p>
            <a:pPr lvl="1"/>
            <a:r>
              <a:rPr lang="en-US" dirty="0" smtClean="0"/>
              <a:t>Signal-based(e.g. WIFI) positioning techniques have its disadvantages </a:t>
            </a:r>
            <a:r>
              <a:rPr lang="en-US" dirty="0" smtClean="0"/>
              <a:t>– </a:t>
            </a:r>
            <a:r>
              <a:rPr lang="en-US" dirty="0" smtClean="0"/>
              <a:t>cannot keep track of users’ orientation, </a:t>
            </a:r>
            <a:r>
              <a:rPr lang="en-US" dirty="0" smtClean="0"/>
              <a:t>high cost of equipment </a:t>
            </a:r>
            <a:r>
              <a:rPr lang="en-US" dirty="0" smtClean="0"/>
              <a:t>infrastructures or easily interfered by people walk </a:t>
            </a:r>
            <a:r>
              <a:rPr lang="en-US" dirty="0" smtClean="0"/>
              <a:t>by [2,3].</a:t>
            </a:r>
            <a:endParaRPr lang="en-US" dirty="0" smtClean="0"/>
          </a:p>
          <a:p>
            <a:r>
              <a:rPr lang="en-US" dirty="0" smtClean="0"/>
              <a:t>Information presentation</a:t>
            </a:r>
          </a:p>
          <a:p>
            <a:pPr lvl="1"/>
            <a:r>
              <a:rPr lang="en-US" dirty="0" smtClean="0"/>
              <a:t>Suitable </a:t>
            </a:r>
            <a:r>
              <a:rPr lang="en-US" dirty="0" smtClean="0"/>
              <a:t>user interface</a:t>
            </a:r>
          </a:p>
          <a:p>
            <a:pPr lvl="1"/>
            <a:r>
              <a:rPr lang="en-US" dirty="0" smtClean="0"/>
              <a:t>Acquire information instantly (e.g. acquire activities information of a shop in mall)</a:t>
            </a:r>
            <a:endParaRPr lang="en-US" dirty="0"/>
          </a:p>
        </p:txBody>
      </p:sp>
    </p:spTree>
    <p:extLst>
      <p:ext uri="{BB962C8B-B14F-4D97-AF65-F5344CB8AC3E}">
        <p14:creationId xmlns:p14="http://schemas.microsoft.com/office/powerpoint/2010/main" val="225018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Problem </a:t>
            </a:r>
            <a:r>
              <a:rPr lang="en-US" dirty="0" smtClean="0"/>
              <a:t>analysis(cont’d)</a:t>
            </a:r>
            <a:endParaRPr lang="en-US" dirty="0"/>
          </a:p>
        </p:txBody>
      </p:sp>
      <p:sp>
        <p:nvSpPr>
          <p:cNvPr id="3" name="内容占位符 2"/>
          <p:cNvSpPr>
            <a:spLocks noGrp="1"/>
          </p:cNvSpPr>
          <p:nvPr>
            <p:ph idx="1"/>
          </p:nvPr>
        </p:nvSpPr>
        <p:spPr/>
        <p:txBody>
          <a:bodyPr>
            <a:noAutofit/>
          </a:bodyPr>
          <a:lstStyle/>
          <a:p>
            <a:r>
              <a:rPr lang="en-US" dirty="0" smtClean="0"/>
              <a:t>What is Augmented Reality(AR)?</a:t>
            </a:r>
          </a:p>
          <a:p>
            <a:pPr lvl="1"/>
            <a:r>
              <a:rPr lang="en-US" dirty="0"/>
              <a:t>Augmented Reality(AR) technology is to provide a graphical interface to users with real world perspective superimposed upon by or composited with virtual objects in </a:t>
            </a:r>
            <a:r>
              <a:rPr lang="en-US" dirty="0" smtClean="0"/>
              <a:t>real-time. </a:t>
            </a:r>
            <a:r>
              <a:rPr lang="en-US" dirty="0" smtClean="0"/>
              <a:t>[4]</a:t>
            </a:r>
            <a:endParaRPr lang="en-US" dirty="0" smtClean="0"/>
          </a:p>
          <a:p>
            <a:r>
              <a:rPr lang="en-US" dirty="0" smtClean="0"/>
              <a:t>Changes brought by Augmented Reality(AR)</a:t>
            </a:r>
          </a:p>
          <a:p>
            <a:pPr lvl="1"/>
            <a:r>
              <a:rPr lang="en-US" dirty="0" smtClean="0"/>
              <a:t>More natural sense</a:t>
            </a:r>
          </a:p>
          <a:p>
            <a:pPr lvl="1"/>
            <a:r>
              <a:rPr lang="en-US" dirty="0" smtClean="0"/>
              <a:t>Instant information acquisition </a:t>
            </a:r>
          </a:p>
          <a:p>
            <a:pPr lvl="1"/>
            <a:r>
              <a:rPr lang="en-US" dirty="0" smtClean="0"/>
              <a:t>Objects indoor can be attached with additional information such as position </a:t>
            </a:r>
            <a:r>
              <a:rPr lang="en-US" dirty="0" smtClean="0"/>
              <a:t>coordinate. Camera-based positioning can be combined with AR to achieve indoor navigation</a:t>
            </a:r>
            <a:endParaRPr lang="en-US" dirty="0" smtClean="0"/>
          </a:p>
          <a:p>
            <a:pPr lvl="1"/>
            <a:r>
              <a:rPr lang="en-US" dirty="0"/>
              <a:t>T</a:t>
            </a:r>
            <a:r>
              <a:rPr lang="en-US" dirty="0" smtClean="0"/>
              <a:t>he problem </a:t>
            </a:r>
            <a:r>
              <a:rPr lang="en-US" dirty="0"/>
              <a:t>becomes what kind of objects indoor should be taken as references to simplified the object-recognition process as well as how to present such information in GUI</a:t>
            </a:r>
            <a:endParaRPr lang="en-US" dirty="0" smtClean="0"/>
          </a:p>
        </p:txBody>
      </p:sp>
    </p:spTree>
    <p:extLst>
      <p:ext uri="{BB962C8B-B14F-4D97-AF65-F5344CB8AC3E}">
        <p14:creationId xmlns:p14="http://schemas.microsoft.com/office/powerpoint/2010/main" val="3962050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Solutions</a:t>
            </a:r>
            <a:endParaRPr lang="en-US" dirty="0"/>
          </a:p>
        </p:txBody>
      </p:sp>
      <p:sp>
        <p:nvSpPr>
          <p:cNvPr id="3" name="内容占位符 2"/>
          <p:cNvSpPr>
            <a:spLocks noGrp="1"/>
          </p:cNvSpPr>
          <p:nvPr>
            <p:ph idx="1"/>
          </p:nvPr>
        </p:nvSpPr>
        <p:spPr/>
        <p:txBody>
          <a:bodyPr/>
          <a:lstStyle/>
          <a:p>
            <a:r>
              <a:rPr lang="en-US" dirty="0" smtClean="0"/>
              <a:t>This part focuses on the camera-based positioning techniques as it is difficult to achieve.</a:t>
            </a:r>
          </a:p>
          <a:p>
            <a:r>
              <a:rPr lang="en-US" dirty="0" smtClean="0"/>
              <a:t>The main difference of each solution is the type that of referenced </a:t>
            </a:r>
            <a:r>
              <a:rPr lang="en-US" dirty="0" smtClean="0"/>
              <a:t>markers[5].</a:t>
            </a:r>
            <a:endParaRPr lang="en-US" dirty="0" smtClean="0"/>
          </a:p>
          <a:p>
            <a:r>
              <a:rPr lang="en-US" dirty="0" smtClean="0"/>
              <a:t>This research ignores those solutions using artificial markers as reference because it is aesthetically defective.</a:t>
            </a:r>
          </a:p>
        </p:txBody>
      </p:sp>
    </p:spTree>
    <p:extLst>
      <p:ext uri="{BB962C8B-B14F-4D97-AF65-F5344CB8AC3E}">
        <p14:creationId xmlns:p14="http://schemas.microsoft.com/office/powerpoint/2010/main" val="409138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Existing </a:t>
            </a:r>
            <a:r>
              <a:rPr lang="en-US" altLang="zh-CN" dirty="0" smtClean="0"/>
              <a:t>Solutions(cont’d)</a:t>
            </a:r>
            <a:endParaRPr lang="en-US" dirty="0"/>
          </a:p>
        </p:txBody>
      </p:sp>
      <p:sp>
        <p:nvSpPr>
          <p:cNvPr id="3" name="内容占位符 2"/>
          <p:cNvSpPr>
            <a:spLocks noGrp="1"/>
          </p:cNvSpPr>
          <p:nvPr>
            <p:ph idx="1"/>
          </p:nvPr>
        </p:nvSpPr>
        <p:spPr/>
        <p:txBody>
          <a:bodyPr>
            <a:normAutofit fontScale="92500"/>
          </a:bodyPr>
          <a:lstStyle/>
          <a:p>
            <a:r>
              <a:rPr lang="en-US" dirty="0" err="1"/>
              <a:t>Neges</a:t>
            </a:r>
            <a:r>
              <a:rPr lang="en-US" dirty="0"/>
              <a:t> et al. [6] have proposed a solution using natural markers(e.g. exit signs) combined with IMU for error calibration. </a:t>
            </a:r>
            <a:r>
              <a:rPr lang="en-US" dirty="0" smtClean="0"/>
              <a:t>It revealed the potential of natural makers. However</a:t>
            </a:r>
            <a:r>
              <a:rPr lang="en-US" dirty="0"/>
              <a:t>, users have to set a starting point before the navigation process.</a:t>
            </a:r>
          </a:p>
          <a:p>
            <a:r>
              <a:rPr lang="en-US" dirty="0"/>
              <a:t>Xiao et al. [7] described a system using static objects(e.g. doors) as referenced points in a relatively large indoor environment. Although this system doesn't employ AR to represent position information, its algorithm for calculating the position of smartphone is still valuable to AR indoor navigation system.</a:t>
            </a:r>
          </a:p>
          <a:p>
            <a:endParaRPr lang="en-US" dirty="0"/>
          </a:p>
        </p:txBody>
      </p:sp>
    </p:spTree>
    <p:extLst>
      <p:ext uri="{BB962C8B-B14F-4D97-AF65-F5344CB8AC3E}">
        <p14:creationId xmlns:p14="http://schemas.microsoft.com/office/powerpoint/2010/main" val="428720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Existing </a:t>
            </a:r>
            <a:r>
              <a:rPr lang="en-US" altLang="zh-CN" dirty="0" smtClean="0"/>
              <a:t>Solutions(cont’d)</a:t>
            </a:r>
            <a:endParaRPr lang="en-US" dirty="0"/>
          </a:p>
        </p:txBody>
      </p:sp>
      <p:sp>
        <p:nvSpPr>
          <p:cNvPr id="3" name="内容占位符 2"/>
          <p:cNvSpPr>
            <a:spLocks noGrp="1"/>
          </p:cNvSpPr>
          <p:nvPr>
            <p:ph idx="1"/>
          </p:nvPr>
        </p:nvSpPr>
        <p:spPr>
          <a:xfrm>
            <a:off x="1484310" y="2216727"/>
            <a:ext cx="10018713" cy="4553527"/>
          </a:xfrm>
        </p:spPr>
        <p:txBody>
          <a:bodyPr>
            <a:normAutofit fontScale="77500" lnSpcReduction="20000"/>
          </a:bodyPr>
          <a:lstStyle/>
          <a:p>
            <a:r>
              <a:rPr lang="en-US" dirty="0"/>
              <a:t>Kim and Jun [8] designed a system on mobile tablet PC that uses both artificial markers and natural scene as reference in navigation process. The system first obtains the starting position through scanning pre-installed artificial markers. Then in navigation part, it repeatedly captures live image sequence through users’ cameras which to be compared with sample image sequence on database. After matching process, the location information will be shown if users enter a new place where artificial markers are not installed on. However, this system requires more computational power so that it may affect user experience.</a:t>
            </a:r>
          </a:p>
          <a:p>
            <a:r>
              <a:rPr lang="en-US" dirty="0"/>
              <a:t>Harlan and Gaetano [9] described a system from another angle by using landmarks(e.g. floor-to-wall transitions) as references. Positions of devices will be determined after matching detected landmarks with those on floor plan. It combines WIFI positioning technology to reduce the task of matching computation. It can reach accuracy of 30 cm, but the matching algorithm is complicated.</a:t>
            </a:r>
          </a:p>
          <a:p>
            <a:r>
              <a:rPr lang="en-US" dirty="0"/>
              <a:t>Bae el at. [10] described a system using 3D point cloud model for references, which constructed from a set of site pictures. Although they improve the performance of the model constructing process, it still needs sophisticated hardware support(server-side) and a relatively long time to build a 3D point cloud model.</a:t>
            </a:r>
          </a:p>
          <a:p>
            <a:endParaRPr lang="en-US" dirty="0"/>
          </a:p>
        </p:txBody>
      </p:sp>
    </p:spTree>
    <p:extLst>
      <p:ext uri="{BB962C8B-B14F-4D97-AF65-F5344CB8AC3E}">
        <p14:creationId xmlns:p14="http://schemas.microsoft.com/office/powerpoint/2010/main" val="208932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Conclusion</a:t>
            </a:r>
            <a:endParaRPr lang="en-US" dirty="0"/>
          </a:p>
        </p:txBody>
      </p:sp>
      <p:sp>
        <p:nvSpPr>
          <p:cNvPr id="3" name="内容占位符 2"/>
          <p:cNvSpPr>
            <a:spLocks noGrp="1"/>
          </p:cNvSpPr>
          <p:nvPr>
            <p:ph idx="1"/>
          </p:nvPr>
        </p:nvSpPr>
        <p:spPr/>
        <p:txBody>
          <a:bodyPr/>
          <a:lstStyle/>
          <a:p>
            <a:r>
              <a:rPr lang="en-US" dirty="0" smtClean="0"/>
              <a:t>AR is powerful when it is applied to indoor navigation and indoor objects information acquisition</a:t>
            </a:r>
          </a:p>
          <a:p>
            <a:r>
              <a:rPr lang="en-US" dirty="0" smtClean="0"/>
              <a:t>There are many existing indoor navigation solutions using camera-based technology.</a:t>
            </a:r>
          </a:p>
          <a:p>
            <a:pPr lvl="1"/>
            <a:r>
              <a:rPr lang="en-US" dirty="0" smtClean="0"/>
              <a:t>The type of markers distinguish them from the others</a:t>
            </a:r>
          </a:p>
          <a:p>
            <a:pPr lvl="1"/>
            <a:r>
              <a:rPr lang="en-US" dirty="0" smtClean="0"/>
              <a:t>Some of them are valuable to this project</a:t>
            </a:r>
          </a:p>
          <a:p>
            <a:pPr lvl="1"/>
            <a:endParaRPr lang="en-US" dirty="0"/>
          </a:p>
        </p:txBody>
      </p:sp>
    </p:spTree>
    <p:extLst>
      <p:ext uri="{BB962C8B-B14F-4D97-AF65-F5344CB8AC3E}">
        <p14:creationId xmlns:p14="http://schemas.microsoft.com/office/powerpoint/2010/main" val="1721597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References</a:t>
            </a:r>
            <a:endParaRPr lang="en-US" dirty="0"/>
          </a:p>
        </p:txBody>
      </p:sp>
      <p:sp>
        <p:nvSpPr>
          <p:cNvPr id="5" name="Rectangle 2"/>
          <p:cNvSpPr>
            <a:spLocks noGrp="1" noChangeArrowheads="1"/>
          </p:cNvSpPr>
          <p:nvPr>
            <p:ph idx="1"/>
          </p:nvPr>
        </p:nvSpPr>
        <p:spPr bwMode="auto">
          <a:xfrm>
            <a:off x="1484311" y="2520938"/>
            <a:ext cx="941229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88925" algn="l"/>
              </a:tabLst>
              <a:defRPr>
                <a:solidFill>
                  <a:schemeClr val="tx1"/>
                </a:solidFill>
                <a:latin typeface="Arial" panose="020B0604020202020204" pitchFamily="34" charset="0"/>
              </a:defRPr>
            </a:lvl1pPr>
            <a:lvl2pPr eaLnBrk="0" fontAlgn="base" hangingPunct="0">
              <a:spcBef>
                <a:spcPct val="0"/>
              </a:spcBef>
              <a:spcAft>
                <a:spcPct val="0"/>
              </a:spcAft>
              <a:tabLst>
                <a:tab pos="288925" algn="l"/>
              </a:tabLst>
              <a:defRPr>
                <a:solidFill>
                  <a:schemeClr val="tx1"/>
                </a:solidFill>
                <a:latin typeface="Arial" panose="020B0604020202020204" pitchFamily="34" charset="0"/>
              </a:defRPr>
            </a:lvl2pPr>
            <a:lvl3pPr eaLnBrk="0" fontAlgn="base" hangingPunct="0">
              <a:spcBef>
                <a:spcPct val="0"/>
              </a:spcBef>
              <a:spcAft>
                <a:spcPct val="0"/>
              </a:spcAft>
              <a:tabLst>
                <a:tab pos="288925" algn="l"/>
              </a:tabLst>
              <a:defRPr>
                <a:solidFill>
                  <a:schemeClr val="tx1"/>
                </a:solidFill>
                <a:latin typeface="Arial" panose="020B0604020202020204" pitchFamily="34" charset="0"/>
              </a:defRPr>
            </a:lvl3pPr>
            <a:lvl4pPr eaLnBrk="0" fontAlgn="base" hangingPunct="0">
              <a:spcBef>
                <a:spcPct val="0"/>
              </a:spcBef>
              <a:spcAft>
                <a:spcPct val="0"/>
              </a:spcAft>
              <a:tabLst>
                <a:tab pos="288925" algn="l"/>
              </a:tabLst>
              <a:defRPr>
                <a:solidFill>
                  <a:schemeClr val="tx1"/>
                </a:solidFill>
                <a:latin typeface="Arial" panose="020B0604020202020204" pitchFamily="34" charset="0"/>
              </a:defRPr>
            </a:lvl4pPr>
            <a:lvl5pPr eaLnBrk="0" fontAlgn="base" hangingPunct="0">
              <a:spcBef>
                <a:spcPct val="0"/>
              </a:spcBef>
              <a:spcAft>
                <a:spcPct val="0"/>
              </a:spcAft>
              <a:tabLst>
                <a:tab pos="288925" algn="l"/>
              </a:tabLst>
              <a:defRPr>
                <a:solidFill>
                  <a:schemeClr val="tx1"/>
                </a:solidFill>
                <a:latin typeface="Arial" panose="020B0604020202020204" pitchFamily="34" charset="0"/>
              </a:defRPr>
            </a:lvl5pPr>
            <a:lvl6pPr eaLnBrk="0" fontAlgn="base" hangingPunct="0">
              <a:spcBef>
                <a:spcPct val="0"/>
              </a:spcBef>
              <a:spcAft>
                <a:spcPct val="0"/>
              </a:spcAft>
              <a:tabLst>
                <a:tab pos="288925" algn="l"/>
              </a:tabLst>
              <a:defRPr>
                <a:solidFill>
                  <a:schemeClr val="tx1"/>
                </a:solidFill>
                <a:latin typeface="Arial" panose="020B0604020202020204" pitchFamily="34" charset="0"/>
              </a:defRPr>
            </a:lvl6pPr>
            <a:lvl7pPr eaLnBrk="0" fontAlgn="base" hangingPunct="0">
              <a:spcBef>
                <a:spcPct val="0"/>
              </a:spcBef>
              <a:spcAft>
                <a:spcPct val="0"/>
              </a:spcAft>
              <a:tabLst>
                <a:tab pos="288925" algn="l"/>
              </a:tabLst>
              <a:defRPr>
                <a:solidFill>
                  <a:schemeClr val="tx1"/>
                </a:solidFill>
                <a:latin typeface="Arial" panose="020B0604020202020204" pitchFamily="34" charset="0"/>
              </a:defRPr>
            </a:lvl7pPr>
            <a:lvl8pPr eaLnBrk="0" fontAlgn="base" hangingPunct="0">
              <a:spcBef>
                <a:spcPct val="0"/>
              </a:spcBef>
              <a:spcAft>
                <a:spcPct val="0"/>
              </a:spcAft>
              <a:tabLst>
                <a:tab pos="288925" algn="l"/>
              </a:tabLst>
              <a:defRPr>
                <a:solidFill>
                  <a:schemeClr val="tx1"/>
                </a:solidFill>
                <a:latin typeface="Arial" panose="020B0604020202020204" pitchFamily="34" charset="0"/>
              </a:defRPr>
            </a:lvl8pPr>
            <a:lvl9pPr eaLnBrk="0" fontAlgn="base" hangingPunct="0">
              <a:spcBef>
                <a:spcPct val="0"/>
              </a:spcBef>
              <a:spcAft>
                <a:spcPct val="0"/>
              </a:spcAft>
              <a:tabLst>
                <a:tab pos="288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88925" algn="l"/>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	T</a:t>
            </a: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Olsson, E. </a:t>
            </a:r>
            <a:r>
              <a:rPr kumimoji="0" lang="en-US" altLang="en-US" sz="1200" b="0" i="0" u="none" strike="noStrike" cap="none" normalizeH="0" baseline="0" dirty="0" err="1"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Lagerstam</a:t>
            </a: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T. </a:t>
            </a:r>
            <a:r>
              <a:rPr kumimoji="0" lang="en-US" altLang="en-US" sz="1200" b="0" i="0" u="none" strike="noStrike" cap="none" normalizeH="0" baseline="0" dirty="0" err="1"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Kärkkäinen</a:t>
            </a: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and K. </a:t>
            </a:r>
            <a:r>
              <a:rPr kumimoji="0" lang="en-US" altLang="en-US" sz="1200" b="0" i="0" u="none" strike="noStrike" cap="none" normalizeH="0" baseline="0" dirty="0" err="1"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Väänänen-Vainio-Mattila</a:t>
            </a: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“Expected user experience of mobile augmented reality services: a user study in the context of shopping </a:t>
            </a:r>
            <a:r>
              <a:rPr kumimoji="0" lang="en-US" altLang="en-US" sz="1200" b="0" i="0" u="none" strike="noStrike" cap="none" normalizeH="0" baseline="0" dirty="0" err="1"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centres</a:t>
            </a: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a:t>
            </a:r>
            <a:r>
              <a:rPr kumimoji="0" lang="en-US" altLang="en-US" sz="1200" b="0" i="1" u="none" strike="noStrike" cap="none" normalizeH="0" baseline="0" dirty="0" err="1"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Pers</a:t>
            </a:r>
            <a:r>
              <a:rPr kumimoji="0" lang="en-US" altLang="en-US" sz="1200" b="0" i="1"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a:t>
            </a:r>
            <a:r>
              <a:rPr kumimoji="0" lang="en-US" altLang="en-US" sz="1200" b="0" i="1" u="none" strike="noStrike" cap="none" normalizeH="0" baseline="0" dirty="0" err="1"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Ubiquit</a:t>
            </a:r>
            <a:r>
              <a:rPr kumimoji="0" lang="en-US" altLang="en-US" sz="1200" b="0" i="1"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a:t>
            </a:r>
            <a:r>
              <a:rPr kumimoji="0" lang="en-US" altLang="en-US" sz="1200" b="0" i="1" u="none" strike="noStrike" cap="none" normalizeH="0" baseline="0" dirty="0" err="1"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Comput</a:t>
            </a: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vol. 17, no. 2, pp. 287–304, 2013.</a:t>
            </a:r>
            <a:endParaRPr kumimoji="0" lang="en-US" altLang="en-US" sz="800" b="0" i="0" u="none" strike="noStrike" cap="none" normalizeH="0" baseline="0" dirty="0" smtClean="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88925" algn="l"/>
              </a:tabLst>
            </a:pP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	C. </a:t>
            </a:r>
            <a:r>
              <a:rPr kumimoji="0" lang="en-US" altLang="en-US" sz="1200" b="0" i="0" u="none" strike="noStrike" cap="none" normalizeH="0" baseline="0" dirty="0" err="1"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Ruizhi</a:t>
            </a: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and C. Liang, “Indoor Positioning with Smartphones: The State-of-art and the Challenges,” </a:t>
            </a:r>
            <a:r>
              <a:rPr kumimoji="0" lang="en-US" altLang="en-US" sz="1200" b="0" i="1" u="none" strike="noStrike" cap="none" normalizeH="0" baseline="0" dirty="0" err="1"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Acta</a:t>
            </a:r>
            <a:r>
              <a:rPr kumimoji="0" lang="en-US" altLang="en-US" sz="1200" b="0" i="1"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a:t>
            </a:r>
            <a:r>
              <a:rPr kumimoji="0" lang="en-US" altLang="en-US" sz="1200" b="0" i="1" u="none" strike="noStrike" cap="none" normalizeH="0" baseline="0" dirty="0" err="1"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Geodaetica</a:t>
            </a:r>
            <a:r>
              <a:rPr kumimoji="0" lang="en-US" altLang="en-US" sz="1200" b="0" i="1"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et </a:t>
            </a:r>
            <a:r>
              <a:rPr kumimoji="0" lang="en-US" altLang="en-US" sz="1200" b="0" i="1" u="none" strike="noStrike" cap="none" normalizeH="0" baseline="0" dirty="0" err="1"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Cartographica</a:t>
            </a:r>
            <a:r>
              <a:rPr kumimoji="0" lang="en-US" altLang="en-US" sz="1200" b="0" i="1"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a:t>
            </a:r>
            <a:r>
              <a:rPr kumimoji="0" lang="en-US" altLang="en-US" sz="1200" b="0" i="1" u="none" strike="noStrike" cap="none" normalizeH="0" baseline="0" dirty="0" err="1"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Sinica</a:t>
            </a: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vol. 46, no. 10, pp. 1316–1326, 2017.</a:t>
            </a:r>
            <a:endParaRPr kumimoji="0" lang="en-US" altLang="en-US" sz="800" b="0" i="0" u="none" strike="noStrike" cap="none" normalizeH="0" baseline="0" dirty="0" smtClean="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88925" algn="l"/>
              </a:tabLst>
            </a:pP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[3]	H. M. </a:t>
            </a:r>
            <a:r>
              <a:rPr kumimoji="0" lang="en-US" altLang="en-US" sz="1200" b="0" i="0" u="none" strike="noStrike" cap="none" normalizeH="0" baseline="0" dirty="0" err="1"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Khoury</a:t>
            </a: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and V. R. </a:t>
            </a:r>
            <a:r>
              <a:rPr kumimoji="0" lang="en-US" altLang="en-US" sz="1200" b="0" i="0" u="none" strike="noStrike" cap="none" normalizeH="0" baseline="0" dirty="0" err="1"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Kamat</a:t>
            </a: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“Evaluation of position tracking technologies for user localization in indoor construction environments,” </a:t>
            </a:r>
            <a:r>
              <a:rPr kumimoji="0" lang="en-US" altLang="en-US" sz="1200" b="0" i="1"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Automation in Construction</a:t>
            </a: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vol. 18, no. 4, pp. 444–457, 2009.</a:t>
            </a:r>
            <a:endParaRPr kumimoji="0" lang="en-US" altLang="en-US" sz="800" b="0" i="0" u="none" strike="noStrike" cap="none" normalizeH="0" baseline="0" dirty="0" smtClean="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88925" algn="l"/>
              </a:tabLst>
            </a:pP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[4]	Ronald T. Azuma, “A Survey of Augmented Reality,” </a:t>
            </a:r>
            <a:r>
              <a:rPr kumimoji="0" lang="en-US" altLang="en-US" sz="1200" b="0" i="1"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Presence: </a:t>
            </a:r>
            <a:r>
              <a:rPr kumimoji="0" lang="en-US" altLang="en-US" sz="1200" b="0" i="1" u="none" strike="noStrike" cap="none" normalizeH="0" baseline="0" dirty="0" err="1"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Teleoperators</a:t>
            </a:r>
            <a:r>
              <a:rPr kumimoji="0" lang="en-US" altLang="en-US" sz="1200" b="0" i="1"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and Virtual Environments</a:t>
            </a: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vol. 6, no. 4, pp. 355–385, 1997.</a:t>
            </a:r>
            <a:endParaRPr kumimoji="0" lang="en-US" altLang="en-US" sz="800" b="0" i="0" u="none" strike="noStrike" cap="none" normalizeH="0" baseline="0" dirty="0" smtClean="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88925" algn="l"/>
              </a:tabLst>
            </a:pP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[5]	R. </a:t>
            </a:r>
            <a:r>
              <a:rPr kumimoji="0" lang="en-US" altLang="en-US" sz="1200" b="0" i="0" u="none" strike="noStrike" cap="none" normalizeH="0" baseline="0" dirty="0" err="1"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Mautz</a:t>
            </a: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“Indoor positioning </a:t>
            </a: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technologies,”</a:t>
            </a:r>
            <a:endParaRPr kumimoji="0" lang="en-US" altLang="en-US" sz="800" b="0" i="0" u="none" strike="noStrike" cap="none" normalizeH="0" baseline="0" dirty="0" smtClean="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88925" algn="l"/>
              </a:tabLst>
            </a:pP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[6]	M. </a:t>
            </a:r>
            <a:r>
              <a:rPr kumimoji="0" lang="en-US" altLang="en-US" sz="1200" b="0" i="0" u="none" strike="noStrike" cap="none" normalizeH="0" baseline="0" dirty="0" err="1"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Neges</a:t>
            </a: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C. Koch, M. </a:t>
            </a:r>
            <a:r>
              <a:rPr kumimoji="0" lang="en-US" altLang="en-US" sz="1200" b="0" i="0" u="none" strike="noStrike" cap="none" normalizeH="0" baseline="0" dirty="0" err="1"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König</a:t>
            </a: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and M. </a:t>
            </a:r>
            <a:r>
              <a:rPr kumimoji="0" lang="en-US" altLang="en-US" sz="1200" b="0" i="0" u="none" strike="noStrike" cap="none" normalizeH="0" baseline="0" dirty="0" err="1"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Abramovici</a:t>
            </a: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“Combining visual natural markers and IMU for improved AR based indoor navigation,” </a:t>
            </a:r>
            <a:r>
              <a:rPr kumimoji="0" lang="en-US" altLang="en-US" sz="1200" b="0" i="1"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Advanced Engineering Informatics</a:t>
            </a: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vol. 31, pp. 18–31, 2017.</a:t>
            </a:r>
            <a:endParaRPr kumimoji="0" lang="en-US" altLang="en-US" sz="800" b="0" i="0" u="none" strike="noStrike" cap="none" normalizeH="0" baseline="0" dirty="0" smtClean="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88925" algn="l"/>
              </a:tabLst>
            </a:pP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[7]	A. Xiao, R. Chen, D. Li, Y. Chen, and D. Wu, “An Indoor Positioning System Based on Static Objects in Large Indoor Scenes by Using Smartphone Cameras,” (</a:t>
            </a:r>
            <a:r>
              <a:rPr kumimoji="0" lang="en-US" altLang="en-US" sz="1200" b="0" i="0" u="none" strike="noStrike" cap="none" normalizeH="0" baseline="0" dirty="0" err="1"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eng</a:t>
            </a: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a:t>
            </a:r>
            <a:r>
              <a:rPr kumimoji="0" lang="en-US" altLang="en-US" sz="1200" b="0" i="1"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Sensors (Basel, Switzerland)</a:t>
            </a: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vol. 18, no. 7, 2018.</a:t>
            </a:r>
            <a:endParaRPr kumimoji="0" lang="en-US" altLang="en-US" sz="800" b="0" i="0" u="none" strike="noStrike" cap="none" normalizeH="0" baseline="0" dirty="0" smtClean="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88925" algn="l"/>
              </a:tabLst>
            </a:pP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[8]	J. Kim and H. Jun, “Vision-based location positioning using augmented reality for indoor navigation,” </a:t>
            </a:r>
            <a:r>
              <a:rPr kumimoji="0" lang="en-US" altLang="en-US" sz="1200" b="0" i="1"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IEEE Trans. Consumer Electron.</a:t>
            </a: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vol. 54, no. 3, pp. 954–962, 2008.</a:t>
            </a:r>
            <a:endParaRPr kumimoji="0" lang="en-US" altLang="en-US" sz="800" b="0" i="0" u="none" strike="noStrike" cap="none" normalizeH="0" baseline="0" dirty="0" smtClean="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88925" algn="l"/>
              </a:tabLst>
            </a:pP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[9]	Harlan </a:t>
            </a:r>
            <a:r>
              <a:rPr kumimoji="0" lang="en-US" altLang="en-US" sz="1200" b="0" i="0" u="none" strike="noStrike" cap="none" normalizeH="0" baseline="0" dirty="0" err="1"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Hile</a:t>
            </a: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and Gaetano </a:t>
            </a:r>
            <a:r>
              <a:rPr kumimoji="0" lang="en-US" altLang="en-US" sz="1200" b="0" i="0" u="none" strike="noStrike" cap="none" normalizeH="0" baseline="0" dirty="0" err="1"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Borriello</a:t>
            </a: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“Positioning and Orientation in Indoor Environments Using Camera Phones,” </a:t>
            </a:r>
            <a:r>
              <a:rPr kumimoji="0" lang="en-US" altLang="en-US" sz="1200" b="0" i="1"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IEEE Computer Graphics and Applications</a:t>
            </a: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vol. 28, no. 4, pp. 32–39, 2008.</a:t>
            </a:r>
            <a:endParaRPr kumimoji="0" lang="en-US" altLang="en-US" sz="800" b="0" i="0" u="none" strike="noStrike" cap="none" normalizeH="0" baseline="0" dirty="0" smtClean="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88925" algn="l"/>
              </a:tabLst>
            </a:pP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[10]	H. Bae, M. </a:t>
            </a:r>
            <a:r>
              <a:rPr kumimoji="0" lang="en-US" altLang="en-US" sz="1200" b="0" i="0" u="none" strike="noStrike" cap="none" normalizeH="0" baseline="0" dirty="0" err="1"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Golparvar-Fard</a:t>
            </a:r>
            <a:r>
              <a:rPr kumimoji="0" lang="en-US" altLang="en-US" sz="1200" b="0" i="0" u="none" strike="noStrike" cap="none" normalizeH="0" baseline="0" dirty="0" smtClean="0" bmk="">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and J. White, “High-precision vision-based mobile augmented reality system for context-aware architectural, engineering, construction and facility management (AEC/FM) applications,” </a:t>
            </a:r>
            <a:r>
              <a:rPr kumimoji="0" lang="en-US" altLang="en-US" sz="1200" b="0" i="1" u="none" strike="noStrike" cap="none" normalizeH="0" baseline="0" dirty="0" smtClean="0">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Vis </a:t>
            </a:r>
            <a:r>
              <a:rPr kumimoji="0" lang="en-US" altLang="en-US" sz="1200" b="0" i="1" u="none" strike="noStrike" cap="none" normalizeH="0" baseline="0" dirty="0" err="1" smtClean="0">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Eng</a:t>
            </a: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vol. 1, no. 1, p. 3, 2013.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62557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TM03457496[[fn=视差]]</Template>
  <TotalTime>629</TotalTime>
  <Words>665</Words>
  <Application>Microsoft Office PowerPoint</Application>
  <PresentationFormat>宽屏</PresentationFormat>
  <Paragraphs>48</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华文楷体</vt:lpstr>
      <vt:lpstr>等线</vt:lpstr>
      <vt:lpstr>Arial</vt:lpstr>
      <vt:lpstr>Corbel</vt:lpstr>
      <vt:lpstr>Times New Roman</vt:lpstr>
      <vt:lpstr>视差</vt:lpstr>
      <vt:lpstr>A Mobile Information Kiosk for Visitors of Malls, Universities or other Buildings using AR</vt:lpstr>
      <vt:lpstr>Problem Description</vt:lpstr>
      <vt:lpstr>Problem analysis</vt:lpstr>
      <vt:lpstr>Problem analysis(cont’d)</vt:lpstr>
      <vt:lpstr>Existing Solutions</vt:lpstr>
      <vt:lpstr>Existing Solutions(cont’d)</vt:lpstr>
      <vt:lpstr>Existing Solutions(cont’d)</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国智</dc:creator>
  <cp:lastModifiedBy>陈 国智</cp:lastModifiedBy>
  <cp:revision>26</cp:revision>
  <dcterms:created xsi:type="dcterms:W3CDTF">2018-09-27T09:20:24Z</dcterms:created>
  <dcterms:modified xsi:type="dcterms:W3CDTF">2018-10-03T15:10:06Z</dcterms:modified>
</cp:coreProperties>
</file>