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3"/>
  </p:notesMasterIdLst>
  <p:sldIdLst>
    <p:sldId id="256" r:id="rId3"/>
    <p:sldId id="281" r:id="rId4"/>
    <p:sldId id="305" r:id="rId5"/>
    <p:sldId id="306" r:id="rId6"/>
    <p:sldId id="307" r:id="rId7"/>
    <p:sldId id="303" r:id="rId8"/>
    <p:sldId id="308" r:id="rId9"/>
    <p:sldId id="309" r:id="rId10"/>
    <p:sldId id="310" r:id="rId11"/>
    <p:sldId id="31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nwe O" initials="" lastIdx="4" clrIdx="0"/>
  <p:cmAuthor id="1" name="Babban Gona" initials="BG" lastIdx="0" clrIdx="1">
    <p:extLst>
      <p:ext uri="{19B8F6BF-5375-455C-9EA6-DF929625EA0E}">
        <p15:presenceInfo xmlns:p15="http://schemas.microsoft.com/office/powerpoint/2012/main" userId="Babban Go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92"/>
    <a:srgbClr val="3F51B5"/>
    <a:srgbClr val="000268"/>
    <a:srgbClr val="003296"/>
    <a:srgbClr val="FE392A"/>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1297" autoAdjust="0"/>
  </p:normalViewPr>
  <p:slideViewPr>
    <p:cSldViewPr>
      <p:cViewPr varScale="1">
        <p:scale>
          <a:sx n="79" d="100"/>
          <a:sy n="79" d="100"/>
        </p:scale>
        <p:origin x="15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D67A3D-8AA4-49A5-90C8-614F62AD82C6}" type="datetimeFigureOut">
              <a:rPr lang="en-US" smtClean="0"/>
              <a:t>4/17/2018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A496E-56D5-4780-A20A-9F019E6F0FA5}" type="slidenum">
              <a:rPr lang="en-US" smtClean="0"/>
              <a:t>‹#›</a:t>
            </a:fld>
            <a:endParaRPr lang="en-US" dirty="0"/>
          </a:p>
        </p:txBody>
      </p:sp>
    </p:spTree>
    <p:extLst>
      <p:ext uri="{BB962C8B-B14F-4D97-AF65-F5344CB8AC3E}">
        <p14:creationId xmlns:p14="http://schemas.microsoft.com/office/powerpoint/2010/main" val="226069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54019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54019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54019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155048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4200" y="6478459"/>
            <a:ext cx="2133600" cy="365125"/>
          </a:xfrm>
        </p:spPr>
        <p:txBody>
          <a:bodyPr/>
          <a:lstStyle/>
          <a:p>
            <a:fld id="{0C74759F-F299-431E-BD08-367F7FE6602E}" type="datetimeFigureOut">
              <a:rPr lang="en-US" smtClean="0"/>
              <a:t>4/17/2018</a:t>
            </a:fld>
            <a:endParaRPr lang="en-US" dirty="0"/>
          </a:p>
        </p:txBody>
      </p:sp>
      <p:pic>
        <p:nvPicPr>
          <p:cNvPr id="7" name="Picture 6"/>
          <p:cNvPicPr>
            <a:picLocks noChangeAspect="1"/>
          </p:cNvPicPr>
          <p:nvPr userDrawn="1"/>
        </p:nvPicPr>
        <p:blipFill>
          <a:blip r:embed="rId2"/>
          <a:srcRect l="5609" t="15574" r="10256" b="22131"/>
          <a:stretch>
            <a:fillRect/>
          </a:stretch>
        </p:blipFill>
        <p:spPr bwMode="auto">
          <a:xfrm>
            <a:off x="228600" y="2133600"/>
            <a:ext cx="3240405" cy="1420884"/>
          </a:xfrm>
          <a:prstGeom prst="rect">
            <a:avLst/>
          </a:prstGeom>
          <a:noFill/>
          <a:ln w="9525">
            <a:noFill/>
            <a:miter lim="800000"/>
            <a:headEnd/>
            <a:tailEnd/>
          </a:ln>
        </p:spPr>
      </p:pic>
      <p:cxnSp>
        <p:nvCxnSpPr>
          <p:cNvPr id="8" name="Straight Connector 7"/>
          <p:cNvCxnSpPr/>
          <p:nvPr userDrawn="1"/>
        </p:nvCxnSpPr>
        <p:spPr>
          <a:xfrm>
            <a:off x="3657600" y="1871920"/>
            <a:ext cx="0" cy="1944243"/>
          </a:xfrm>
          <a:prstGeom prst="line">
            <a:avLst/>
          </a:prstGeom>
          <a:ln w="38100">
            <a:solidFill>
              <a:srgbClr val="003296"/>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700" y="12700"/>
            <a:ext cx="228600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0"/>
            <a:ext cx="9144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12"/>
          <p:cNvSpPr>
            <a:spLocks noGrp="1"/>
          </p:cNvSpPr>
          <p:nvPr>
            <p:ph sz="quarter" idx="11"/>
          </p:nvPr>
        </p:nvSpPr>
        <p:spPr>
          <a:xfrm>
            <a:off x="3886200" y="1871663"/>
            <a:ext cx="5181600" cy="2014537"/>
          </a:xfrm>
        </p:spPr>
        <p:txBody>
          <a:bodyPr>
            <a:normAutofit/>
          </a:bodyPr>
          <a:lstStyle>
            <a:lvl1pPr marL="0" indent="0">
              <a:buNone/>
              <a:defRPr sz="4000" b="1">
                <a:solidFill>
                  <a:srgbClr val="003296"/>
                </a:solidFill>
              </a:defRPr>
            </a:lvl1pPr>
          </a:lstStyle>
          <a:p>
            <a:pPr lvl="0"/>
            <a:endParaRPr lang="en-US" dirty="0"/>
          </a:p>
        </p:txBody>
      </p:sp>
    </p:spTree>
    <p:extLst>
      <p:ext uri="{BB962C8B-B14F-4D97-AF65-F5344CB8AC3E}">
        <p14:creationId xmlns:p14="http://schemas.microsoft.com/office/powerpoint/2010/main" val="28345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lvl1pPr>
              <a:defRPr sz="4000" b="1">
                <a:solidFill>
                  <a:srgbClr val="003296"/>
                </a:solidFill>
              </a:defRPr>
            </a:lvl1pPr>
          </a:lstStyle>
          <a:p>
            <a:r>
              <a:rPr lang="en-US" dirty="0"/>
              <a:t>Click to edit Master title style</a:t>
            </a:r>
          </a:p>
        </p:txBody>
      </p:sp>
      <p:sp>
        <p:nvSpPr>
          <p:cNvPr id="9" name="Text Placeholder 8"/>
          <p:cNvSpPr>
            <a:spLocks noGrp="1"/>
          </p:cNvSpPr>
          <p:nvPr>
            <p:ph type="body" sz="quarter" idx="10"/>
          </p:nvPr>
        </p:nvSpPr>
        <p:spPr>
          <a:xfrm>
            <a:off x="0" y="990600"/>
            <a:ext cx="9144000" cy="304800"/>
          </a:xfrm>
        </p:spPr>
        <p:txBody>
          <a:bodyPr>
            <a:noAutofit/>
          </a:bodyPr>
          <a:lstStyle>
            <a:lvl1pPr marL="0" indent="0">
              <a:buNone/>
              <a:defRPr sz="2000" b="1"/>
            </a:lvl1pPr>
          </a:lstStyle>
          <a:p>
            <a:pPr lvl="0"/>
            <a:endParaRPr lang="en-US" dirty="0"/>
          </a:p>
        </p:txBody>
      </p:sp>
      <p:sp>
        <p:nvSpPr>
          <p:cNvPr id="11" name="Content Placeholder 10"/>
          <p:cNvSpPr>
            <a:spLocks noGrp="1"/>
          </p:cNvSpPr>
          <p:nvPr>
            <p:ph sz="quarter" idx="11"/>
          </p:nvPr>
        </p:nvSpPr>
        <p:spPr>
          <a:xfrm>
            <a:off x="152400" y="1524000"/>
            <a:ext cx="8839200" cy="4876800"/>
          </a:xfrm>
        </p:spPr>
        <p:txBody>
          <a:bodyPr>
            <a:normAutofit/>
          </a:bodyPr>
          <a:lstStyle>
            <a:lvl1pPr marL="0" indent="0">
              <a:buNone/>
              <a:defRPr sz="2400">
                <a:solidFill>
                  <a:srgbClr val="003296"/>
                </a:solidFill>
              </a:defRPr>
            </a:lvl1pPr>
          </a:lstStyle>
          <a:p>
            <a:pPr lvl="0"/>
            <a:endParaRPr lang="en-US" dirty="0"/>
          </a:p>
        </p:txBody>
      </p:sp>
    </p:spTree>
    <p:extLst>
      <p:ext uri="{BB962C8B-B14F-4D97-AF65-F5344CB8AC3E}">
        <p14:creationId xmlns:p14="http://schemas.microsoft.com/office/powerpoint/2010/main" val="202138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lvl1pPr>
              <a:defRPr sz="4000" b="1">
                <a:solidFill>
                  <a:srgbClr val="003296"/>
                </a:solidFill>
              </a:defRPr>
            </a:lvl1pPr>
          </a:lstStyle>
          <a:p>
            <a:r>
              <a:rPr lang="en-US" dirty="0"/>
              <a:t>Click to edit Master title style</a:t>
            </a:r>
          </a:p>
        </p:txBody>
      </p:sp>
      <p:sp>
        <p:nvSpPr>
          <p:cNvPr id="11" name="Content Placeholder 10"/>
          <p:cNvSpPr>
            <a:spLocks noGrp="1"/>
          </p:cNvSpPr>
          <p:nvPr>
            <p:ph sz="quarter" idx="11"/>
          </p:nvPr>
        </p:nvSpPr>
        <p:spPr>
          <a:xfrm>
            <a:off x="152400" y="1524000"/>
            <a:ext cx="8839200" cy="4876800"/>
          </a:xfrm>
        </p:spPr>
        <p:txBody>
          <a:bodyPr>
            <a:normAutofit/>
          </a:bodyPr>
          <a:lstStyle>
            <a:lvl1pPr marL="0" indent="0">
              <a:buNone/>
              <a:defRPr sz="2400">
                <a:solidFill>
                  <a:srgbClr val="003296"/>
                </a:solidFill>
              </a:defRPr>
            </a:lvl1pPr>
          </a:lstStyle>
          <a:p>
            <a:pPr lvl="0"/>
            <a:endParaRPr lang="en-US" dirty="0"/>
          </a:p>
        </p:txBody>
      </p:sp>
    </p:spTree>
    <p:extLst>
      <p:ext uri="{BB962C8B-B14F-4D97-AF65-F5344CB8AC3E}">
        <p14:creationId xmlns:p14="http://schemas.microsoft.com/office/powerpoint/2010/main" val="396624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4759F-F299-431E-BD08-367F7FE6602E}" type="datetimeFigureOut">
              <a:rPr lang="en-US" smtClean="0"/>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C95B5C8-E0AF-49BC-8E5E-EA1EC1E7BA9F}" type="slidenum">
              <a:rPr lang="en-US" smtClean="0"/>
              <a:t>‹#›</a:t>
            </a:fld>
            <a:endParaRPr lang="en-US" dirty="0"/>
          </a:p>
        </p:txBody>
      </p:sp>
      <p:sp>
        <p:nvSpPr>
          <p:cNvPr id="5" name="Rectangle 4"/>
          <p:cNvSpPr/>
          <p:nvPr userDrawn="1"/>
        </p:nvSpPr>
        <p:spPr>
          <a:xfrm>
            <a:off x="0" y="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1339"/>
          <a:stretch/>
        </p:blipFill>
        <p:spPr>
          <a:xfrm>
            <a:off x="533400" y="2362200"/>
            <a:ext cx="1645458" cy="1737360"/>
          </a:xfrm>
          <a:prstGeom prst="rect">
            <a:avLst/>
          </a:prstGeom>
        </p:spPr>
      </p:pic>
      <p:sp>
        <p:nvSpPr>
          <p:cNvPr id="7" name="Text Placeholder 2"/>
          <p:cNvSpPr>
            <a:spLocks noGrp="1"/>
          </p:cNvSpPr>
          <p:nvPr>
            <p:ph type="body" idx="1"/>
          </p:nvPr>
        </p:nvSpPr>
        <p:spPr>
          <a:xfrm>
            <a:off x="2216958" y="2599373"/>
            <a:ext cx="6774642" cy="1500187"/>
          </a:xfrm>
        </p:spPr>
        <p:txBody>
          <a:bodyPr anchor="b">
            <a:normAutofit/>
          </a:bodyPr>
          <a:lstStyle>
            <a:lvl1pPr marL="0" indent="0">
              <a:buNone/>
              <a:defRPr sz="4400" b="1">
                <a:solidFill>
                  <a:srgbClr val="00329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7740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194169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4200" y="6478459"/>
            <a:ext cx="2133600" cy="365125"/>
          </a:xfrm>
        </p:spPr>
        <p:txBody>
          <a:bodyPr/>
          <a:lstStyle/>
          <a:p>
            <a:fld id="{0C74759F-F299-431E-BD08-367F7FE6602E}" type="datetimeFigureOut">
              <a:rPr lang="en-US" smtClean="0">
                <a:solidFill>
                  <a:prstClr val="black">
                    <a:tint val="75000"/>
                  </a:prstClr>
                </a:solidFill>
              </a:rPr>
              <a:pPr/>
              <a:t>4/17/2018</a:t>
            </a:fld>
            <a:endParaRPr lang="en-US">
              <a:solidFill>
                <a:prstClr val="black">
                  <a:tint val="75000"/>
                </a:prstClr>
              </a:solidFill>
            </a:endParaRPr>
          </a:p>
        </p:txBody>
      </p:sp>
      <p:pic>
        <p:nvPicPr>
          <p:cNvPr id="7" name="Picture 6"/>
          <p:cNvPicPr>
            <a:picLocks noChangeAspect="1"/>
          </p:cNvPicPr>
          <p:nvPr userDrawn="1"/>
        </p:nvPicPr>
        <p:blipFill>
          <a:blip r:embed="rId2"/>
          <a:srcRect l="5609" t="15574" r="10256" b="22131"/>
          <a:stretch>
            <a:fillRect/>
          </a:stretch>
        </p:blipFill>
        <p:spPr bwMode="auto">
          <a:xfrm>
            <a:off x="228600" y="2133600"/>
            <a:ext cx="3240405" cy="1420884"/>
          </a:xfrm>
          <a:prstGeom prst="rect">
            <a:avLst/>
          </a:prstGeom>
          <a:noFill/>
          <a:ln w="9525">
            <a:noFill/>
            <a:miter lim="800000"/>
            <a:headEnd/>
            <a:tailEnd/>
          </a:ln>
        </p:spPr>
      </p:pic>
      <p:cxnSp>
        <p:nvCxnSpPr>
          <p:cNvPr id="8" name="Straight Connector 7"/>
          <p:cNvCxnSpPr/>
          <p:nvPr userDrawn="1"/>
        </p:nvCxnSpPr>
        <p:spPr>
          <a:xfrm>
            <a:off x="3657600" y="1871920"/>
            <a:ext cx="0" cy="1944243"/>
          </a:xfrm>
          <a:prstGeom prst="line">
            <a:avLst/>
          </a:prstGeom>
          <a:ln w="38100">
            <a:solidFill>
              <a:srgbClr val="003296"/>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700" y="12700"/>
            <a:ext cx="228600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0" y="0"/>
            <a:ext cx="9144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Content Placeholder 12"/>
          <p:cNvSpPr>
            <a:spLocks noGrp="1"/>
          </p:cNvSpPr>
          <p:nvPr>
            <p:ph sz="quarter" idx="11"/>
          </p:nvPr>
        </p:nvSpPr>
        <p:spPr>
          <a:xfrm>
            <a:off x="3886200" y="1871663"/>
            <a:ext cx="5181600" cy="2014537"/>
          </a:xfrm>
        </p:spPr>
        <p:txBody>
          <a:bodyPr>
            <a:normAutofit/>
          </a:bodyPr>
          <a:lstStyle>
            <a:lvl1pPr marL="0" indent="0">
              <a:buNone/>
              <a:defRPr sz="4000" b="1">
                <a:solidFill>
                  <a:srgbClr val="003296"/>
                </a:solidFill>
              </a:defRPr>
            </a:lvl1pPr>
          </a:lstStyle>
          <a:p>
            <a:pPr lvl="0"/>
            <a:endParaRPr lang="en-US" dirty="0"/>
          </a:p>
        </p:txBody>
      </p:sp>
    </p:spTree>
    <p:extLst>
      <p:ext uri="{BB962C8B-B14F-4D97-AF65-F5344CB8AC3E}">
        <p14:creationId xmlns:p14="http://schemas.microsoft.com/office/powerpoint/2010/main" val="177972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lvl1pPr>
              <a:defRPr sz="4000" b="1">
                <a:solidFill>
                  <a:srgbClr val="003296"/>
                </a:solidFill>
              </a:defRPr>
            </a:lvl1pPr>
          </a:lstStyle>
          <a:p>
            <a:r>
              <a:rPr lang="en-US" dirty="0"/>
              <a:t>Click to edit Master title style</a:t>
            </a:r>
          </a:p>
        </p:txBody>
      </p:sp>
      <p:sp>
        <p:nvSpPr>
          <p:cNvPr id="9" name="Text Placeholder 8"/>
          <p:cNvSpPr>
            <a:spLocks noGrp="1"/>
          </p:cNvSpPr>
          <p:nvPr>
            <p:ph type="body" sz="quarter" idx="10"/>
          </p:nvPr>
        </p:nvSpPr>
        <p:spPr>
          <a:xfrm>
            <a:off x="0" y="990600"/>
            <a:ext cx="9144000" cy="304800"/>
          </a:xfrm>
        </p:spPr>
        <p:txBody>
          <a:bodyPr>
            <a:noAutofit/>
          </a:bodyPr>
          <a:lstStyle>
            <a:lvl1pPr marL="0" indent="0">
              <a:buNone/>
              <a:defRPr sz="2000" b="1"/>
            </a:lvl1pPr>
          </a:lstStyle>
          <a:p>
            <a:pPr lvl="0"/>
            <a:endParaRPr lang="en-US" dirty="0"/>
          </a:p>
        </p:txBody>
      </p:sp>
      <p:sp>
        <p:nvSpPr>
          <p:cNvPr id="11" name="Content Placeholder 10"/>
          <p:cNvSpPr>
            <a:spLocks noGrp="1"/>
          </p:cNvSpPr>
          <p:nvPr>
            <p:ph sz="quarter" idx="11"/>
          </p:nvPr>
        </p:nvSpPr>
        <p:spPr>
          <a:xfrm>
            <a:off x="152400" y="1524000"/>
            <a:ext cx="8839200" cy="4876800"/>
          </a:xfrm>
        </p:spPr>
        <p:txBody>
          <a:bodyPr>
            <a:normAutofit/>
          </a:bodyPr>
          <a:lstStyle>
            <a:lvl1pPr marL="0" indent="0">
              <a:buNone/>
              <a:defRPr sz="2400">
                <a:solidFill>
                  <a:srgbClr val="003296"/>
                </a:solidFill>
              </a:defRPr>
            </a:lvl1pPr>
          </a:lstStyle>
          <a:p>
            <a:pPr lvl="0"/>
            <a:endParaRPr lang="en-US" dirty="0"/>
          </a:p>
        </p:txBody>
      </p:sp>
    </p:spTree>
    <p:extLst>
      <p:ext uri="{BB962C8B-B14F-4D97-AF65-F5344CB8AC3E}">
        <p14:creationId xmlns:p14="http://schemas.microsoft.com/office/powerpoint/2010/main" val="210566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lvl1pPr>
              <a:defRPr sz="4000" b="1">
                <a:solidFill>
                  <a:srgbClr val="003296"/>
                </a:solidFill>
              </a:defRPr>
            </a:lvl1pPr>
          </a:lstStyle>
          <a:p>
            <a:r>
              <a:rPr lang="en-US" dirty="0"/>
              <a:t>Click to edit Master title style</a:t>
            </a:r>
          </a:p>
        </p:txBody>
      </p:sp>
      <p:sp>
        <p:nvSpPr>
          <p:cNvPr id="11" name="Content Placeholder 10"/>
          <p:cNvSpPr>
            <a:spLocks noGrp="1"/>
          </p:cNvSpPr>
          <p:nvPr>
            <p:ph sz="quarter" idx="11"/>
          </p:nvPr>
        </p:nvSpPr>
        <p:spPr>
          <a:xfrm>
            <a:off x="152400" y="1524000"/>
            <a:ext cx="8839200" cy="4876800"/>
          </a:xfrm>
        </p:spPr>
        <p:txBody>
          <a:bodyPr>
            <a:normAutofit/>
          </a:bodyPr>
          <a:lstStyle>
            <a:lvl1pPr marL="0" indent="0">
              <a:buNone/>
              <a:defRPr sz="2400">
                <a:solidFill>
                  <a:srgbClr val="003296"/>
                </a:solidFill>
              </a:defRPr>
            </a:lvl1pPr>
          </a:lstStyle>
          <a:p>
            <a:pPr lvl="0"/>
            <a:endParaRPr lang="en-US" dirty="0"/>
          </a:p>
        </p:txBody>
      </p:sp>
    </p:spTree>
    <p:extLst>
      <p:ext uri="{BB962C8B-B14F-4D97-AF65-F5344CB8AC3E}">
        <p14:creationId xmlns:p14="http://schemas.microsoft.com/office/powerpoint/2010/main" val="103012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4759F-F299-431E-BD08-367F7FE6602E}" type="datetimeFigureOut">
              <a:rPr lang="en-US" smtClean="0">
                <a:solidFill>
                  <a:prstClr val="black">
                    <a:tint val="75000"/>
                  </a:prstClr>
                </a:solidFill>
              </a:rPr>
              <a:pPr/>
              <a:t>4/17/2018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C95B5C8-E0AF-49BC-8E5E-EA1EC1E7BA9F}" type="slidenum">
              <a:rPr lang="en-US" smtClean="0">
                <a:solidFill>
                  <a:prstClr val="black">
                    <a:tint val="75000"/>
                  </a:prstClr>
                </a:solidFill>
              </a:rPr>
              <a:pPr/>
              <a:t>‹#›</a:t>
            </a:fld>
            <a:endParaRPr lang="en-US">
              <a:solidFill>
                <a:prstClr val="black">
                  <a:tint val="75000"/>
                </a:prstClr>
              </a:solidFill>
            </a:endParaRPr>
          </a:p>
        </p:txBody>
      </p:sp>
      <p:sp>
        <p:nvSpPr>
          <p:cNvPr id="5" name="Rectangle 4"/>
          <p:cNvSpPr/>
          <p:nvPr userDrawn="1"/>
        </p:nvSpPr>
        <p:spPr>
          <a:xfrm>
            <a:off x="0" y="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1339"/>
          <a:stretch/>
        </p:blipFill>
        <p:spPr>
          <a:xfrm>
            <a:off x="533400" y="2362200"/>
            <a:ext cx="1645458" cy="1737360"/>
          </a:xfrm>
          <a:prstGeom prst="rect">
            <a:avLst/>
          </a:prstGeom>
        </p:spPr>
      </p:pic>
      <p:sp>
        <p:nvSpPr>
          <p:cNvPr id="7" name="Text Placeholder 2"/>
          <p:cNvSpPr>
            <a:spLocks noGrp="1"/>
          </p:cNvSpPr>
          <p:nvPr>
            <p:ph type="body" idx="1"/>
          </p:nvPr>
        </p:nvSpPr>
        <p:spPr>
          <a:xfrm>
            <a:off x="2216958" y="2599373"/>
            <a:ext cx="6774642" cy="1500187"/>
          </a:xfrm>
        </p:spPr>
        <p:txBody>
          <a:bodyPr anchor="b">
            <a:normAutofit/>
          </a:bodyPr>
          <a:lstStyle>
            <a:lvl1pPr marL="0" indent="0">
              <a:buNone/>
              <a:defRPr sz="4400" b="1">
                <a:solidFill>
                  <a:srgbClr val="00329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32137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5521" y="64653"/>
            <a:ext cx="6978479" cy="91509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759F-F299-431E-BD08-367F7FE6602E}" type="datetimeFigureOut">
              <a:rPr lang="en-US" smtClean="0"/>
              <a:t>4/17/2018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5B5C8-E0AF-49BC-8E5E-EA1EC1E7BA9F}" type="slidenum">
              <a:rPr lang="en-US" smtClean="0"/>
              <a:t>‹#›</a:t>
            </a:fld>
            <a:endParaRPr lang="en-US" dirty="0"/>
          </a:p>
        </p:txBody>
      </p:sp>
      <p:grpSp>
        <p:nvGrpSpPr>
          <p:cNvPr id="12" name="Group 11"/>
          <p:cNvGrpSpPr/>
          <p:nvPr/>
        </p:nvGrpSpPr>
        <p:grpSpPr>
          <a:xfrm>
            <a:off x="32264" y="19625"/>
            <a:ext cx="9111736" cy="960120"/>
            <a:chOff x="0" y="-2"/>
            <a:chExt cx="9111736" cy="960120"/>
          </a:xfrm>
        </p:grpSpPr>
        <p:sp>
          <p:nvSpPr>
            <p:cNvPr id="13" name="Rectangle 12"/>
            <p:cNvSpPr/>
            <p:nvPr/>
          </p:nvSpPr>
          <p:spPr>
            <a:xfrm>
              <a:off x="0" y="-2"/>
              <a:ext cx="9111736" cy="960120"/>
            </a:xfrm>
            <a:prstGeom prst="rect">
              <a:avLst/>
            </a:prstGeom>
            <a:noFill/>
            <a:ln>
              <a:solidFill>
                <a:srgbClr val="0032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6336" y="111290"/>
              <a:ext cx="1676400" cy="684312"/>
            </a:xfrm>
            <a:prstGeom prst="rect">
              <a:avLst/>
            </a:prstGeom>
          </p:spPr>
        </p:pic>
        <p:cxnSp>
          <p:nvCxnSpPr>
            <p:cNvPr id="15" name="Straight Connector 14"/>
            <p:cNvCxnSpPr/>
            <p:nvPr/>
          </p:nvCxnSpPr>
          <p:spPr>
            <a:xfrm>
              <a:off x="2133257" y="10134"/>
              <a:ext cx="0" cy="949984"/>
            </a:xfrm>
            <a:prstGeom prst="line">
              <a:avLst/>
            </a:prstGeom>
            <a:ln w="28575">
              <a:solidFill>
                <a:srgbClr val="00329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2108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 id="2147483658"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5521" y="64653"/>
            <a:ext cx="6978479" cy="91509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759F-F299-431E-BD08-367F7FE6602E}" type="datetimeFigureOut">
              <a:rPr lang="en-US" smtClean="0">
                <a:solidFill>
                  <a:prstClr val="black">
                    <a:tint val="75000"/>
                  </a:prstClr>
                </a:solidFill>
              </a:rPr>
              <a:pPr/>
              <a:t>4/17/2018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5B5C8-E0AF-49BC-8E5E-EA1EC1E7BA9F}" type="slidenum">
              <a:rPr lang="en-US" smtClean="0">
                <a:solidFill>
                  <a:prstClr val="black">
                    <a:tint val="75000"/>
                  </a:prstClr>
                </a:solidFill>
              </a:rPr>
              <a:pPr/>
              <a:t>‹#›</a:t>
            </a:fld>
            <a:endParaRPr lang="en-US">
              <a:solidFill>
                <a:prstClr val="black">
                  <a:tint val="75000"/>
                </a:prstClr>
              </a:solidFill>
            </a:endParaRPr>
          </a:p>
        </p:txBody>
      </p:sp>
      <p:grpSp>
        <p:nvGrpSpPr>
          <p:cNvPr id="12" name="Group 11"/>
          <p:cNvGrpSpPr/>
          <p:nvPr userDrawn="1"/>
        </p:nvGrpSpPr>
        <p:grpSpPr>
          <a:xfrm>
            <a:off x="32264" y="19625"/>
            <a:ext cx="9111736" cy="960120"/>
            <a:chOff x="0" y="-2"/>
            <a:chExt cx="9111736" cy="960120"/>
          </a:xfrm>
        </p:grpSpPr>
        <p:sp>
          <p:nvSpPr>
            <p:cNvPr id="13" name="Rectangle 12"/>
            <p:cNvSpPr/>
            <p:nvPr/>
          </p:nvSpPr>
          <p:spPr>
            <a:xfrm>
              <a:off x="0" y="-2"/>
              <a:ext cx="9111736" cy="960120"/>
            </a:xfrm>
            <a:prstGeom prst="rect">
              <a:avLst/>
            </a:prstGeom>
            <a:noFill/>
            <a:ln>
              <a:solidFill>
                <a:srgbClr val="0032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6336" y="111290"/>
              <a:ext cx="1676400" cy="684312"/>
            </a:xfrm>
            <a:prstGeom prst="rect">
              <a:avLst/>
            </a:prstGeom>
          </p:spPr>
        </p:pic>
        <p:cxnSp>
          <p:nvCxnSpPr>
            <p:cNvPr id="15" name="Straight Connector 14"/>
            <p:cNvCxnSpPr/>
            <p:nvPr/>
          </p:nvCxnSpPr>
          <p:spPr>
            <a:xfrm>
              <a:off x="2133257" y="10134"/>
              <a:ext cx="0" cy="949984"/>
            </a:xfrm>
            <a:prstGeom prst="line">
              <a:avLst/>
            </a:prstGeom>
            <a:ln w="28575">
              <a:solidFill>
                <a:srgbClr val="00329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128423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86200" y="2133600"/>
            <a:ext cx="5105400" cy="1470025"/>
          </a:xfrm>
        </p:spPr>
        <p:txBody>
          <a:bodyPr>
            <a:noAutofit/>
          </a:bodyPr>
          <a:lstStyle/>
          <a:p>
            <a:r>
              <a:rPr lang="en-US" sz="3200" b="1" dirty="0">
                <a:solidFill>
                  <a:srgbClr val="003296"/>
                </a:solidFill>
              </a:rPr>
              <a:t>Trust Group Restructuring App</a:t>
            </a:r>
          </a:p>
        </p:txBody>
      </p:sp>
    </p:spTree>
    <p:extLst>
      <p:ext uri="{BB962C8B-B14F-4D97-AF65-F5344CB8AC3E}">
        <p14:creationId xmlns:p14="http://schemas.microsoft.com/office/powerpoint/2010/main" val="250397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521" y="16014"/>
            <a:ext cx="6978479" cy="915092"/>
          </a:xfrm>
        </p:spPr>
        <p:txBody>
          <a:bodyPr/>
          <a:lstStyle/>
          <a:p>
            <a:r>
              <a:rPr lang="en-US" dirty="0"/>
              <a:t>TG Restructuring App</a:t>
            </a:r>
          </a:p>
        </p:txBody>
      </p:sp>
      <p:pic>
        <p:nvPicPr>
          <p:cNvPr id="3" name="Picture 2">
            <a:extLst>
              <a:ext uri="{FF2B5EF4-FFF2-40B4-BE49-F238E27FC236}">
                <a16:creationId xmlns:a16="http://schemas.microsoft.com/office/drawing/2014/main" id="{05BCC264-4316-44EF-BF20-03E268EB6AA5}"/>
              </a:ext>
            </a:extLst>
          </p:cNvPr>
          <p:cNvPicPr>
            <a:picLocks noChangeAspect="1"/>
          </p:cNvPicPr>
          <p:nvPr/>
        </p:nvPicPr>
        <p:blipFill>
          <a:blip r:embed="rId2"/>
          <a:stretch>
            <a:fillRect/>
          </a:stretch>
        </p:blipFill>
        <p:spPr>
          <a:xfrm>
            <a:off x="137809" y="1257547"/>
            <a:ext cx="3221037" cy="4342906"/>
          </a:xfrm>
          <a:prstGeom prst="rect">
            <a:avLst/>
          </a:prstGeom>
        </p:spPr>
      </p:pic>
      <p:pic>
        <p:nvPicPr>
          <p:cNvPr id="4" name="Picture 3">
            <a:extLst>
              <a:ext uri="{FF2B5EF4-FFF2-40B4-BE49-F238E27FC236}">
                <a16:creationId xmlns:a16="http://schemas.microsoft.com/office/drawing/2014/main" id="{B80C3F8A-98A4-408A-A3DD-1A84CC1C148F}"/>
              </a:ext>
            </a:extLst>
          </p:cNvPr>
          <p:cNvPicPr>
            <a:picLocks noChangeAspect="1"/>
          </p:cNvPicPr>
          <p:nvPr/>
        </p:nvPicPr>
        <p:blipFill>
          <a:blip r:embed="rId3"/>
          <a:stretch>
            <a:fillRect/>
          </a:stretch>
        </p:blipFill>
        <p:spPr>
          <a:xfrm>
            <a:off x="4495800" y="1295400"/>
            <a:ext cx="3323144" cy="3043238"/>
          </a:xfrm>
          <a:prstGeom prst="rect">
            <a:avLst/>
          </a:prstGeom>
        </p:spPr>
      </p:pic>
      <p:sp>
        <p:nvSpPr>
          <p:cNvPr id="5" name="Rectangle 4">
            <a:extLst>
              <a:ext uri="{FF2B5EF4-FFF2-40B4-BE49-F238E27FC236}">
                <a16:creationId xmlns:a16="http://schemas.microsoft.com/office/drawing/2014/main" id="{46B4AB84-50D9-46A5-A6B4-D18186CC7121}"/>
              </a:ext>
            </a:extLst>
          </p:cNvPr>
          <p:cNvSpPr/>
          <p:nvPr/>
        </p:nvSpPr>
        <p:spPr>
          <a:xfrm>
            <a:off x="3452272" y="5029200"/>
            <a:ext cx="54102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F92"/>
                </a:solidFill>
              </a:rPr>
              <a:t>You can also recall an added log in case of error. You just need to long press on the log and confirm ‘YES’ on the dialog box to generate the recall log</a:t>
            </a:r>
          </a:p>
        </p:txBody>
      </p:sp>
      <p:cxnSp>
        <p:nvCxnSpPr>
          <p:cNvPr id="7" name="Straight Arrow Connector 6">
            <a:extLst>
              <a:ext uri="{FF2B5EF4-FFF2-40B4-BE49-F238E27FC236}">
                <a16:creationId xmlns:a16="http://schemas.microsoft.com/office/drawing/2014/main" id="{45A4F7B2-32EA-46B0-8647-46A7B7EF681C}"/>
              </a:ext>
            </a:extLst>
          </p:cNvPr>
          <p:cNvCxnSpPr/>
          <p:nvPr/>
        </p:nvCxnSpPr>
        <p:spPr>
          <a:xfrm flipV="1">
            <a:off x="2971800" y="2514600"/>
            <a:ext cx="1600200" cy="213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8132E29-567A-4B3A-8762-21B1856ACD55}"/>
              </a:ext>
            </a:extLst>
          </p:cNvPr>
          <p:cNvSpPr/>
          <p:nvPr/>
        </p:nvSpPr>
        <p:spPr>
          <a:xfrm>
            <a:off x="139430" y="927031"/>
            <a:ext cx="9075905" cy="400110"/>
          </a:xfrm>
          <a:prstGeom prst="rect">
            <a:avLst/>
          </a:prstGeom>
        </p:spPr>
        <p:txBody>
          <a:bodyPr wrap="square">
            <a:spAutoFit/>
          </a:bodyPr>
          <a:lstStyle/>
          <a:p>
            <a:pPr>
              <a:buNone/>
            </a:pPr>
            <a:r>
              <a:rPr lang="en-US" sz="2000" dirty="0">
                <a:solidFill>
                  <a:srgbClr val="002F92"/>
                </a:solidFill>
              </a:rPr>
              <a:t>Recalling added logs</a:t>
            </a:r>
            <a:endParaRPr lang="en-US" sz="2000" b="1" dirty="0"/>
          </a:p>
        </p:txBody>
      </p:sp>
    </p:spTree>
    <p:extLst>
      <p:ext uri="{BB962C8B-B14F-4D97-AF65-F5344CB8AC3E}">
        <p14:creationId xmlns:p14="http://schemas.microsoft.com/office/powerpoint/2010/main" val="289519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Rectangle 2"/>
          <p:cNvSpPr/>
          <p:nvPr/>
        </p:nvSpPr>
        <p:spPr>
          <a:xfrm>
            <a:off x="-1872" y="1039238"/>
            <a:ext cx="9145871" cy="400110"/>
          </a:xfrm>
          <a:prstGeom prst="rect">
            <a:avLst/>
          </a:prstGeom>
        </p:spPr>
        <p:txBody>
          <a:bodyPr wrap="square">
            <a:spAutoFit/>
          </a:bodyPr>
          <a:lstStyle/>
          <a:p>
            <a:pPr>
              <a:buNone/>
            </a:pPr>
            <a:r>
              <a:rPr lang="en-US" sz="2000" b="1" dirty="0"/>
              <a:t> </a:t>
            </a:r>
          </a:p>
        </p:txBody>
      </p:sp>
      <p:sp>
        <p:nvSpPr>
          <p:cNvPr id="7" name="Title 6"/>
          <p:cNvSpPr>
            <a:spLocks noGrp="1"/>
          </p:cNvSpPr>
          <p:nvPr>
            <p:ph type="title"/>
          </p:nvPr>
        </p:nvSpPr>
        <p:spPr>
          <a:xfrm>
            <a:off x="2165521" y="16014"/>
            <a:ext cx="6978479" cy="915092"/>
          </a:xfrm>
        </p:spPr>
        <p:txBody>
          <a:bodyPr/>
          <a:lstStyle/>
          <a:p>
            <a:r>
              <a:rPr lang="en-US" dirty="0"/>
              <a:t> </a:t>
            </a:r>
          </a:p>
        </p:txBody>
      </p:sp>
      <p:sp>
        <p:nvSpPr>
          <p:cNvPr id="16" name="TextBox 15"/>
          <p:cNvSpPr txBox="1"/>
          <p:nvPr/>
        </p:nvSpPr>
        <p:spPr>
          <a:xfrm>
            <a:off x="381000" y="1066800"/>
            <a:ext cx="8229600" cy="707886"/>
          </a:xfrm>
          <a:prstGeom prst="rect">
            <a:avLst/>
          </a:prstGeom>
          <a:noFill/>
        </p:spPr>
        <p:txBody>
          <a:bodyPr wrap="square" rtlCol="0">
            <a:spAutoFit/>
          </a:bodyPr>
          <a:lstStyle/>
          <a:p>
            <a:pPr>
              <a:buNone/>
            </a:pPr>
            <a:r>
              <a:rPr lang="en-US" sz="2000" dirty="0">
                <a:solidFill>
                  <a:srgbClr val="002F92"/>
                </a:solidFill>
              </a:rPr>
              <a:t>When you start the app, the login page(1) opens which takes you to the MIK welcome page(2) or the ES welcome page(3)</a:t>
            </a:r>
          </a:p>
        </p:txBody>
      </p:sp>
      <p:pic>
        <p:nvPicPr>
          <p:cNvPr id="9" name="Picture 8">
            <a:extLst>
              <a:ext uri="{FF2B5EF4-FFF2-40B4-BE49-F238E27FC236}">
                <a16:creationId xmlns:a16="http://schemas.microsoft.com/office/drawing/2014/main" id="{903E20B1-E863-4540-8DAC-7D153B1A78CC}"/>
              </a:ext>
            </a:extLst>
          </p:cNvPr>
          <p:cNvPicPr>
            <a:picLocks noChangeAspect="1"/>
          </p:cNvPicPr>
          <p:nvPr/>
        </p:nvPicPr>
        <p:blipFill>
          <a:blip r:embed="rId3"/>
          <a:stretch>
            <a:fillRect/>
          </a:stretch>
        </p:blipFill>
        <p:spPr>
          <a:xfrm>
            <a:off x="318887" y="1828800"/>
            <a:ext cx="2362200" cy="4191954"/>
          </a:xfrm>
          <a:prstGeom prst="rect">
            <a:avLst/>
          </a:prstGeom>
        </p:spPr>
      </p:pic>
      <p:pic>
        <p:nvPicPr>
          <p:cNvPr id="10" name="Picture 9">
            <a:extLst>
              <a:ext uri="{FF2B5EF4-FFF2-40B4-BE49-F238E27FC236}">
                <a16:creationId xmlns:a16="http://schemas.microsoft.com/office/drawing/2014/main" id="{5C40C2C5-F6E2-48A4-AAC9-401A58A8130C}"/>
              </a:ext>
            </a:extLst>
          </p:cNvPr>
          <p:cNvPicPr>
            <a:picLocks noChangeAspect="1"/>
          </p:cNvPicPr>
          <p:nvPr/>
        </p:nvPicPr>
        <p:blipFill>
          <a:blip r:embed="rId4"/>
          <a:stretch>
            <a:fillRect/>
          </a:stretch>
        </p:blipFill>
        <p:spPr>
          <a:xfrm>
            <a:off x="3242984" y="1853158"/>
            <a:ext cx="2362201" cy="4182187"/>
          </a:xfrm>
          <a:prstGeom prst="rect">
            <a:avLst/>
          </a:prstGeom>
        </p:spPr>
      </p:pic>
      <p:pic>
        <p:nvPicPr>
          <p:cNvPr id="11" name="Picture 10">
            <a:extLst>
              <a:ext uri="{FF2B5EF4-FFF2-40B4-BE49-F238E27FC236}">
                <a16:creationId xmlns:a16="http://schemas.microsoft.com/office/drawing/2014/main" id="{78E05F1F-556F-424F-8E3F-87434AB9A8D5}"/>
              </a:ext>
            </a:extLst>
          </p:cNvPr>
          <p:cNvPicPr>
            <a:picLocks noChangeAspect="1"/>
          </p:cNvPicPr>
          <p:nvPr/>
        </p:nvPicPr>
        <p:blipFill>
          <a:blip r:embed="rId5"/>
          <a:stretch>
            <a:fillRect/>
          </a:stretch>
        </p:blipFill>
        <p:spPr>
          <a:xfrm>
            <a:off x="6181927" y="1853158"/>
            <a:ext cx="2362202" cy="4188690"/>
          </a:xfrm>
          <a:prstGeom prst="rect">
            <a:avLst/>
          </a:prstGeom>
        </p:spPr>
      </p:pic>
      <p:sp>
        <p:nvSpPr>
          <p:cNvPr id="12" name="Rectangle 11">
            <a:extLst>
              <a:ext uri="{FF2B5EF4-FFF2-40B4-BE49-F238E27FC236}">
                <a16:creationId xmlns:a16="http://schemas.microsoft.com/office/drawing/2014/main" id="{9E02EE85-56E5-487C-9ADC-2953F3E769B6}"/>
              </a:ext>
            </a:extLst>
          </p:cNvPr>
          <p:cNvSpPr/>
          <p:nvPr/>
        </p:nvSpPr>
        <p:spPr>
          <a:xfrm>
            <a:off x="1080887" y="3886200"/>
            <a:ext cx="838200" cy="38100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BFC25DB-6C8E-453D-BC15-D0D7520BC844}"/>
              </a:ext>
            </a:extLst>
          </p:cNvPr>
          <p:cNvCxnSpPr/>
          <p:nvPr/>
        </p:nvCxnSpPr>
        <p:spPr>
          <a:xfrm>
            <a:off x="2057400" y="4038600"/>
            <a:ext cx="106680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F84A08-02B9-48CA-81F1-F13F4E597D9A}"/>
              </a:ext>
            </a:extLst>
          </p:cNvPr>
          <p:cNvCxnSpPr/>
          <p:nvPr/>
        </p:nvCxnSpPr>
        <p:spPr>
          <a:xfrm>
            <a:off x="1919087" y="4191000"/>
            <a:ext cx="4262840" cy="990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itle 6">
            <a:extLst>
              <a:ext uri="{FF2B5EF4-FFF2-40B4-BE49-F238E27FC236}">
                <a16:creationId xmlns:a16="http://schemas.microsoft.com/office/drawing/2014/main" id="{5C466082-F43F-4F17-A579-E499CFCA0F1E}"/>
              </a:ext>
            </a:extLst>
          </p:cNvPr>
          <p:cNvSpPr txBox="1">
            <a:spLocks/>
          </p:cNvSpPr>
          <p:nvPr/>
        </p:nvSpPr>
        <p:spPr>
          <a:xfrm>
            <a:off x="2165521" y="64653"/>
            <a:ext cx="6978479" cy="9150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a:solidFill>
                  <a:srgbClr val="003296"/>
                </a:solidFill>
                <a:latin typeface="+mj-lt"/>
                <a:ea typeface="+mj-ea"/>
                <a:cs typeface="+mj-cs"/>
              </a:defRPr>
            </a:lvl1pPr>
          </a:lstStyle>
          <a:p>
            <a:r>
              <a:rPr lang="en-US" dirty="0"/>
              <a:t>TG Restructuring App</a:t>
            </a:r>
          </a:p>
        </p:txBody>
      </p:sp>
      <p:sp>
        <p:nvSpPr>
          <p:cNvPr id="27" name="Oval 26">
            <a:extLst>
              <a:ext uri="{FF2B5EF4-FFF2-40B4-BE49-F238E27FC236}">
                <a16:creationId xmlns:a16="http://schemas.microsoft.com/office/drawing/2014/main" id="{C9525DA3-756A-4432-ADB7-B10349974E08}"/>
              </a:ext>
            </a:extLst>
          </p:cNvPr>
          <p:cNvSpPr/>
          <p:nvPr/>
        </p:nvSpPr>
        <p:spPr>
          <a:xfrm>
            <a:off x="990600" y="6122106"/>
            <a:ext cx="641838" cy="5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7BB13997-DEED-4117-8267-971CEBFA34BE}"/>
              </a:ext>
            </a:extLst>
          </p:cNvPr>
          <p:cNvSpPr txBox="1"/>
          <p:nvPr/>
        </p:nvSpPr>
        <p:spPr>
          <a:xfrm>
            <a:off x="1183888" y="6252769"/>
            <a:ext cx="202223" cy="369332"/>
          </a:xfrm>
          <a:prstGeom prst="rect">
            <a:avLst/>
          </a:prstGeom>
          <a:noFill/>
        </p:spPr>
        <p:txBody>
          <a:bodyPr wrap="square" rtlCol="0">
            <a:spAutoFit/>
          </a:bodyPr>
          <a:lstStyle/>
          <a:p>
            <a:r>
              <a:rPr lang="en-GB" dirty="0"/>
              <a:t>1</a:t>
            </a:r>
          </a:p>
        </p:txBody>
      </p:sp>
      <p:sp>
        <p:nvSpPr>
          <p:cNvPr id="29" name="Oval 28">
            <a:extLst>
              <a:ext uri="{FF2B5EF4-FFF2-40B4-BE49-F238E27FC236}">
                <a16:creationId xmlns:a16="http://schemas.microsoft.com/office/drawing/2014/main" id="{C18D0D6F-7A44-4B88-A68D-8B37B130E676}"/>
              </a:ext>
            </a:extLst>
          </p:cNvPr>
          <p:cNvSpPr/>
          <p:nvPr/>
        </p:nvSpPr>
        <p:spPr>
          <a:xfrm>
            <a:off x="3951239" y="6122106"/>
            <a:ext cx="641838" cy="5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32C767B7-BEFB-4A10-9783-80A68E7DAFB6}"/>
              </a:ext>
            </a:extLst>
          </p:cNvPr>
          <p:cNvSpPr txBox="1"/>
          <p:nvPr/>
        </p:nvSpPr>
        <p:spPr>
          <a:xfrm>
            <a:off x="4113754" y="6200481"/>
            <a:ext cx="202223" cy="369332"/>
          </a:xfrm>
          <a:prstGeom prst="rect">
            <a:avLst/>
          </a:prstGeom>
          <a:noFill/>
        </p:spPr>
        <p:txBody>
          <a:bodyPr wrap="square" rtlCol="0">
            <a:spAutoFit/>
          </a:bodyPr>
          <a:lstStyle/>
          <a:p>
            <a:r>
              <a:rPr lang="en-GB" dirty="0"/>
              <a:t>2</a:t>
            </a:r>
          </a:p>
        </p:txBody>
      </p:sp>
      <p:sp>
        <p:nvSpPr>
          <p:cNvPr id="31" name="Oval 30">
            <a:extLst>
              <a:ext uri="{FF2B5EF4-FFF2-40B4-BE49-F238E27FC236}">
                <a16:creationId xmlns:a16="http://schemas.microsoft.com/office/drawing/2014/main" id="{1B0FDC5C-162A-41A4-AD24-1C8E3213F424}"/>
              </a:ext>
            </a:extLst>
          </p:cNvPr>
          <p:cNvSpPr/>
          <p:nvPr/>
        </p:nvSpPr>
        <p:spPr>
          <a:xfrm>
            <a:off x="6911878" y="6122106"/>
            <a:ext cx="641838" cy="5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4C89F556-9DF2-436C-B45B-0AAD89DFCD27}"/>
              </a:ext>
            </a:extLst>
          </p:cNvPr>
          <p:cNvSpPr txBox="1"/>
          <p:nvPr/>
        </p:nvSpPr>
        <p:spPr>
          <a:xfrm>
            <a:off x="7070139" y="6210119"/>
            <a:ext cx="202223" cy="369332"/>
          </a:xfrm>
          <a:prstGeom prst="rect">
            <a:avLst/>
          </a:prstGeom>
          <a:noFill/>
        </p:spPr>
        <p:txBody>
          <a:bodyPr wrap="square" rtlCol="0">
            <a:spAutoFit/>
          </a:bodyPr>
          <a:lstStyle/>
          <a:p>
            <a:r>
              <a:rPr lang="en-GB" dirty="0"/>
              <a:t>3</a:t>
            </a:r>
          </a:p>
        </p:txBody>
      </p:sp>
    </p:spTree>
    <p:extLst>
      <p:ext uri="{BB962C8B-B14F-4D97-AF65-F5344CB8AC3E}">
        <p14:creationId xmlns:p14="http://schemas.microsoft.com/office/powerpoint/2010/main" val="181365201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Rectangle 2"/>
          <p:cNvSpPr/>
          <p:nvPr/>
        </p:nvSpPr>
        <p:spPr>
          <a:xfrm>
            <a:off x="-1872" y="990600"/>
            <a:ext cx="9145871" cy="400110"/>
          </a:xfrm>
          <a:prstGeom prst="rect">
            <a:avLst/>
          </a:prstGeom>
        </p:spPr>
        <p:txBody>
          <a:bodyPr wrap="square">
            <a:spAutoFit/>
          </a:bodyPr>
          <a:lstStyle/>
          <a:p>
            <a:pPr>
              <a:buNone/>
            </a:pPr>
            <a:r>
              <a:rPr lang="en-US" sz="2000" dirty="0">
                <a:solidFill>
                  <a:srgbClr val="002F92"/>
                </a:solidFill>
              </a:rPr>
              <a:t>MIK side</a:t>
            </a:r>
            <a:endParaRPr lang="en-US" sz="2000" b="1" dirty="0"/>
          </a:p>
        </p:txBody>
      </p:sp>
      <p:sp>
        <p:nvSpPr>
          <p:cNvPr id="7" name="Title 6"/>
          <p:cNvSpPr>
            <a:spLocks noGrp="1"/>
          </p:cNvSpPr>
          <p:nvPr>
            <p:ph type="title"/>
          </p:nvPr>
        </p:nvSpPr>
        <p:spPr>
          <a:xfrm>
            <a:off x="2165521" y="16014"/>
            <a:ext cx="6978479" cy="915092"/>
          </a:xfrm>
        </p:spPr>
        <p:txBody>
          <a:bodyPr/>
          <a:lstStyle/>
          <a:p>
            <a:r>
              <a:rPr lang="en-US" dirty="0"/>
              <a:t>TG Restructuring App</a:t>
            </a:r>
          </a:p>
        </p:txBody>
      </p:sp>
      <p:pic>
        <p:nvPicPr>
          <p:cNvPr id="20" name="Picture 19">
            <a:extLst>
              <a:ext uri="{FF2B5EF4-FFF2-40B4-BE49-F238E27FC236}">
                <a16:creationId xmlns:a16="http://schemas.microsoft.com/office/drawing/2014/main" id="{A51FA2B1-B865-470C-BE47-DF6C674DDF98}"/>
              </a:ext>
            </a:extLst>
          </p:cNvPr>
          <p:cNvPicPr>
            <a:picLocks noChangeAspect="1"/>
          </p:cNvPicPr>
          <p:nvPr/>
        </p:nvPicPr>
        <p:blipFill>
          <a:blip r:embed="rId3"/>
          <a:stretch>
            <a:fillRect/>
          </a:stretch>
        </p:blipFill>
        <p:spPr>
          <a:xfrm>
            <a:off x="228600" y="1752600"/>
            <a:ext cx="2362201" cy="4182187"/>
          </a:xfrm>
          <a:prstGeom prst="rect">
            <a:avLst/>
          </a:prstGeom>
        </p:spPr>
      </p:pic>
      <p:pic>
        <p:nvPicPr>
          <p:cNvPr id="4" name="Picture 3">
            <a:extLst>
              <a:ext uri="{FF2B5EF4-FFF2-40B4-BE49-F238E27FC236}">
                <a16:creationId xmlns:a16="http://schemas.microsoft.com/office/drawing/2014/main" id="{DFC04D0A-9F48-4878-8E03-BA28CE357C2E}"/>
              </a:ext>
            </a:extLst>
          </p:cNvPr>
          <p:cNvPicPr>
            <a:picLocks noChangeAspect="1"/>
          </p:cNvPicPr>
          <p:nvPr/>
        </p:nvPicPr>
        <p:blipFill>
          <a:blip r:embed="rId4"/>
          <a:stretch>
            <a:fillRect/>
          </a:stretch>
        </p:blipFill>
        <p:spPr>
          <a:xfrm>
            <a:off x="3687581" y="1154987"/>
            <a:ext cx="1768838" cy="1866931"/>
          </a:xfrm>
          <a:prstGeom prst="rect">
            <a:avLst/>
          </a:prstGeom>
        </p:spPr>
      </p:pic>
      <p:pic>
        <p:nvPicPr>
          <p:cNvPr id="5" name="Picture 4">
            <a:extLst>
              <a:ext uri="{FF2B5EF4-FFF2-40B4-BE49-F238E27FC236}">
                <a16:creationId xmlns:a16="http://schemas.microsoft.com/office/drawing/2014/main" id="{72810EA6-F6AA-461C-978C-F41A1FFF9B1A}"/>
              </a:ext>
            </a:extLst>
          </p:cNvPr>
          <p:cNvPicPr>
            <a:picLocks noChangeAspect="1"/>
          </p:cNvPicPr>
          <p:nvPr/>
        </p:nvPicPr>
        <p:blipFill>
          <a:blip r:embed="rId5"/>
          <a:stretch>
            <a:fillRect/>
          </a:stretch>
        </p:blipFill>
        <p:spPr>
          <a:xfrm>
            <a:off x="5683006" y="1154987"/>
            <a:ext cx="1799100" cy="1866930"/>
          </a:xfrm>
          <a:prstGeom prst="rect">
            <a:avLst/>
          </a:prstGeom>
        </p:spPr>
      </p:pic>
      <p:pic>
        <p:nvPicPr>
          <p:cNvPr id="8" name="Picture 7">
            <a:extLst>
              <a:ext uri="{FF2B5EF4-FFF2-40B4-BE49-F238E27FC236}">
                <a16:creationId xmlns:a16="http://schemas.microsoft.com/office/drawing/2014/main" id="{6C89B41F-707C-4632-9CDE-F7ECF19E25D3}"/>
              </a:ext>
            </a:extLst>
          </p:cNvPr>
          <p:cNvPicPr>
            <a:picLocks noChangeAspect="1"/>
          </p:cNvPicPr>
          <p:nvPr/>
        </p:nvPicPr>
        <p:blipFill>
          <a:blip r:embed="rId6"/>
          <a:stretch>
            <a:fillRect/>
          </a:stretch>
        </p:blipFill>
        <p:spPr>
          <a:xfrm>
            <a:off x="3655251" y="3429000"/>
            <a:ext cx="1785003" cy="1371600"/>
          </a:xfrm>
          <a:prstGeom prst="rect">
            <a:avLst/>
          </a:prstGeom>
        </p:spPr>
      </p:pic>
      <p:pic>
        <p:nvPicPr>
          <p:cNvPr id="9" name="Picture 8">
            <a:extLst>
              <a:ext uri="{FF2B5EF4-FFF2-40B4-BE49-F238E27FC236}">
                <a16:creationId xmlns:a16="http://schemas.microsoft.com/office/drawing/2014/main" id="{B5FE3BAD-10CE-4A5B-976D-9E0EDC8A05F3}"/>
              </a:ext>
            </a:extLst>
          </p:cNvPr>
          <p:cNvPicPr>
            <a:picLocks noChangeAspect="1"/>
          </p:cNvPicPr>
          <p:nvPr/>
        </p:nvPicPr>
        <p:blipFill>
          <a:blip r:embed="rId7"/>
          <a:stretch>
            <a:fillRect/>
          </a:stretch>
        </p:blipFill>
        <p:spPr>
          <a:xfrm>
            <a:off x="5456419" y="4925251"/>
            <a:ext cx="1961352" cy="942149"/>
          </a:xfrm>
          <a:prstGeom prst="rect">
            <a:avLst/>
          </a:prstGeom>
        </p:spPr>
      </p:pic>
      <p:cxnSp>
        <p:nvCxnSpPr>
          <p:cNvPr id="11" name="Straight Arrow Connector 10">
            <a:extLst>
              <a:ext uri="{FF2B5EF4-FFF2-40B4-BE49-F238E27FC236}">
                <a16:creationId xmlns:a16="http://schemas.microsoft.com/office/drawing/2014/main" id="{0709FC93-5067-4459-877D-CA2DFB89DB9C}"/>
              </a:ext>
            </a:extLst>
          </p:cNvPr>
          <p:cNvCxnSpPr/>
          <p:nvPr/>
        </p:nvCxnSpPr>
        <p:spPr>
          <a:xfrm flipV="1">
            <a:off x="2057400" y="1905000"/>
            <a:ext cx="1630181"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B34B13-54F5-4DD4-BCCF-D6129A6544D3}"/>
              </a:ext>
            </a:extLst>
          </p:cNvPr>
          <p:cNvCxnSpPr/>
          <p:nvPr/>
        </p:nvCxnSpPr>
        <p:spPr>
          <a:xfrm flipV="1">
            <a:off x="2057400" y="2286000"/>
            <a:ext cx="359736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AAE082-1646-45F9-9E5F-78C3E8178CE8}"/>
              </a:ext>
            </a:extLst>
          </p:cNvPr>
          <p:cNvCxnSpPr>
            <a:endCxn id="8" idx="1"/>
          </p:cNvCxnSpPr>
          <p:nvPr/>
        </p:nvCxnSpPr>
        <p:spPr>
          <a:xfrm flipV="1">
            <a:off x="2057400" y="4114800"/>
            <a:ext cx="159785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A06F22-C7E0-4F83-AEB3-CEA2ECE0C064}"/>
              </a:ext>
            </a:extLst>
          </p:cNvPr>
          <p:cNvCxnSpPr>
            <a:endCxn id="9" idx="1"/>
          </p:cNvCxnSpPr>
          <p:nvPr/>
        </p:nvCxnSpPr>
        <p:spPr>
          <a:xfrm>
            <a:off x="2057400" y="4925251"/>
            <a:ext cx="3399019" cy="47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0501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7" name="Title 6"/>
          <p:cNvSpPr>
            <a:spLocks noGrp="1"/>
          </p:cNvSpPr>
          <p:nvPr>
            <p:ph type="title"/>
          </p:nvPr>
        </p:nvSpPr>
        <p:spPr/>
        <p:txBody>
          <a:bodyPr/>
          <a:lstStyle/>
          <a:p>
            <a:r>
              <a:rPr lang="en-US" dirty="0"/>
              <a:t>TG Restructuring App</a:t>
            </a:r>
          </a:p>
        </p:txBody>
      </p:sp>
      <p:pic>
        <p:nvPicPr>
          <p:cNvPr id="2" name="Picture 1">
            <a:extLst>
              <a:ext uri="{FF2B5EF4-FFF2-40B4-BE49-F238E27FC236}">
                <a16:creationId xmlns:a16="http://schemas.microsoft.com/office/drawing/2014/main" id="{53191888-5459-44FE-B70C-02CF54A5BAC1}"/>
              </a:ext>
            </a:extLst>
          </p:cNvPr>
          <p:cNvPicPr>
            <a:picLocks noChangeAspect="1"/>
          </p:cNvPicPr>
          <p:nvPr/>
        </p:nvPicPr>
        <p:blipFill>
          <a:blip r:embed="rId3"/>
          <a:stretch>
            <a:fillRect/>
          </a:stretch>
        </p:blipFill>
        <p:spPr>
          <a:xfrm>
            <a:off x="76200" y="1295400"/>
            <a:ext cx="2588542" cy="2676525"/>
          </a:xfrm>
          <a:prstGeom prst="rect">
            <a:avLst/>
          </a:prstGeom>
        </p:spPr>
      </p:pic>
      <p:pic>
        <p:nvPicPr>
          <p:cNvPr id="4" name="Picture 3">
            <a:extLst>
              <a:ext uri="{FF2B5EF4-FFF2-40B4-BE49-F238E27FC236}">
                <a16:creationId xmlns:a16="http://schemas.microsoft.com/office/drawing/2014/main" id="{92E492F2-AE19-4058-B06A-A064CE5BC778}"/>
              </a:ext>
            </a:extLst>
          </p:cNvPr>
          <p:cNvPicPr>
            <a:picLocks noChangeAspect="1"/>
          </p:cNvPicPr>
          <p:nvPr/>
        </p:nvPicPr>
        <p:blipFill>
          <a:blip r:embed="rId4"/>
          <a:stretch>
            <a:fillRect/>
          </a:stretch>
        </p:blipFill>
        <p:spPr>
          <a:xfrm>
            <a:off x="3236844" y="1277785"/>
            <a:ext cx="2402010" cy="2676525"/>
          </a:xfrm>
          <a:prstGeom prst="rect">
            <a:avLst/>
          </a:prstGeom>
        </p:spPr>
      </p:pic>
      <p:pic>
        <p:nvPicPr>
          <p:cNvPr id="5" name="Picture 4">
            <a:extLst>
              <a:ext uri="{FF2B5EF4-FFF2-40B4-BE49-F238E27FC236}">
                <a16:creationId xmlns:a16="http://schemas.microsoft.com/office/drawing/2014/main" id="{69B85D63-F13C-48DD-A0EA-32902628DB60}"/>
              </a:ext>
            </a:extLst>
          </p:cNvPr>
          <p:cNvPicPr>
            <a:picLocks noChangeAspect="1"/>
          </p:cNvPicPr>
          <p:nvPr/>
        </p:nvPicPr>
        <p:blipFill>
          <a:blip r:embed="rId5"/>
          <a:stretch>
            <a:fillRect/>
          </a:stretch>
        </p:blipFill>
        <p:spPr>
          <a:xfrm>
            <a:off x="6210957" y="1314855"/>
            <a:ext cx="2147775" cy="2602387"/>
          </a:xfrm>
          <a:prstGeom prst="rect">
            <a:avLst/>
          </a:prstGeom>
        </p:spPr>
      </p:pic>
      <p:cxnSp>
        <p:nvCxnSpPr>
          <p:cNvPr id="8" name="Straight Arrow Connector 7">
            <a:extLst>
              <a:ext uri="{FF2B5EF4-FFF2-40B4-BE49-F238E27FC236}">
                <a16:creationId xmlns:a16="http://schemas.microsoft.com/office/drawing/2014/main" id="{AC2AA2D7-4301-4A34-861C-94DA8598D712}"/>
              </a:ext>
            </a:extLst>
          </p:cNvPr>
          <p:cNvCxnSpPr>
            <a:stCxn id="2" idx="3"/>
          </p:cNvCxnSpPr>
          <p:nvPr/>
        </p:nvCxnSpPr>
        <p:spPr>
          <a:xfrm flipV="1">
            <a:off x="2664742" y="2633662"/>
            <a:ext cx="459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2D82FA-F4BE-406F-A7ED-6B72D759E725}"/>
              </a:ext>
            </a:extLst>
          </p:cNvPr>
          <p:cNvCxnSpPr/>
          <p:nvPr/>
        </p:nvCxnSpPr>
        <p:spPr>
          <a:xfrm flipV="1">
            <a:off x="5638854" y="2652133"/>
            <a:ext cx="459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86B327B-8071-421F-8122-C8893357E873}"/>
              </a:ext>
            </a:extLst>
          </p:cNvPr>
          <p:cNvSpPr/>
          <p:nvPr/>
        </p:nvSpPr>
        <p:spPr>
          <a:xfrm>
            <a:off x="76200" y="4024283"/>
            <a:ext cx="9145871"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F92"/>
                </a:solidFill>
              </a:rPr>
              <a:t>The grey areas indicate the editable areas of the app.</a:t>
            </a:r>
          </a:p>
          <a:p>
            <a:pPr marL="342900" indent="-342900">
              <a:buFont typeface="Arial" panose="020B0604020202020204" pitchFamily="34" charset="0"/>
              <a:buChar char="•"/>
            </a:pPr>
            <a:r>
              <a:rPr lang="en-US" sz="2000" dirty="0">
                <a:solidFill>
                  <a:srgbClr val="002F92"/>
                </a:solidFill>
              </a:rPr>
              <a:t>The app is designed with an autocomplete feature that suggests IDs as you type them in</a:t>
            </a:r>
          </a:p>
          <a:p>
            <a:pPr marL="342900" indent="-342900">
              <a:buFont typeface="Arial" panose="020B0604020202020204" pitchFamily="34" charset="0"/>
              <a:buChar char="•"/>
            </a:pPr>
            <a:r>
              <a:rPr lang="en-US" sz="2000" dirty="0">
                <a:solidFill>
                  <a:srgbClr val="002F92"/>
                </a:solidFill>
              </a:rPr>
              <a:t>You need to select crop before selecting crop type</a:t>
            </a:r>
          </a:p>
          <a:p>
            <a:pPr marL="342900" indent="-342900">
              <a:buFont typeface="Arial" panose="020B0604020202020204" pitchFamily="34" charset="0"/>
              <a:buChar char="•"/>
            </a:pPr>
            <a:r>
              <a:rPr lang="en-US" sz="2000" dirty="0">
                <a:solidFill>
                  <a:srgbClr val="002F92"/>
                </a:solidFill>
              </a:rPr>
              <a:t>When all input fields have been filled, clicking on the add button will pop up a prompt to make sure you are sure of your action. Clicking yes saves this action locally.</a:t>
            </a:r>
            <a:endParaRPr lang="en-US" sz="2000" b="1" dirty="0"/>
          </a:p>
        </p:txBody>
      </p:sp>
      <p:sp>
        <p:nvSpPr>
          <p:cNvPr id="31" name="Rectangle 30">
            <a:extLst>
              <a:ext uri="{FF2B5EF4-FFF2-40B4-BE49-F238E27FC236}">
                <a16:creationId xmlns:a16="http://schemas.microsoft.com/office/drawing/2014/main" id="{5CE19124-532D-4FB7-82A7-FB97386F54BE}"/>
              </a:ext>
            </a:extLst>
          </p:cNvPr>
          <p:cNvSpPr/>
          <p:nvPr/>
        </p:nvSpPr>
        <p:spPr>
          <a:xfrm>
            <a:off x="68095" y="931376"/>
            <a:ext cx="9075905" cy="400110"/>
          </a:xfrm>
          <a:prstGeom prst="rect">
            <a:avLst/>
          </a:prstGeom>
        </p:spPr>
        <p:txBody>
          <a:bodyPr wrap="square">
            <a:spAutoFit/>
          </a:bodyPr>
          <a:lstStyle/>
          <a:p>
            <a:pPr>
              <a:buNone/>
            </a:pPr>
            <a:r>
              <a:rPr lang="en-US" sz="2000" dirty="0">
                <a:solidFill>
                  <a:srgbClr val="002F92"/>
                </a:solidFill>
              </a:rPr>
              <a:t>Adding fields</a:t>
            </a:r>
            <a:endParaRPr lang="en-US" sz="2000" b="1" dirty="0"/>
          </a:p>
        </p:txBody>
      </p:sp>
    </p:spTree>
    <p:extLst>
      <p:ext uri="{BB962C8B-B14F-4D97-AF65-F5344CB8AC3E}">
        <p14:creationId xmlns:p14="http://schemas.microsoft.com/office/powerpoint/2010/main" val="342655884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7" name="Title 6"/>
          <p:cNvSpPr>
            <a:spLocks noGrp="1"/>
          </p:cNvSpPr>
          <p:nvPr>
            <p:ph type="title"/>
          </p:nvPr>
        </p:nvSpPr>
        <p:spPr>
          <a:xfrm>
            <a:off x="2165521" y="16015"/>
            <a:ext cx="6978479" cy="915092"/>
          </a:xfrm>
        </p:spPr>
        <p:txBody>
          <a:bodyPr/>
          <a:lstStyle/>
          <a:p>
            <a:r>
              <a:rPr lang="en-US" dirty="0"/>
              <a:t>TG Restructuring App</a:t>
            </a:r>
          </a:p>
        </p:txBody>
      </p:sp>
      <p:pic>
        <p:nvPicPr>
          <p:cNvPr id="6" name="Picture 5">
            <a:extLst>
              <a:ext uri="{FF2B5EF4-FFF2-40B4-BE49-F238E27FC236}">
                <a16:creationId xmlns:a16="http://schemas.microsoft.com/office/drawing/2014/main" id="{439F7EB1-463E-4CB7-866D-90C3D610C878}"/>
              </a:ext>
            </a:extLst>
          </p:cNvPr>
          <p:cNvPicPr>
            <a:picLocks noChangeAspect="1"/>
          </p:cNvPicPr>
          <p:nvPr/>
        </p:nvPicPr>
        <p:blipFill>
          <a:blip r:embed="rId3"/>
          <a:stretch>
            <a:fillRect/>
          </a:stretch>
        </p:blipFill>
        <p:spPr>
          <a:xfrm>
            <a:off x="152400" y="1208489"/>
            <a:ext cx="2817804" cy="4572000"/>
          </a:xfrm>
          <a:prstGeom prst="rect">
            <a:avLst/>
          </a:prstGeom>
        </p:spPr>
      </p:pic>
      <p:sp>
        <p:nvSpPr>
          <p:cNvPr id="9" name="Rectangle 8">
            <a:extLst>
              <a:ext uri="{FF2B5EF4-FFF2-40B4-BE49-F238E27FC236}">
                <a16:creationId xmlns:a16="http://schemas.microsoft.com/office/drawing/2014/main" id="{F4ED2814-4CA2-4A33-B9EF-F65984F106C5}"/>
              </a:ext>
            </a:extLst>
          </p:cNvPr>
          <p:cNvSpPr/>
          <p:nvPr/>
        </p:nvSpPr>
        <p:spPr>
          <a:xfrm>
            <a:off x="3303934" y="1524000"/>
            <a:ext cx="2321643" cy="3693319"/>
          </a:xfrm>
          <a:prstGeom prst="rect">
            <a:avLst/>
          </a:prstGeom>
        </p:spPr>
        <p:txBody>
          <a:bodyPr wrap="square">
            <a:spAutoFit/>
          </a:bodyPr>
          <a:lstStyle/>
          <a:p>
            <a:r>
              <a:rPr lang="en-US" dirty="0">
                <a:solidFill>
                  <a:srgbClr val="002F92"/>
                </a:solidFill>
              </a:rPr>
              <a:t>For the edit field page, as soon as you enter the IDs of the field, all its details will appear. </a:t>
            </a:r>
          </a:p>
          <a:p>
            <a:endParaRPr lang="en-US" dirty="0">
              <a:solidFill>
                <a:srgbClr val="002F92"/>
              </a:solidFill>
            </a:endParaRPr>
          </a:p>
          <a:p>
            <a:endParaRPr lang="en-US" dirty="0">
              <a:solidFill>
                <a:srgbClr val="002F92"/>
              </a:solidFill>
            </a:endParaRPr>
          </a:p>
          <a:p>
            <a:endParaRPr lang="en-US" dirty="0">
              <a:solidFill>
                <a:srgbClr val="002F92"/>
              </a:solidFill>
            </a:endParaRPr>
          </a:p>
          <a:p>
            <a:endParaRPr lang="en-US" dirty="0">
              <a:solidFill>
                <a:srgbClr val="002F92"/>
              </a:solidFill>
            </a:endParaRPr>
          </a:p>
          <a:p>
            <a:r>
              <a:rPr lang="en-US" dirty="0">
                <a:solidFill>
                  <a:srgbClr val="002F92"/>
                </a:solidFill>
              </a:rPr>
              <a:t>If you change the IDs later on, you should refresh the details by clicking the refresh button</a:t>
            </a:r>
          </a:p>
        </p:txBody>
      </p:sp>
      <p:cxnSp>
        <p:nvCxnSpPr>
          <p:cNvPr id="13" name="Straight Arrow Connector 12">
            <a:extLst>
              <a:ext uri="{FF2B5EF4-FFF2-40B4-BE49-F238E27FC236}">
                <a16:creationId xmlns:a16="http://schemas.microsoft.com/office/drawing/2014/main" id="{027EDB54-F5C0-42AA-A391-5CAFD5F674D4}"/>
              </a:ext>
            </a:extLst>
          </p:cNvPr>
          <p:cNvCxnSpPr/>
          <p:nvPr/>
        </p:nvCxnSpPr>
        <p:spPr>
          <a:xfrm flipH="1">
            <a:off x="762000" y="2590800"/>
            <a:ext cx="4419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32B01C-07F8-4C06-AA1F-0FFB99F405EC}"/>
              </a:ext>
            </a:extLst>
          </p:cNvPr>
          <p:cNvCxnSpPr/>
          <p:nvPr/>
        </p:nvCxnSpPr>
        <p:spPr>
          <a:xfrm flipH="1">
            <a:off x="990600" y="2590800"/>
            <a:ext cx="41910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B2FA14-0983-42FA-BEB3-5D1D0DB786FD}"/>
              </a:ext>
            </a:extLst>
          </p:cNvPr>
          <p:cNvCxnSpPr/>
          <p:nvPr/>
        </p:nvCxnSpPr>
        <p:spPr>
          <a:xfrm flipH="1">
            <a:off x="1295400" y="2590800"/>
            <a:ext cx="3886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68BA3A-854B-40AA-9D0E-C36E06B56B0F}"/>
              </a:ext>
            </a:extLst>
          </p:cNvPr>
          <p:cNvCxnSpPr/>
          <p:nvPr/>
        </p:nvCxnSpPr>
        <p:spPr>
          <a:xfrm flipH="1">
            <a:off x="1249093" y="2671199"/>
            <a:ext cx="3932507" cy="205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99608837-B516-4E8E-99F0-1EDD9D32F3B3}"/>
              </a:ext>
            </a:extLst>
          </p:cNvPr>
          <p:cNvPicPr>
            <a:picLocks noChangeAspect="1"/>
          </p:cNvPicPr>
          <p:nvPr/>
        </p:nvPicPr>
        <p:blipFill>
          <a:blip r:embed="rId4"/>
          <a:stretch>
            <a:fillRect/>
          </a:stretch>
        </p:blipFill>
        <p:spPr>
          <a:xfrm>
            <a:off x="5859411" y="1104900"/>
            <a:ext cx="3000000" cy="4762500"/>
          </a:xfrm>
          <a:prstGeom prst="rect">
            <a:avLst/>
          </a:prstGeom>
        </p:spPr>
      </p:pic>
      <p:sp>
        <p:nvSpPr>
          <p:cNvPr id="21" name="Rectangle 20">
            <a:extLst>
              <a:ext uri="{FF2B5EF4-FFF2-40B4-BE49-F238E27FC236}">
                <a16:creationId xmlns:a16="http://schemas.microsoft.com/office/drawing/2014/main" id="{22443672-22E2-4C82-99FB-80EDBDAE7070}"/>
              </a:ext>
            </a:extLst>
          </p:cNvPr>
          <p:cNvSpPr/>
          <p:nvPr/>
        </p:nvSpPr>
        <p:spPr>
          <a:xfrm>
            <a:off x="5334000" y="5975002"/>
            <a:ext cx="4572000" cy="646331"/>
          </a:xfrm>
          <a:prstGeom prst="rect">
            <a:avLst/>
          </a:prstGeom>
        </p:spPr>
        <p:txBody>
          <a:bodyPr>
            <a:spAutoFit/>
          </a:bodyPr>
          <a:lstStyle/>
          <a:p>
            <a:r>
              <a:rPr lang="en-US" dirty="0">
                <a:solidFill>
                  <a:srgbClr val="002F92"/>
                </a:solidFill>
              </a:rPr>
              <a:t>After entering the new details, save and confirm. Deleting fields is done similarly</a:t>
            </a:r>
          </a:p>
        </p:txBody>
      </p:sp>
      <p:sp>
        <p:nvSpPr>
          <p:cNvPr id="25" name="Rectangle 24">
            <a:extLst>
              <a:ext uri="{FF2B5EF4-FFF2-40B4-BE49-F238E27FC236}">
                <a16:creationId xmlns:a16="http://schemas.microsoft.com/office/drawing/2014/main" id="{D7756210-DAA5-4B10-A5D2-75E84C16E1CA}"/>
              </a:ext>
            </a:extLst>
          </p:cNvPr>
          <p:cNvSpPr/>
          <p:nvPr/>
        </p:nvSpPr>
        <p:spPr>
          <a:xfrm>
            <a:off x="-1871" y="883636"/>
            <a:ext cx="9145871" cy="400110"/>
          </a:xfrm>
          <a:prstGeom prst="rect">
            <a:avLst/>
          </a:prstGeom>
        </p:spPr>
        <p:txBody>
          <a:bodyPr wrap="square">
            <a:spAutoFit/>
          </a:bodyPr>
          <a:lstStyle/>
          <a:p>
            <a:pPr>
              <a:buNone/>
            </a:pPr>
            <a:r>
              <a:rPr lang="en-US" sz="2000" dirty="0">
                <a:solidFill>
                  <a:srgbClr val="002F92"/>
                </a:solidFill>
              </a:rPr>
              <a:t>Editing and Deleting fields</a:t>
            </a:r>
            <a:endParaRPr lang="en-US" sz="2000" b="1" dirty="0"/>
          </a:p>
        </p:txBody>
      </p:sp>
    </p:spTree>
    <p:extLst>
      <p:ext uri="{BB962C8B-B14F-4D97-AF65-F5344CB8AC3E}">
        <p14:creationId xmlns:p14="http://schemas.microsoft.com/office/powerpoint/2010/main" val="26744480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521" y="16014"/>
            <a:ext cx="6978479" cy="915092"/>
          </a:xfrm>
        </p:spPr>
        <p:txBody>
          <a:bodyPr/>
          <a:lstStyle/>
          <a:p>
            <a:r>
              <a:rPr lang="en-US" dirty="0"/>
              <a:t>TG Restructuring App</a:t>
            </a:r>
          </a:p>
        </p:txBody>
      </p:sp>
      <p:pic>
        <p:nvPicPr>
          <p:cNvPr id="7" name="Picture 6">
            <a:extLst>
              <a:ext uri="{FF2B5EF4-FFF2-40B4-BE49-F238E27FC236}">
                <a16:creationId xmlns:a16="http://schemas.microsoft.com/office/drawing/2014/main" id="{C1D837F8-AE3D-47AD-8C39-02A4DE085440}"/>
              </a:ext>
            </a:extLst>
          </p:cNvPr>
          <p:cNvPicPr>
            <a:picLocks noChangeAspect="1"/>
          </p:cNvPicPr>
          <p:nvPr/>
        </p:nvPicPr>
        <p:blipFill>
          <a:blip r:embed="rId2"/>
          <a:stretch>
            <a:fillRect/>
          </a:stretch>
        </p:blipFill>
        <p:spPr>
          <a:xfrm>
            <a:off x="152400" y="1295400"/>
            <a:ext cx="2524125" cy="4038600"/>
          </a:xfrm>
          <a:prstGeom prst="rect">
            <a:avLst/>
          </a:prstGeom>
        </p:spPr>
      </p:pic>
      <p:pic>
        <p:nvPicPr>
          <p:cNvPr id="8" name="Picture 7">
            <a:extLst>
              <a:ext uri="{FF2B5EF4-FFF2-40B4-BE49-F238E27FC236}">
                <a16:creationId xmlns:a16="http://schemas.microsoft.com/office/drawing/2014/main" id="{B7827621-D09D-43F9-B9AA-8911FEA4EF5D}"/>
              </a:ext>
            </a:extLst>
          </p:cNvPr>
          <p:cNvPicPr>
            <a:picLocks noChangeAspect="1"/>
          </p:cNvPicPr>
          <p:nvPr/>
        </p:nvPicPr>
        <p:blipFill>
          <a:blip r:embed="rId3"/>
          <a:stretch>
            <a:fillRect/>
          </a:stretch>
        </p:blipFill>
        <p:spPr>
          <a:xfrm>
            <a:off x="3429000" y="1295400"/>
            <a:ext cx="2462884" cy="4038600"/>
          </a:xfrm>
          <a:prstGeom prst="rect">
            <a:avLst/>
          </a:prstGeom>
        </p:spPr>
      </p:pic>
      <p:pic>
        <p:nvPicPr>
          <p:cNvPr id="10" name="Picture 9">
            <a:extLst>
              <a:ext uri="{FF2B5EF4-FFF2-40B4-BE49-F238E27FC236}">
                <a16:creationId xmlns:a16="http://schemas.microsoft.com/office/drawing/2014/main" id="{2FF0294E-2764-484E-ABC0-0277224E6333}"/>
              </a:ext>
            </a:extLst>
          </p:cNvPr>
          <p:cNvPicPr>
            <a:picLocks noChangeAspect="1"/>
          </p:cNvPicPr>
          <p:nvPr/>
        </p:nvPicPr>
        <p:blipFill>
          <a:blip r:embed="rId4"/>
          <a:stretch>
            <a:fillRect/>
          </a:stretch>
        </p:blipFill>
        <p:spPr>
          <a:xfrm>
            <a:off x="6556450" y="1295400"/>
            <a:ext cx="2462148" cy="3886200"/>
          </a:xfrm>
          <a:prstGeom prst="rect">
            <a:avLst/>
          </a:prstGeom>
        </p:spPr>
      </p:pic>
      <p:sp>
        <p:nvSpPr>
          <p:cNvPr id="11" name="Rectangle 10">
            <a:extLst>
              <a:ext uri="{FF2B5EF4-FFF2-40B4-BE49-F238E27FC236}">
                <a16:creationId xmlns:a16="http://schemas.microsoft.com/office/drawing/2014/main" id="{DD3F6680-E41E-4796-8EB0-57AEC3A2C540}"/>
              </a:ext>
            </a:extLst>
          </p:cNvPr>
          <p:cNvSpPr/>
          <p:nvPr/>
        </p:nvSpPr>
        <p:spPr>
          <a:xfrm>
            <a:off x="0" y="5536660"/>
            <a:ext cx="9145871" cy="1015663"/>
          </a:xfrm>
          <a:prstGeom prst="rect">
            <a:avLst/>
          </a:prstGeom>
        </p:spPr>
        <p:txBody>
          <a:bodyPr wrap="square">
            <a:spAutoFit/>
          </a:bodyPr>
          <a:lstStyle/>
          <a:p>
            <a:r>
              <a:rPr lang="en-US" sz="2000" dirty="0">
                <a:solidFill>
                  <a:srgbClr val="002F92"/>
                </a:solidFill>
              </a:rPr>
              <a:t>Make sure all fields are complete then click the add button and confirm your addition</a:t>
            </a:r>
          </a:p>
          <a:p>
            <a:r>
              <a:rPr lang="en-US" sz="2000" dirty="0">
                <a:solidFill>
                  <a:srgbClr val="002F92"/>
                </a:solidFill>
              </a:rPr>
              <a:t>If you check the View Logs page, you would see that the log has been added along with the current date and time</a:t>
            </a:r>
          </a:p>
        </p:txBody>
      </p:sp>
      <p:cxnSp>
        <p:nvCxnSpPr>
          <p:cNvPr id="15" name="Straight Arrow Connector 14">
            <a:extLst>
              <a:ext uri="{FF2B5EF4-FFF2-40B4-BE49-F238E27FC236}">
                <a16:creationId xmlns:a16="http://schemas.microsoft.com/office/drawing/2014/main" id="{CC6A3898-8EC6-44AE-A0CD-AC2F0066C50B}"/>
              </a:ext>
            </a:extLst>
          </p:cNvPr>
          <p:cNvCxnSpPr/>
          <p:nvPr/>
        </p:nvCxnSpPr>
        <p:spPr>
          <a:xfrm flipV="1">
            <a:off x="1676400" y="3810000"/>
            <a:ext cx="17526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DB26B5F-D109-43DE-8A82-61F2B1A12F4A}"/>
              </a:ext>
            </a:extLst>
          </p:cNvPr>
          <p:cNvSpPr/>
          <p:nvPr/>
        </p:nvSpPr>
        <p:spPr>
          <a:xfrm>
            <a:off x="6556450" y="1887041"/>
            <a:ext cx="2435150" cy="475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52B43031-8DAC-42EF-B697-FFDA5F712C8F}"/>
              </a:ext>
            </a:extLst>
          </p:cNvPr>
          <p:cNvCxnSpPr/>
          <p:nvPr/>
        </p:nvCxnSpPr>
        <p:spPr>
          <a:xfrm flipV="1">
            <a:off x="5638800" y="2209800"/>
            <a:ext cx="889916"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893247B-8D2F-4344-88AC-C64E6C91D756}"/>
              </a:ext>
            </a:extLst>
          </p:cNvPr>
          <p:cNvSpPr/>
          <p:nvPr/>
        </p:nvSpPr>
        <p:spPr>
          <a:xfrm>
            <a:off x="68095" y="931376"/>
            <a:ext cx="9075905" cy="400110"/>
          </a:xfrm>
          <a:prstGeom prst="rect">
            <a:avLst/>
          </a:prstGeom>
        </p:spPr>
        <p:txBody>
          <a:bodyPr wrap="square">
            <a:spAutoFit/>
          </a:bodyPr>
          <a:lstStyle/>
          <a:p>
            <a:pPr>
              <a:buNone/>
            </a:pPr>
            <a:r>
              <a:rPr lang="en-US" sz="2000" dirty="0">
                <a:solidFill>
                  <a:srgbClr val="002F92"/>
                </a:solidFill>
              </a:rPr>
              <a:t>Adding Members</a:t>
            </a:r>
            <a:endParaRPr lang="en-US" sz="2000" b="1" dirty="0"/>
          </a:p>
        </p:txBody>
      </p:sp>
    </p:spTree>
    <p:extLst>
      <p:ext uri="{BB962C8B-B14F-4D97-AF65-F5344CB8AC3E}">
        <p14:creationId xmlns:p14="http://schemas.microsoft.com/office/powerpoint/2010/main" val="217486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521" y="64653"/>
            <a:ext cx="6978479" cy="915092"/>
          </a:xfrm>
        </p:spPr>
        <p:txBody>
          <a:bodyPr/>
          <a:lstStyle/>
          <a:p>
            <a:r>
              <a:rPr lang="en-US" dirty="0"/>
              <a:t>TG Restructuring App</a:t>
            </a:r>
          </a:p>
        </p:txBody>
      </p:sp>
      <p:pic>
        <p:nvPicPr>
          <p:cNvPr id="3" name="Picture 2">
            <a:extLst>
              <a:ext uri="{FF2B5EF4-FFF2-40B4-BE49-F238E27FC236}">
                <a16:creationId xmlns:a16="http://schemas.microsoft.com/office/drawing/2014/main" id="{1194C50A-8892-4189-8356-ABC43E327C63}"/>
              </a:ext>
            </a:extLst>
          </p:cNvPr>
          <p:cNvPicPr>
            <a:picLocks noChangeAspect="1"/>
          </p:cNvPicPr>
          <p:nvPr/>
        </p:nvPicPr>
        <p:blipFill>
          <a:blip r:embed="rId2"/>
          <a:stretch>
            <a:fillRect/>
          </a:stretch>
        </p:blipFill>
        <p:spPr>
          <a:xfrm>
            <a:off x="76200" y="1219200"/>
            <a:ext cx="2985186" cy="4767707"/>
          </a:xfrm>
          <a:prstGeom prst="rect">
            <a:avLst/>
          </a:prstGeom>
        </p:spPr>
      </p:pic>
      <p:pic>
        <p:nvPicPr>
          <p:cNvPr id="4" name="Picture 3">
            <a:extLst>
              <a:ext uri="{FF2B5EF4-FFF2-40B4-BE49-F238E27FC236}">
                <a16:creationId xmlns:a16="http://schemas.microsoft.com/office/drawing/2014/main" id="{FCE8322F-204D-4C83-B92C-0E2A184A4049}"/>
              </a:ext>
            </a:extLst>
          </p:cNvPr>
          <p:cNvPicPr>
            <a:picLocks noChangeAspect="1"/>
          </p:cNvPicPr>
          <p:nvPr/>
        </p:nvPicPr>
        <p:blipFill>
          <a:blip r:embed="rId3"/>
          <a:stretch>
            <a:fillRect/>
          </a:stretch>
        </p:blipFill>
        <p:spPr>
          <a:xfrm>
            <a:off x="5638800" y="1160834"/>
            <a:ext cx="2832786" cy="4466286"/>
          </a:xfrm>
          <a:prstGeom prst="rect">
            <a:avLst/>
          </a:prstGeom>
        </p:spPr>
      </p:pic>
      <p:sp>
        <p:nvSpPr>
          <p:cNvPr id="5" name="Rectangle 4">
            <a:extLst>
              <a:ext uri="{FF2B5EF4-FFF2-40B4-BE49-F238E27FC236}">
                <a16:creationId xmlns:a16="http://schemas.microsoft.com/office/drawing/2014/main" id="{A6B4AB06-3BC6-4BE5-9F22-F8274630DB69}"/>
              </a:ext>
            </a:extLst>
          </p:cNvPr>
          <p:cNvSpPr/>
          <p:nvPr/>
        </p:nvSpPr>
        <p:spPr>
          <a:xfrm>
            <a:off x="0" y="5536660"/>
            <a:ext cx="9145871" cy="1323439"/>
          </a:xfrm>
          <a:prstGeom prst="rect">
            <a:avLst/>
          </a:prstGeom>
        </p:spPr>
        <p:txBody>
          <a:bodyPr wrap="square">
            <a:spAutoFit/>
          </a:bodyPr>
          <a:lstStyle/>
          <a:p>
            <a:r>
              <a:rPr lang="en-US" sz="2000" dirty="0">
                <a:solidFill>
                  <a:srgbClr val="002F92"/>
                </a:solidFill>
              </a:rPr>
              <a:t>As with the edit fields page, as soon as you enter the member ID, his/her details appears but be careful to refresh once you make adjustments to the IDs to avoid working with the wrong data. As soon as you are done editing, click on the save button. The same is applicable to the delete members page</a:t>
            </a:r>
          </a:p>
        </p:txBody>
      </p:sp>
      <p:sp>
        <p:nvSpPr>
          <p:cNvPr id="6" name="Rectangle 5">
            <a:extLst>
              <a:ext uri="{FF2B5EF4-FFF2-40B4-BE49-F238E27FC236}">
                <a16:creationId xmlns:a16="http://schemas.microsoft.com/office/drawing/2014/main" id="{C458E2CE-4FD1-4772-B66B-72CEA1436EDE}"/>
              </a:ext>
            </a:extLst>
          </p:cNvPr>
          <p:cNvSpPr/>
          <p:nvPr/>
        </p:nvSpPr>
        <p:spPr>
          <a:xfrm>
            <a:off x="68095" y="899418"/>
            <a:ext cx="9075905" cy="400110"/>
          </a:xfrm>
          <a:prstGeom prst="rect">
            <a:avLst/>
          </a:prstGeom>
        </p:spPr>
        <p:txBody>
          <a:bodyPr wrap="square">
            <a:spAutoFit/>
          </a:bodyPr>
          <a:lstStyle/>
          <a:p>
            <a:pPr>
              <a:buNone/>
            </a:pPr>
            <a:r>
              <a:rPr lang="en-US" sz="2000" dirty="0">
                <a:solidFill>
                  <a:srgbClr val="002F92"/>
                </a:solidFill>
              </a:rPr>
              <a:t>Editing and Deleting members</a:t>
            </a:r>
            <a:endParaRPr lang="en-US" sz="2000" b="1" dirty="0"/>
          </a:p>
        </p:txBody>
      </p:sp>
    </p:spTree>
    <p:extLst>
      <p:ext uri="{BB962C8B-B14F-4D97-AF65-F5344CB8AC3E}">
        <p14:creationId xmlns:p14="http://schemas.microsoft.com/office/powerpoint/2010/main" val="86266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TG Restructuring App</a:t>
            </a:r>
          </a:p>
        </p:txBody>
      </p:sp>
      <p:pic>
        <p:nvPicPr>
          <p:cNvPr id="3" name="Picture 2">
            <a:extLst>
              <a:ext uri="{FF2B5EF4-FFF2-40B4-BE49-F238E27FC236}">
                <a16:creationId xmlns:a16="http://schemas.microsoft.com/office/drawing/2014/main" id="{A43D60F4-4864-449A-AA8F-A93F4BB14BD2}"/>
              </a:ext>
            </a:extLst>
          </p:cNvPr>
          <p:cNvPicPr>
            <a:picLocks noChangeAspect="1"/>
          </p:cNvPicPr>
          <p:nvPr/>
        </p:nvPicPr>
        <p:blipFill>
          <a:blip r:embed="rId2"/>
          <a:stretch>
            <a:fillRect/>
          </a:stretch>
        </p:blipFill>
        <p:spPr>
          <a:xfrm>
            <a:off x="5562600" y="1524000"/>
            <a:ext cx="3152397" cy="3124200"/>
          </a:xfrm>
          <a:prstGeom prst="rect">
            <a:avLst/>
          </a:prstGeom>
        </p:spPr>
      </p:pic>
      <p:sp>
        <p:nvSpPr>
          <p:cNvPr id="4" name="Rectangle 3">
            <a:extLst>
              <a:ext uri="{FF2B5EF4-FFF2-40B4-BE49-F238E27FC236}">
                <a16:creationId xmlns:a16="http://schemas.microsoft.com/office/drawing/2014/main" id="{9019B8DD-8769-498B-805B-102DC8C59FD7}"/>
              </a:ext>
            </a:extLst>
          </p:cNvPr>
          <p:cNvSpPr/>
          <p:nvPr/>
        </p:nvSpPr>
        <p:spPr>
          <a:xfrm>
            <a:off x="-1871" y="5361562"/>
            <a:ext cx="9145871"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F92"/>
                </a:solidFill>
              </a:rPr>
              <a:t>Merging and Deleting TGs is pretty straightforward </a:t>
            </a:r>
          </a:p>
          <a:p>
            <a:pPr marL="342900" indent="-342900">
              <a:buFont typeface="Arial" panose="020B0604020202020204" pitchFamily="34" charset="0"/>
              <a:buChar char="•"/>
            </a:pPr>
            <a:r>
              <a:rPr lang="en-US" sz="2000" dirty="0">
                <a:solidFill>
                  <a:srgbClr val="002F92"/>
                </a:solidFill>
              </a:rPr>
              <a:t>To merge two trust groups, just enter and confirm the two IK numbers and click merge</a:t>
            </a:r>
          </a:p>
          <a:p>
            <a:pPr marL="342900" indent="-342900">
              <a:buFont typeface="Arial" panose="020B0604020202020204" pitchFamily="34" charset="0"/>
              <a:buChar char="•"/>
            </a:pPr>
            <a:r>
              <a:rPr lang="en-US" sz="2000" dirty="0">
                <a:solidFill>
                  <a:srgbClr val="002F92"/>
                </a:solidFill>
              </a:rPr>
              <a:t>To delete, just enter and confirm the IK number and click delete</a:t>
            </a:r>
          </a:p>
        </p:txBody>
      </p:sp>
      <p:pic>
        <p:nvPicPr>
          <p:cNvPr id="5" name="Picture 4">
            <a:extLst>
              <a:ext uri="{FF2B5EF4-FFF2-40B4-BE49-F238E27FC236}">
                <a16:creationId xmlns:a16="http://schemas.microsoft.com/office/drawing/2014/main" id="{93B7F622-8223-4BF3-A260-3956825D2AE2}"/>
              </a:ext>
            </a:extLst>
          </p:cNvPr>
          <p:cNvPicPr>
            <a:picLocks noChangeAspect="1"/>
          </p:cNvPicPr>
          <p:nvPr/>
        </p:nvPicPr>
        <p:blipFill>
          <a:blip r:embed="rId3"/>
          <a:stretch>
            <a:fillRect/>
          </a:stretch>
        </p:blipFill>
        <p:spPr>
          <a:xfrm>
            <a:off x="429003" y="1483685"/>
            <a:ext cx="3228597" cy="3605364"/>
          </a:xfrm>
          <a:prstGeom prst="rect">
            <a:avLst/>
          </a:prstGeom>
        </p:spPr>
      </p:pic>
      <p:sp>
        <p:nvSpPr>
          <p:cNvPr id="6" name="Rectangle 5">
            <a:extLst>
              <a:ext uri="{FF2B5EF4-FFF2-40B4-BE49-F238E27FC236}">
                <a16:creationId xmlns:a16="http://schemas.microsoft.com/office/drawing/2014/main" id="{2619FC65-FAB3-4C29-ADEF-D13EB11FEFBC}"/>
              </a:ext>
            </a:extLst>
          </p:cNvPr>
          <p:cNvSpPr/>
          <p:nvPr/>
        </p:nvSpPr>
        <p:spPr>
          <a:xfrm>
            <a:off x="304800" y="987634"/>
            <a:ext cx="9075905" cy="400110"/>
          </a:xfrm>
          <a:prstGeom prst="rect">
            <a:avLst/>
          </a:prstGeom>
        </p:spPr>
        <p:txBody>
          <a:bodyPr wrap="square">
            <a:spAutoFit/>
          </a:bodyPr>
          <a:lstStyle/>
          <a:p>
            <a:pPr>
              <a:buNone/>
            </a:pPr>
            <a:r>
              <a:rPr lang="en-US" sz="2000" dirty="0">
                <a:solidFill>
                  <a:srgbClr val="002F92"/>
                </a:solidFill>
              </a:rPr>
              <a:t>Merging and Deleting TGs</a:t>
            </a:r>
            <a:endParaRPr lang="en-US" sz="2000" b="1" dirty="0"/>
          </a:p>
        </p:txBody>
      </p:sp>
    </p:spTree>
    <p:extLst>
      <p:ext uri="{BB962C8B-B14F-4D97-AF65-F5344CB8AC3E}">
        <p14:creationId xmlns:p14="http://schemas.microsoft.com/office/powerpoint/2010/main" val="314653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TG Restructuring App</a:t>
            </a:r>
          </a:p>
        </p:txBody>
      </p:sp>
      <p:pic>
        <p:nvPicPr>
          <p:cNvPr id="3" name="Picture 2">
            <a:extLst>
              <a:ext uri="{FF2B5EF4-FFF2-40B4-BE49-F238E27FC236}">
                <a16:creationId xmlns:a16="http://schemas.microsoft.com/office/drawing/2014/main" id="{7D2D554D-21BF-423C-8FE9-EF36F7FF510D}"/>
              </a:ext>
            </a:extLst>
          </p:cNvPr>
          <p:cNvPicPr>
            <a:picLocks noChangeAspect="1"/>
          </p:cNvPicPr>
          <p:nvPr/>
        </p:nvPicPr>
        <p:blipFill>
          <a:blip r:embed="rId2"/>
          <a:stretch>
            <a:fillRect/>
          </a:stretch>
        </p:blipFill>
        <p:spPr>
          <a:xfrm>
            <a:off x="155248" y="1350347"/>
            <a:ext cx="3473594" cy="5468269"/>
          </a:xfrm>
          <a:prstGeom prst="rect">
            <a:avLst/>
          </a:prstGeom>
        </p:spPr>
      </p:pic>
      <p:pic>
        <p:nvPicPr>
          <p:cNvPr id="4" name="Picture 3">
            <a:extLst>
              <a:ext uri="{FF2B5EF4-FFF2-40B4-BE49-F238E27FC236}">
                <a16:creationId xmlns:a16="http://schemas.microsoft.com/office/drawing/2014/main" id="{7ED0F722-0CB6-4858-B1C9-1D187AAFD4E3}"/>
              </a:ext>
            </a:extLst>
          </p:cNvPr>
          <p:cNvPicPr>
            <a:picLocks noChangeAspect="1"/>
          </p:cNvPicPr>
          <p:nvPr/>
        </p:nvPicPr>
        <p:blipFill>
          <a:blip r:embed="rId3"/>
          <a:stretch>
            <a:fillRect/>
          </a:stretch>
        </p:blipFill>
        <p:spPr>
          <a:xfrm>
            <a:off x="4204357" y="1066800"/>
            <a:ext cx="2074653" cy="1981200"/>
          </a:xfrm>
          <a:prstGeom prst="rect">
            <a:avLst/>
          </a:prstGeom>
        </p:spPr>
      </p:pic>
      <p:pic>
        <p:nvPicPr>
          <p:cNvPr id="5" name="Picture 4">
            <a:extLst>
              <a:ext uri="{FF2B5EF4-FFF2-40B4-BE49-F238E27FC236}">
                <a16:creationId xmlns:a16="http://schemas.microsoft.com/office/drawing/2014/main" id="{67113C2E-3DF0-4DA0-BB86-3BE813FCC9CE}"/>
              </a:ext>
            </a:extLst>
          </p:cNvPr>
          <p:cNvPicPr>
            <a:picLocks noChangeAspect="1"/>
          </p:cNvPicPr>
          <p:nvPr/>
        </p:nvPicPr>
        <p:blipFill>
          <a:blip r:embed="rId4"/>
          <a:stretch>
            <a:fillRect/>
          </a:stretch>
        </p:blipFill>
        <p:spPr>
          <a:xfrm>
            <a:off x="6581049" y="1157287"/>
            <a:ext cx="2336912" cy="1800225"/>
          </a:xfrm>
          <a:prstGeom prst="rect">
            <a:avLst/>
          </a:prstGeom>
        </p:spPr>
      </p:pic>
      <p:pic>
        <p:nvPicPr>
          <p:cNvPr id="6" name="Picture 5">
            <a:extLst>
              <a:ext uri="{FF2B5EF4-FFF2-40B4-BE49-F238E27FC236}">
                <a16:creationId xmlns:a16="http://schemas.microsoft.com/office/drawing/2014/main" id="{E2726A6D-6BD0-4EBC-BEB7-53BE7E33BF4C}"/>
              </a:ext>
            </a:extLst>
          </p:cNvPr>
          <p:cNvPicPr>
            <a:picLocks noChangeAspect="1"/>
          </p:cNvPicPr>
          <p:nvPr/>
        </p:nvPicPr>
        <p:blipFill>
          <a:blip r:embed="rId5"/>
          <a:stretch>
            <a:fillRect/>
          </a:stretch>
        </p:blipFill>
        <p:spPr>
          <a:xfrm>
            <a:off x="6803351" y="3440349"/>
            <a:ext cx="2114610" cy="1970346"/>
          </a:xfrm>
          <a:prstGeom prst="rect">
            <a:avLst/>
          </a:prstGeom>
        </p:spPr>
      </p:pic>
      <p:pic>
        <p:nvPicPr>
          <p:cNvPr id="7" name="Picture 6">
            <a:extLst>
              <a:ext uri="{FF2B5EF4-FFF2-40B4-BE49-F238E27FC236}">
                <a16:creationId xmlns:a16="http://schemas.microsoft.com/office/drawing/2014/main" id="{F2E57E00-764D-44C0-B60D-3F5634B51386}"/>
              </a:ext>
            </a:extLst>
          </p:cNvPr>
          <p:cNvPicPr>
            <a:picLocks noChangeAspect="1"/>
          </p:cNvPicPr>
          <p:nvPr/>
        </p:nvPicPr>
        <p:blipFill>
          <a:blip r:embed="rId6"/>
          <a:stretch>
            <a:fillRect/>
          </a:stretch>
        </p:blipFill>
        <p:spPr>
          <a:xfrm>
            <a:off x="4047261" y="3440349"/>
            <a:ext cx="2388843" cy="1800225"/>
          </a:xfrm>
          <a:prstGeom prst="rect">
            <a:avLst/>
          </a:prstGeom>
        </p:spPr>
      </p:pic>
      <p:cxnSp>
        <p:nvCxnSpPr>
          <p:cNvPr id="9" name="Straight Arrow Connector 8">
            <a:extLst>
              <a:ext uri="{FF2B5EF4-FFF2-40B4-BE49-F238E27FC236}">
                <a16:creationId xmlns:a16="http://schemas.microsoft.com/office/drawing/2014/main" id="{9FB54FF7-0B1E-4153-9F74-21310FB3C2EC}"/>
              </a:ext>
            </a:extLst>
          </p:cNvPr>
          <p:cNvCxnSpPr/>
          <p:nvPr/>
        </p:nvCxnSpPr>
        <p:spPr>
          <a:xfrm flipV="1">
            <a:off x="6019800" y="1600200"/>
            <a:ext cx="1840856" cy="7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128919-AC2B-4BD8-ABCC-B3513DC6F9E1}"/>
              </a:ext>
            </a:extLst>
          </p:cNvPr>
          <p:cNvCxnSpPr/>
          <p:nvPr/>
        </p:nvCxnSpPr>
        <p:spPr>
          <a:xfrm>
            <a:off x="5943600" y="1905000"/>
            <a:ext cx="2286000" cy="19954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F1C5B51-1B14-43B0-B66C-7D3E5C5D8C28}"/>
              </a:ext>
            </a:extLst>
          </p:cNvPr>
          <p:cNvCxnSpPr/>
          <p:nvPr/>
        </p:nvCxnSpPr>
        <p:spPr>
          <a:xfrm>
            <a:off x="6019800" y="2209800"/>
            <a:ext cx="152400" cy="1591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8CA2C40-AA62-4C49-86BA-32C9670E4530}"/>
              </a:ext>
            </a:extLst>
          </p:cNvPr>
          <p:cNvSpPr/>
          <p:nvPr/>
        </p:nvSpPr>
        <p:spPr>
          <a:xfrm>
            <a:off x="3731004" y="5314828"/>
            <a:ext cx="5410200"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F92"/>
                </a:solidFill>
              </a:rPr>
              <a:t>On the view Logs page you can view all the logs or a group of the logs by using filters</a:t>
            </a:r>
          </a:p>
          <a:p>
            <a:pPr marL="342900" indent="-342900">
              <a:buFont typeface="Arial" panose="020B0604020202020204" pitchFamily="34" charset="0"/>
              <a:buChar char="•"/>
            </a:pPr>
            <a:r>
              <a:rPr lang="en-US" sz="2000" dirty="0">
                <a:solidFill>
                  <a:srgbClr val="002F92"/>
                </a:solidFill>
              </a:rPr>
              <a:t>By clicking refresh/sync if there is an internet connection, the </a:t>
            </a:r>
            <a:r>
              <a:rPr lang="en-US" sz="2000" dirty="0" err="1">
                <a:solidFill>
                  <a:srgbClr val="002F92"/>
                </a:solidFill>
              </a:rPr>
              <a:t>unuploaded</a:t>
            </a:r>
            <a:r>
              <a:rPr lang="en-US" sz="2000" dirty="0">
                <a:solidFill>
                  <a:srgbClr val="002F92"/>
                </a:solidFill>
              </a:rPr>
              <a:t> logs are uploaded to the online database</a:t>
            </a:r>
          </a:p>
        </p:txBody>
      </p:sp>
      <p:cxnSp>
        <p:nvCxnSpPr>
          <p:cNvPr id="18" name="Straight Arrow Connector 17">
            <a:extLst>
              <a:ext uri="{FF2B5EF4-FFF2-40B4-BE49-F238E27FC236}">
                <a16:creationId xmlns:a16="http://schemas.microsoft.com/office/drawing/2014/main" id="{CF0D690D-7611-46F6-932A-62843BD2489C}"/>
              </a:ext>
            </a:extLst>
          </p:cNvPr>
          <p:cNvCxnSpPr/>
          <p:nvPr/>
        </p:nvCxnSpPr>
        <p:spPr>
          <a:xfrm flipV="1">
            <a:off x="3505200" y="1447800"/>
            <a:ext cx="1736482"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0D5317A-C46C-4FE5-A942-10DEA365453D}"/>
              </a:ext>
            </a:extLst>
          </p:cNvPr>
          <p:cNvSpPr/>
          <p:nvPr/>
        </p:nvSpPr>
        <p:spPr>
          <a:xfrm>
            <a:off x="68095" y="899418"/>
            <a:ext cx="9075905" cy="400110"/>
          </a:xfrm>
          <a:prstGeom prst="rect">
            <a:avLst/>
          </a:prstGeom>
        </p:spPr>
        <p:txBody>
          <a:bodyPr wrap="square">
            <a:spAutoFit/>
          </a:bodyPr>
          <a:lstStyle/>
          <a:p>
            <a:pPr>
              <a:buNone/>
            </a:pPr>
            <a:r>
              <a:rPr lang="en-US" sz="2000" b="1" dirty="0">
                <a:solidFill>
                  <a:srgbClr val="002F92"/>
                </a:solidFill>
              </a:rPr>
              <a:t>View Logs</a:t>
            </a:r>
            <a:endParaRPr lang="en-US" sz="2000" b="1" dirty="0"/>
          </a:p>
        </p:txBody>
      </p:sp>
    </p:spTree>
    <p:extLst>
      <p:ext uri="{BB962C8B-B14F-4D97-AF65-F5344CB8AC3E}">
        <p14:creationId xmlns:p14="http://schemas.microsoft.com/office/powerpoint/2010/main" val="269298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29886</TotalTime>
  <Words>434</Words>
  <Application>Microsoft Office PowerPoint</Application>
  <PresentationFormat>On-screen Show (4:3)</PresentationFormat>
  <Paragraphs>44</Paragraphs>
  <Slides>10</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Office Theme</vt:lpstr>
      <vt:lpstr>1_Office Theme</vt:lpstr>
      <vt:lpstr>Trust Group Restructuring App</vt:lpstr>
      <vt:lpstr> </vt:lpstr>
      <vt:lpstr>TG Restructuring App</vt:lpstr>
      <vt:lpstr>TG Restructuring App</vt:lpstr>
      <vt:lpstr>TG Restructuring App</vt:lpstr>
      <vt:lpstr>TG Restructuring App</vt:lpstr>
      <vt:lpstr>TG Restructuring App</vt:lpstr>
      <vt:lpstr>TG Restructuring App</vt:lpstr>
      <vt:lpstr>TG Restructuring App</vt:lpstr>
      <vt:lpstr>TG Restructuring App</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c:creator>
  <cp:lastModifiedBy>ifeatu ani</cp:lastModifiedBy>
  <cp:revision>298</cp:revision>
  <dcterms:created xsi:type="dcterms:W3CDTF">2013-10-16T22:45:34Z</dcterms:created>
  <dcterms:modified xsi:type="dcterms:W3CDTF">2018-04-17T17:01:45Z</dcterms:modified>
</cp:coreProperties>
</file>