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2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90" d="100"/>
          <a:sy n="90" d="100"/>
        </p:scale>
        <p:origin x="35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48B4-6DD7-4EC8-B386-7135676B4A73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86C03-5238-44B7-8840-C6E99BB6B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2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95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807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4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0058-F18E-11C1-26ED-DC07715C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433AB-F6DC-FA0C-8736-5FE89EDDA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6E87E-8741-EC5C-E538-C5092EB54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3993E-2817-71CA-7EBE-7AA8EF2E4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86C03-5238-44B7-8840-C6E99BB6B7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1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5540" y="380"/>
            <a:ext cx="48209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fb.nathanpachal.com/2017/01/great-streets-have-30-to-33-meter-lanes.html" TargetMode="External"/><Relationship Id="rId3" Type="http://schemas.openxmlformats.org/officeDocument/2006/relationships/hyperlink" Target="https://www.vecteezy.com/vector-art/1761784-young-man-standing-in-white-background" TargetMode="External"/><Relationship Id="rId7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hyperlink" Target="https://ko.wikipedia.org/wiki/%ED%8C%8C%EC%9D%BC:Clipart_Motorcycle.svg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s://pngtree.com/freepng/cute-red-car-cartoon-style_9003004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hyperlink" Target="https://www.pngall.com/pickup-truck-png/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freepngimg.com/png/46777-city-bus-image-png-free-photo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hyperlink" Target="https://www.flaticon.es/icono-gratis/contaminacion-del-coche_7569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hyperlink" Target="https://www.istockphoto.com/au/illustrations/safety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mythologian.net/tree-life-meaning-symbolism/" TargetMode="External"/><Relationship Id="rId18" Type="http://schemas.openxmlformats.org/officeDocument/2006/relationships/image" Target="../media/image36.png"/><Relationship Id="rId3" Type="http://schemas.openxmlformats.org/officeDocument/2006/relationships/image" Target="../media/image28.png"/><Relationship Id="rId21" Type="http://schemas.openxmlformats.org/officeDocument/2006/relationships/image" Target="../media/image38.png"/><Relationship Id="rId7" Type="http://schemas.openxmlformats.org/officeDocument/2006/relationships/hyperlink" Target="https://www.vecteezy.com/png/24043961-money-clipart-transparent-background" TargetMode="External"/><Relationship Id="rId12" Type="http://schemas.openxmlformats.org/officeDocument/2006/relationships/image" Target="../media/image33.png"/><Relationship Id="rId17" Type="http://schemas.openxmlformats.org/officeDocument/2006/relationships/hyperlink" Target="https://creazilla.com/nodes/63875-billboard-clipart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hyperlink" Target="https://webstockreview.net/explore/purple-clipart-trac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s://animalia-life.club/qa/pictures/tree-clipart-images" TargetMode="External"/><Relationship Id="rId24" Type="http://schemas.openxmlformats.org/officeDocument/2006/relationships/hyperlink" Target="https://www.vecteezy.com/vector-art/26758356-ai-in-traffic-management-illustration" TargetMode="External"/><Relationship Id="rId5" Type="http://schemas.openxmlformats.org/officeDocument/2006/relationships/image" Target="../media/image29.png"/><Relationship Id="rId15" Type="http://schemas.openxmlformats.org/officeDocument/2006/relationships/hyperlink" Target="https://ar.inspiredpencil.com/pictures-2023/4-way-intersection-sign" TargetMode="External"/><Relationship Id="rId23" Type="http://schemas.openxmlformats.org/officeDocument/2006/relationships/image" Target="../media/image39.jpe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hyperlink" Target="https://clipground.com/road-clip-art.html" TargetMode="External"/><Relationship Id="rId9" Type="http://schemas.openxmlformats.org/officeDocument/2006/relationships/hyperlink" Target="https://www.freepik.com/free-icon/standing-man-with-thumbs-up_704395.htm" TargetMode="External"/><Relationship Id="rId14" Type="http://schemas.openxmlformats.org/officeDocument/2006/relationships/image" Target="../media/image34.jpg"/><Relationship Id="rId22" Type="http://schemas.openxmlformats.org/officeDocument/2006/relationships/hyperlink" Target="https://openclipart.org/detail/205067/camion-by-gapebu-205067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s://creazilla.com/nodes/3157603-footpath-clipart" TargetMode="External"/><Relationship Id="rId18" Type="http://schemas.openxmlformats.org/officeDocument/2006/relationships/image" Target="../media/image47.png"/><Relationship Id="rId3" Type="http://schemas.openxmlformats.org/officeDocument/2006/relationships/image" Target="../media/image29.png"/><Relationship Id="rId21" Type="http://schemas.openxmlformats.org/officeDocument/2006/relationships/hyperlink" Target="https://www.vecteezy.com/vector-art/26758356-ai-in-traffic-management-illustration" TargetMode="External"/><Relationship Id="rId7" Type="http://schemas.openxmlformats.org/officeDocument/2006/relationships/hyperlink" Target="https://ja.pngtree.com/freepng/no-bus-sign-vector_9101645.html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nick-spratt.deviantart.com/art/Surveillance-Camera-Vector-Art-STOCK-605579441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20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hyperlink" Target="https://freepngimg.com/png/29202-road-file" TargetMode="External"/><Relationship Id="rId5" Type="http://schemas.openxmlformats.org/officeDocument/2006/relationships/hyperlink" Target="https://www.dreamstime.com/illustration/two-roads.html" TargetMode="External"/><Relationship Id="rId15" Type="http://schemas.openxmlformats.org/officeDocument/2006/relationships/hyperlink" Target="https://pixabay.com/fr/surveillance-appareil-photo-cctv-155982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mdpi.com/2624-6511/4/2/40/htm" TargetMode="External"/><Relationship Id="rId4" Type="http://schemas.openxmlformats.org/officeDocument/2006/relationships/image" Target="../media/image40.jpg"/><Relationship Id="rId9" Type="http://schemas.openxmlformats.org/officeDocument/2006/relationships/hyperlink" Target="https://pixabay.com/de/fu%C3%9Fg%C3%A4nger-cross-walk-stra%C3%9Fe-310304/" TargetMode="External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1761784-young-man-standing-in-white-backgroun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th.pngtree.com/freepng/young-man-character_8824139.html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75333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00600" y="4243938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156199" y="6361472"/>
            <a:ext cx="1524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18133" y="6359270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218018" y="520180"/>
            <a:ext cx="4201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Arial Rounded MT Bold" panose="020F0704030504030204" pitchFamily="34" charset="0"/>
              </a:rPr>
              <a:t>URBAN TRAFFIC ANALYSIS </a:t>
            </a:r>
            <a:r>
              <a:rPr lang="en-IN" sz="36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  </a:t>
            </a:r>
            <a:endParaRPr lang="en-IN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85B933-3529-9B0C-E504-330AB6BA1F30}"/>
              </a:ext>
            </a:extLst>
          </p:cNvPr>
          <p:cNvSpPr txBox="1"/>
          <p:nvPr/>
        </p:nvSpPr>
        <p:spPr>
          <a:xfrm>
            <a:off x="42331" y="3475478"/>
            <a:ext cx="3744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MindMatrix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47478-78AD-2509-2C74-9B37041F8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55068" y="553252"/>
            <a:ext cx="7620000" cy="3913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A6E2F-755E-E3AD-09A1-A17C2C6614D6}"/>
              </a:ext>
            </a:extLst>
          </p:cNvPr>
          <p:cNvSpPr txBox="1"/>
          <p:nvPr/>
        </p:nvSpPr>
        <p:spPr>
          <a:xfrm>
            <a:off x="416980" y="5255835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07826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9844" y="3299918"/>
            <a:ext cx="1801308" cy="7675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 algn="l">
              <a:lnSpc>
                <a:spcPct val="100000"/>
              </a:lnSpc>
              <a:spcBef>
                <a:spcPts val="105"/>
              </a:spcBef>
              <a:buClr>
                <a:srgbClr val="1F4E79"/>
              </a:buClr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Cars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High private car density contributes to traffic congestion, especially at major intersections in urban areas</a:t>
            </a:r>
            <a:r>
              <a:rPr lang="en-US" sz="1100" b="1" dirty="0"/>
              <a:t>.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5261" y="4135633"/>
            <a:ext cx="1647189" cy="7668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Trucks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Prayagraj, as a major transit point, has substantial truck traffic, particularly on highways and ring </a:t>
            </a:r>
            <a:r>
              <a:rPr lang="en-US" sz="1050" b="1" dirty="0"/>
              <a:t>roads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258" y="4941702"/>
            <a:ext cx="177102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Buses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Both state-run and private buses are prevalent, with the UPSRTC introducing electric buses to promote eco-friendly travel ahead of major events like </a:t>
            </a:r>
            <a:r>
              <a:rPr lang="en-US" sz="900" b="1" dirty="0" err="1"/>
              <a:t>Mahakumbh</a:t>
            </a:r>
            <a:r>
              <a:rPr lang="en-US" sz="900" b="1" dirty="0"/>
              <a:t> 2025</a:t>
            </a:r>
            <a:endParaRPr sz="1100" b="1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5261" y="6023427"/>
            <a:ext cx="1779023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Motorcycles</a:t>
            </a:r>
            <a:r>
              <a:rPr lang="en-US" sz="1100" dirty="0">
                <a:solidFill>
                  <a:schemeClr val="tx2"/>
                </a:solidFill>
              </a:rPr>
              <a:t>: </a:t>
            </a:r>
            <a:r>
              <a:rPr lang="en-US" sz="900" b="1" dirty="0"/>
              <a:t>Motorcycles are among the most common forms of transport due to their affordability and ease of navigation in traffic.</a:t>
            </a:r>
            <a:endParaRPr sz="1100" b="1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-27115" y="2760040"/>
            <a:ext cx="12192000" cy="4088351"/>
            <a:chOff x="0" y="2769902"/>
            <a:chExt cx="12192000" cy="4088351"/>
          </a:xfrm>
        </p:grpSpPr>
        <p:sp>
          <p:nvSpPr>
            <p:cNvPr id="8" name="object 8"/>
            <p:cNvSpPr/>
            <p:nvPr/>
          </p:nvSpPr>
          <p:spPr>
            <a:xfrm>
              <a:off x="0" y="2769902"/>
              <a:ext cx="12192000" cy="22860"/>
            </a:xfrm>
            <a:custGeom>
              <a:avLst/>
              <a:gdLst/>
              <a:ahLst/>
              <a:cxnLst/>
              <a:rect l="l" t="t" r="r" b="b"/>
              <a:pathLst>
                <a:path w="12192000" h="22860">
                  <a:moveTo>
                    <a:pt x="0" y="0"/>
                  </a:moveTo>
                  <a:lnTo>
                    <a:pt x="12192000" y="22619"/>
                  </a:lnTo>
                </a:path>
              </a:pathLst>
            </a:custGeom>
            <a:ln w="190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7235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70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83992" y="2798063"/>
              <a:ext cx="13970" cy="4060190"/>
            </a:xfrm>
            <a:custGeom>
              <a:avLst/>
              <a:gdLst/>
              <a:ahLst/>
              <a:cxnLst/>
              <a:rect l="l" t="t" r="r" b="b"/>
              <a:pathLst>
                <a:path w="13969" h="4060190">
                  <a:moveTo>
                    <a:pt x="0" y="0"/>
                  </a:moveTo>
                  <a:lnTo>
                    <a:pt x="13909" y="4059933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2" y="0"/>
                  </a:moveTo>
                  <a:lnTo>
                    <a:pt x="104750" y="7851"/>
                  </a:lnTo>
                  <a:lnTo>
                    <a:pt x="62706" y="29711"/>
                  </a:lnTo>
                  <a:lnTo>
                    <a:pt x="29551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1" y="244809"/>
                  </a:lnTo>
                  <a:lnTo>
                    <a:pt x="62706" y="278136"/>
                  </a:lnTo>
                  <a:lnTo>
                    <a:pt x="104750" y="299996"/>
                  </a:lnTo>
                  <a:lnTo>
                    <a:pt x="153162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" y="2831591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1" y="63038"/>
                  </a:lnTo>
                  <a:lnTo>
                    <a:pt x="62706" y="29711"/>
                  </a:lnTo>
                  <a:lnTo>
                    <a:pt x="104750" y="7851"/>
                  </a:lnTo>
                  <a:lnTo>
                    <a:pt x="153162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2" y="307848"/>
                  </a:lnTo>
                  <a:lnTo>
                    <a:pt x="104750" y="299996"/>
                  </a:lnTo>
                  <a:lnTo>
                    <a:pt x="62706" y="278136"/>
                  </a:lnTo>
                  <a:lnTo>
                    <a:pt x="29551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91983" y="9347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943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CURRENT</a:t>
            </a:r>
            <a:r>
              <a:rPr sz="2800" spc="-1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SCENARIO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217995"/>
            <a:ext cx="4105275" cy="231775"/>
          </a:xfrm>
          <a:custGeom>
            <a:avLst/>
            <a:gdLst/>
            <a:ahLst/>
            <a:cxnLst/>
            <a:rect l="l" t="t" r="r" b="b"/>
            <a:pathLst>
              <a:path w="4105275" h="231775">
                <a:moveTo>
                  <a:pt x="4105008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105008" y="231457"/>
                </a:lnTo>
                <a:lnTo>
                  <a:pt x="4105008" y="135001"/>
                </a:lnTo>
                <a:close/>
              </a:path>
              <a:path w="4105275" h="231775">
                <a:moveTo>
                  <a:pt x="4105008" y="0"/>
                </a:moveTo>
                <a:lnTo>
                  <a:pt x="0" y="0"/>
                </a:lnTo>
                <a:lnTo>
                  <a:pt x="0" y="96456"/>
                </a:lnTo>
                <a:lnTo>
                  <a:pt x="4105008" y="96456"/>
                </a:lnTo>
                <a:lnTo>
                  <a:pt x="4105008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90916" y="217880"/>
            <a:ext cx="4101465" cy="245745"/>
          </a:xfrm>
          <a:custGeom>
            <a:avLst/>
            <a:gdLst/>
            <a:ahLst/>
            <a:cxnLst/>
            <a:rect l="l" t="t" r="r" b="b"/>
            <a:pathLst>
              <a:path w="4101465" h="245745">
                <a:moveTo>
                  <a:pt x="4101084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101084" y="245287"/>
                </a:lnTo>
                <a:lnTo>
                  <a:pt x="4101084" y="143129"/>
                </a:lnTo>
                <a:close/>
              </a:path>
              <a:path w="4101465" h="245745">
                <a:moveTo>
                  <a:pt x="4101084" y="0"/>
                </a:moveTo>
                <a:lnTo>
                  <a:pt x="0" y="0"/>
                </a:lnTo>
                <a:lnTo>
                  <a:pt x="0" y="102171"/>
                </a:lnTo>
                <a:lnTo>
                  <a:pt x="4101084" y="102171"/>
                </a:lnTo>
                <a:lnTo>
                  <a:pt x="4101084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0" y="641604"/>
            <a:ext cx="12192000" cy="1033780"/>
            <a:chOff x="0" y="641604"/>
            <a:chExt cx="12192000" cy="1033780"/>
          </a:xfrm>
        </p:grpSpPr>
        <p:sp>
          <p:nvSpPr>
            <p:cNvPr id="17" name="object 17"/>
            <p:cNvSpPr/>
            <p:nvPr/>
          </p:nvSpPr>
          <p:spPr>
            <a:xfrm>
              <a:off x="0" y="1022604"/>
              <a:ext cx="12192000" cy="652780"/>
            </a:xfrm>
            <a:custGeom>
              <a:avLst/>
              <a:gdLst/>
              <a:ahLst/>
              <a:cxnLst/>
              <a:rect l="l" t="t" r="r" b="b"/>
              <a:pathLst>
                <a:path w="12192000" h="652780">
                  <a:moveTo>
                    <a:pt x="0" y="0"/>
                  </a:moveTo>
                  <a:lnTo>
                    <a:pt x="0" y="652272"/>
                  </a:lnTo>
                  <a:lnTo>
                    <a:pt x="12192000" y="652272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41604"/>
              <a:ext cx="12192000" cy="338455"/>
            </a:xfrm>
            <a:custGeom>
              <a:avLst/>
              <a:gdLst/>
              <a:ahLst/>
              <a:cxnLst/>
              <a:rect l="l" t="t" r="r" b="b"/>
              <a:pathLst>
                <a:path w="12192000" h="338455">
                  <a:moveTo>
                    <a:pt x="0" y="0"/>
                  </a:moveTo>
                  <a:lnTo>
                    <a:pt x="0" y="338327"/>
                  </a:lnTo>
                  <a:lnTo>
                    <a:pt x="12192000" y="338327"/>
                  </a:lnTo>
                  <a:lnTo>
                    <a:pt x="12192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057401" y="662431"/>
            <a:ext cx="778611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SUMMARY OF URBAN TRAFFIC AT PRAYAGRAJ</a:t>
            </a:r>
            <a:r>
              <a:rPr lang="en-IN" sz="14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6700" y="1010792"/>
            <a:ext cx="9396095" cy="673100"/>
            <a:chOff x="186700" y="1010792"/>
            <a:chExt cx="9396095" cy="673100"/>
          </a:xfrm>
        </p:grpSpPr>
        <p:sp>
          <p:nvSpPr>
            <p:cNvPr id="21" name="object 21"/>
            <p:cNvSpPr/>
            <p:nvPr/>
          </p:nvSpPr>
          <p:spPr>
            <a:xfrm>
              <a:off x="276713" y="1566909"/>
              <a:ext cx="324485" cy="36195"/>
            </a:xfrm>
            <a:custGeom>
              <a:avLst/>
              <a:gdLst/>
              <a:ahLst/>
              <a:cxnLst/>
              <a:rect l="l" t="t" r="r" b="b"/>
              <a:pathLst>
                <a:path w="324484" h="36194">
                  <a:moveTo>
                    <a:pt x="324051" y="0"/>
                  </a:moveTo>
                  <a:lnTo>
                    <a:pt x="0" y="0"/>
                  </a:lnTo>
                  <a:lnTo>
                    <a:pt x="0" y="36001"/>
                  </a:lnTo>
                  <a:lnTo>
                    <a:pt x="324051" y="36001"/>
                  </a:lnTo>
                  <a:lnTo>
                    <a:pt x="324051" y="0"/>
                  </a:lnTo>
                  <a:close/>
                </a:path>
              </a:pathLst>
            </a:custGeom>
            <a:solidFill>
              <a:srgbClr val="959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726" y="1512905"/>
              <a:ext cx="108585" cy="54610"/>
            </a:xfrm>
            <a:custGeom>
              <a:avLst/>
              <a:gdLst/>
              <a:ahLst/>
              <a:cxnLst/>
              <a:rect l="l" t="t" r="r" b="b"/>
              <a:pathLst>
                <a:path w="108584" h="54609">
                  <a:moveTo>
                    <a:pt x="108019" y="0"/>
                  </a:moveTo>
                  <a:lnTo>
                    <a:pt x="0" y="0"/>
                  </a:lnTo>
                  <a:lnTo>
                    <a:pt x="0" y="54003"/>
                  </a:lnTo>
                  <a:lnTo>
                    <a:pt x="108019" y="54003"/>
                  </a:lnTo>
                  <a:lnTo>
                    <a:pt x="108019" y="0"/>
                  </a:lnTo>
                  <a:close/>
                </a:path>
              </a:pathLst>
            </a:custGeom>
            <a:solidFill>
              <a:srgbClr val="AAB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701" y="1134883"/>
              <a:ext cx="486409" cy="378460"/>
            </a:xfrm>
            <a:custGeom>
              <a:avLst/>
              <a:gdLst/>
              <a:ahLst/>
              <a:cxnLst/>
              <a:rect l="l" t="t" r="r" b="b"/>
              <a:pathLst>
                <a:path w="486409" h="378459">
                  <a:moveTo>
                    <a:pt x="256623" y="0"/>
                  </a:moveTo>
                  <a:lnTo>
                    <a:pt x="36004" y="0"/>
                  </a:lnTo>
                  <a:lnTo>
                    <a:pt x="21986" y="2828"/>
                  </a:lnTo>
                  <a:lnTo>
                    <a:pt x="10542" y="10542"/>
                  </a:lnTo>
                  <a:lnTo>
                    <a:pt x="2828" y="21986"/>
                  </a:lnTo>
                  <a:lnTo>
                    <a:pt x="0" y="36003"/>
                  </a:lnTo>
                  <a:lnTo>
                    <a:pt x="0" y="342023"/>
                  </a:lnTo>
                  <a:lnTo>
                    <a:pt x="2828" y="356038"/>
                  </a:lnTo>
                  <a:lnTo>
                    <a:pt x="10542" y="367479"/>
                  </a:lnTo>
                  <a:lnTo>
                    <a:pt x="21986" y="375190"/>
                  </a:lnTo>
                  <a:lnTo>
                    <a:pt x="36004" y="378017"/>
                  </a:lnTo>
                  <a:lnTo>
                    <a:pt x="351053" y="378017"/>
                  </a:lnTo>
                  <a:lnTo>
                    <a:pt x="351053" y="342023"/>
                  </a:lnTo>
                  <a:lnTo>
                    <a:pt x="387060" y="342023"/>
                  </a:lnTo>
                  <a:lnTo>
                    <a:pt x="387060" y="378017"/>
                  </a:lnTo>
                  <a:lnTo>
                    <a:pt x="423057" y="378017"/>
                  </a:lnTo>
                  <a:lnTo>
                    <a:pt x="423057" y="342023"/>
                  </a:lnTo>
                  <a:lnTo>
                    <a:pt x="459064" y="342023"/>
                  </a:lnTo>
                  <a:lnTo>
                    <a:pt x="459064" y="376854"/>
                  </a:lnTo>
                  <a:lnTo>
                    <a:pt x="469855" y="372095"/>
                  </a:lnTo>
                  <a:lnTo>
                    <a:pt x="478408" y="364231"/>
                  </a:lnTo>
                  <a:lnTo>
                    <a:pt x="484040" y="353970"/>
                  </a:lnTo>
                  <a:lnTo>
                    <a:pt x="486069" y="342023"/>
                  </a:lnTo>
                  <a:lnTo>
                    <a:pt x="486069" y="211152"/>
                  </a:lnTo>
                  <a:lnTo>
                    <a:pt x="479856" y="217273"/>
                  </a:lnTo>
                  <a:lnTo>
                    <a:pt x="460781" y="207727"/>
                  </a:lnTo>
                  <a:lnTo>
                    <a:pt x="453759" y="212505"/>
                  </a:lnTo>
                  <a:lnTo>
                    <a:pt x="450062" y="214567"/>
                  </a:lnTo>
                  <a:lnTo>
                    <a:pt x="450062" y="301968"/>
                  </a:lnTo>
                  <a:lnTo>
                    <a:pt x="446011" y="306019"/>
                  </a:lnTo>
                  <a:lnTo>
                    <a:pt x="40055" y="306019"/>
                  </a:lnTo>
                  <a:lnTo>
                    <a:pt x="36004" y="301968"/>
                  </a:lnTo>
                  <a:lnTo>
                    <a:pt x="36004" y="40054"/>
                  </a:lnTo>
                  <a:lnTo>
                    <a:pt x="40055" y="36003"/>
                  </a:lnTo>
                  <a:lnTo>
                    <a:pt x="244651" y="36003"/>
                  </a:lnTo>
                  <a:lnTo>
                    <a:pt x="247960" y="28427"/>
                  </a:lnTo>
                  <a:lnTo>
                    <a:pt x="251675" y="21106"/>
                  </a:lnTo>
                  <a:lnTo>
                    <a:pt x="255794" y="14056"/>
                  </a:lnTo>
                  <a:lnTo>
                    <a:pt x="260320" y="7293"/>
                  </a:lnTo>
                  <a:lnTo>
                    <a:pt x="256623" y="0"/>
                  </a:lnTo>
                  <a:close/>
                </a:path>
              </a:pathLst>
            </a:custGeom>
            <a:solidFill>
              <a:srgbClr val="CCD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1706" y="1170887"/>
              <a:ext cx="414655" cy="270510"/>
            </a:xfrm>
            <a:custGeom>
              <a:avLst/>
              <a:gdLst/>
              <a:ahLst/>
              <a:cxnLst/>
              <a:rect l="l" t="t" r="r" b="b"/>
              <a:pathLst>
                <a:path w="414655" h="270509">
                  <a:moveTo>
                    <a:pt x="208646" y="0"/>
                  </a:moveTo>
                  <a:lnTo>
                    <a:pt x="4051" y="0"/>
                  </a:lnTo>
                  <a:lnTo>
                    <a:pt x="0" y="4050"/>
                  </a:lnTo>
                  <a:lnTo>
                    <a:pt x="0" y="265965"/>
                  </a:lnTo>
                  <a:lnTo>
                    <a:pt x="4051" y="270016"/>
                  </a:lnTo>
                  <a:lnTo>
                    <a:pt x="410006" y="270016"/>
                  </a:lnTo>
                  <a:lnTo>
                    <a:pt x="414057" y="265965"/>
                  </a:lnTo>
                  <a:lnTo>
                    <a:pt x="414057" y="178563"/>
                  </a:lnTo>
                  <a:lnTo>
                    <a:pt x="403031" y="184365"/>
                  </a:lnTo>
                  <a:lnTo>
                    <a:pt x="391447" y="189186"/>
                  </a:lnTo>
                  <a:lnTo>
                    <a:pt x="379354" y="192995"/>
                  </a:lnTo>
                  <a:lnTo>
                    <a:pt x="366806" y="195757"/>
                  </a:lnTo>
                  <a:lnTo>
                    <a:pt x="360057" y="216011"/>
                  </a:lnTo>
                  <a:lnTo>
                    <a:pt x="324050" y="216011"/>
                  </a:lnTo>
                  <a:lnTo>
                    <a:pt x="317292" y="195757"/>
                  </a:lnTo>
                  <a:lnTo>
                    <a:pt x="301618" y="192129"/>
                  </a:lnTo>
                  <a:lnTo>
                    <a:pt x="286660" y="186847"/>
                  </a:lnTo>
                  <a:lnTo>
                    <a:pt x="272528" y="180011"/>
                  </a:lnTo>
                  <a:lnTo>
                    <a:pt x="259331" y="171724"/>
                  </a:lnTo>
                  <a:lnTo>
                    <a:pt x="240247" y="181270"/>
                  </a:lnTo>
                  <a:lnTo>
                    <a:pt x="214768" y="155793"/>
                  </a:lnTo>
                  <a:lnTo>
                    <a:pt x="224315" y="136711"/>
                  </a:lnTo>
                  <a:lnTo>
                    <a:pt x="216028" y="123515"/>
                  </a:lnTo>
                  <a:lnTo>
                    <a:pt x="209191" y="109385"/>
                  </a:lnTo>
                  <a:lnTo>
                    <a:pt x="203908" y="94428"/>
                  </a:lnTo>
                  <a:lnTo>
                    <a:pt x="200280" y="78755"/>
                  </a:lnTo>
                  <a:lnTo>
                    <a:pt x="180025" y="71997"/>
                  </a:lnTo>
                  <a:lnTo>
                    <a:pt x="180025" y="36003"/>
                  </a:lnTo>
                  <a:lnTo>
                    <a:pt x="200280" y="29245"/>
                  </a:lnTo>
                  <a:lnTo>
                    <a:pt x="201815" y="21691"/>
                  </a:lnTo>
                  <a:lnTo>
                    <a:pt x="203721" y="14285"/>
                  </a:lnTo>
                  <a:lnTo>
                    <a:pt x="205998" y="7048"/>
                  </a:lnTo>
                  <a:lnTo>
                    <a:pt x="208646" y="0"/>
                  </a:lnTo>
                  <a:close/>
                </a:path>
              </a:pathLst>
            </a:custGeom>
            <a:solidFill>
              <a:srgbClr val="69D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6747" y="1476908"/>
              <a:ext cx="108585" cy="36195"/>
            </a:xfrm>
            <a:custGeom>
              <a:avLst/>
              <a:gdLst/>
              <a:ahLst/>
              <a:cxnLst/>
              <a:rect l="l" t="t" r="r" b="b"/>
              <a:pathLst>
                <a:path w="108584" h="36194">
                  <a:moveTo>
                    <a:pt x="36004" y="0"/>
                  </a:moveTo>
                  <a:lnTo>
                    <a:pt x="0" y="0"/>
                  </a:lnTo>
                  <a:lnTo>
                    <a:pt x="0" y="36004"/>
                  </a:lnTo>
                  <a:lnTo>
                    <a:pt x="36004" y="36004"/>
                  </a:lnTo>
                  <a:lnTo>
                    <a:pt x="36004" y="0"/>
                  </a:lnTo>
                  <a:close/>
                </a:path>
                <a:path w="108584" h="36194">
                  <a:moveTo>
                    <a:pt x="108013" y="0"/>
                  </a:moveTo>
                  <a:lnTo>
                    <a:pt x="72009" y="0"/>
                  </a:lnTo>
                  <a:lnTo>
                    <a:pt x="72009" y="36004"/>
                  </a:lnTo>
                  <a:lnTo>
                    <a:pt x="102158" y="36004"/>
                  </a:lnTo>
                  <a:lnTo>
                    <a:pt x="105130" y="35648"/>
                  </a:lnTo>
                  <a:lnTo>
                    <a:pt x="108013" y="34836"/>
                  </a:lnTo>
                  <a:lnTo>
                    <a:pt x="108013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7703" y="1206893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4">
                  <a:moveTo>
                    <a:pt x="108026" y="71996"/>
                  </a:moveTo>
                  <a:lnTo>
                    <a:pt x="0" y="71996"/>
                  </a:lnTo>
                  <a:lnTo>
                    <a:pt x="0" y="108000"/>
                  </a:lnTo>
                  <a:lnTo>
                    <a:pt x="108026" y="108000"/>
                  </a:lnTo>
                  <a:lnTo>
                    <a:pt x="108026" y="71996"/>
                  </a:lnTo>
                  <a:close/>
                </a:path>
                <a:path w="108585" h="108584">
                  <a:moveTo>
                    <a:pt x="108026" y="0"/>
                  </a:moveTo>
                  <a:lnTo>
                    <a:pt x="0" y="0"/>
                  </a:lnTo>
                  <a:lnTo>
                    <a:pt x="0" y="35991"/>
                  </a:lnTo>
                  <a:lnTo>
                    <a:pt x="108026" y="35991"/>
                  </a:lnTo>
                  <a:lnTo>
                    <a:pt x="108026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7703" y="1350898"/>
              <a:ext cx="144145" cy="54610"/>
            </a:xfrm>
            <a:custGeom>
              <a:avLst/>
              <a:gdLst/>
              <a:ahLst/>
              <a:cxnLst/>
              <a:rect l="l" t="t" r="r" b="b"/>
              <a:pathLst>
                <a:path w="144145" h="54609">
                  <a:moveTo>
                    <a:pt x="54013" y="27000"/>
                  </a:moveTo>
                  <a:lnTo>
                    <a:pt x="51892" y="16497"/>
                  </a:lnTo>
                  <a:lnTo>
                    <a:pt x="46101" y="7912"/>
                  </a:lnTo>
                  <a:lnTo>
                    <a:pt x="37515" y="2120"/>
                  </a:lnTo>
                  <a:lnTo>
                    <a:pt x="27012" y="0"/>
                  </a:lnTo>
                  <a:lnTo>
                    <a:pt x="16497" y="2120"/>
                  </a:lnTo>
                  <a:lnTo>
                    <a:pt x="7912" y="7912"/>
                  </a:lnTo>
                  <a:lnTo>
                    <a:pt x="2120" y="16497"/>
                  </a:lnTo>
                  <a:lnTo>
                    <a:pt x="0" y="27000"/>
                  </a:lnTo>
                  <a:lnTo>
                    <a:pt x="2120" y="37515"/>
                  </a:lnTo>
                  <a:lnTo>
                    <a:pt x="7912" y="46101"/>
                  </a:lnTo>
                  <a:lnTo>
                    <a:pt x="16497" y="51879"/>
                  </a:lnTo>
                  <a:lnTo>
                    <a:pt x="27012" y="54013"/>
                  </a:lnTo>
                  <a:lnTo>
                    <a:pt x="37515" y="51879"/>
                  </a:lnTo>
                  <a:lnTo>
                    <a:pt x="46101" y="46101"/>
                  </a:lnTo>
                  <a:lnTo>
                    <a:pt x="51892" y="37515"/>
                  </a:lnTo>
                  <a:lnTo>
                    <a:pt x="54013" y="27000"/>
                  </a:lnTo>
                  <a:close/>
                </a:path>
                <a:path w="144145" h="54609">
                  <a:moveTo>
                    <a:pt x="144018" y="27000"/>
                  </a:moveTo>
                  <a:lnTo>
                    <a:pt x="141897" y="16497"/>
                  </a:lnTo>
                  <a:lnTo>
                    <a:pt x="136118" y="7912"/>
                  </a:lnTo>
                  <a:lnTo>
                    <a:pt x="127533" y="2120"/>
                  </a:lnTo>
                  <a:lnTo>
                    <a:pt x="117017" y="0"/>
                  </a:lnTo>
                  <a:lnTo>
                    <a:pt x="106502" y="2120"/>
                  </a:lnTo>
                  <a:lnTo>
                    <a:pt x="97917" y="7912"/>
                  </a:lnTo>
                  <a:lnTo>
                    <a:pt x="92138" y="16497"/>
                  </a:lnTo>
                  <a:lnTo>
                    <a:pt x="90017" y="27000"/>
                  </a:lnTo>
                  <a:lnTo>
                    <a:pt x="92138" y="37515"/>
                  </a:lnTo>
                  <a:lnTo>
                    <a:pt x="97917" y="46101"/>
                  </a:lnTo>
                  <a:lnTo>
                    <a:pt x="106502" y="51879"/>
                  </a:lnTo>
                  <a:lnTo>
                    <a:pt x="117017" y="54013"/>
                  </a:lnTo>
                  <a:lnTo>
                    <a:pt x="127533" y="51879"/>
                  </a:lnTo>
                  <a:lnTo>
                    <a:pt x="136118" y="46101"/>
                  </a:lnTo>
                  <a:lnTo>
                    <a:pt x="141897" y="37515"/>
                  </a:lnTo>
                  <a:lnTo>
                    <a:pt x="144018" y="2700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1731" y="1062877"/>
              <a:ext cx="324485" cy="324485"/>
            </a:xfrm>
            <a:custGeom>
              <a:avLst/>
              <a:gdLst/>
              <a:ahLst/>
              <a:cxnLst/>
              <a:rect l="l" t="t" r="r" b="b"/>
              <a:pathLst>
                <a:path w="324484" h="324484">
                  <a:moveTo>
                    <a:pt x="244751" y="279734"/>
                  </a:moveTo>
                  <a:lnTo>
                    <a:pt x="79306" y="279734"/>
                  </a:lnTo>
                  <a:lnTo>
                    <a:pt x="92503" y="288021"/>
                  </a:lnTo>
                  <a:lnTo>
                    <a:pt x="106635" y="294857"/>
                  </a:lnTo>
                  <a:lnTo>
                    <a:pt x="121593" y="300139"/>
                  </a:lnTo>
                  <a:lnTo>
                    <a:pt x="137267" y="303767"/>
                  </a:lnTo>
                  <a:lnTo>
                    <a:pt x="144025" y="324021"/>
                  </a:lnTo>
                  <a:lnTo>
                    <a:pt x="180032" y="324021"/>
                  </a:lnTo>
                  <a:lnTo>
                    <a:pt x="186781" y="303767"/>
                  </a:lnTo>
                  <a:lnTo>
                    <a:pt x="199329" y="301005"/>
                  </a:lnTo>
                  <a:lnTo>
                    <a:pt x="237729" y="284512"/>
                  </a:lnTo>
                  <a:lnTo>
                    <a:pt x="241326" y="282168"/>
                  </a:lnTo>
                  <a:lnTo>
                    <a:pt x="244751" y="279734"/>
                  </a:lnTo>
                  <a:close/>
                </a:path>
                <a:path w="324484" h="324484">
                  <a:moveTo>
                    <a:pt x="60222" y="34740"/>
                  </a:moveTo>
                  <a:lnTo>
                    <a:pt x="34743" y="60217"/>
                  </a:lnTo>
                  <a:lnTo>
                    <a:pt x="40593" y="72006"/>
                  </a:lnTo>
                  <a:lnTo>
                    <a:pt x="44290" y="79300"/>
                  </a:lnTo>
                  <a:lnTo>
                    <a:pt x="39765" y="86063"/>
                  </a:lnTo>
                  <a:lnTo>
                    <a:pt x="23696" y="122295"/>
                  </a:lnTo>
                  <a:lnTo>
                    <a:pt x="20255" y="137256"/>
                  </a:lnTo>
                  <a:lnTo>
                    <a:pt x="0" y="144013"/>
                  </a:lnTo>
                  <a:lnTo>
                    <a:pt x="0" y="180007"/>
                  </a:lnTo>
                  <a:lnTo>
                    <a:pt x="20255" y="186765"/>
                  </a:lnTo>
                  <a:lnTo>
                    <a:pt x="23883" y="202438"/>
                  </a:lnTo>
                  <a:lnTo>
                    <a:pt x="29166" y="217395"/>
                  </a:lnTo>
                  <a:lnTo>
                    <a:pt x="36003" y="231526"/>
                  </a:lnTo>
                  <a:lnTo>
                    <a:pt x="44290" y="244721"/>
                  </a:lnTo>
                  <a:lnTo>
                    <a:pt x="34743" y="263803"/>
                  </a:lnTo>
                  <a:lnTo>
                    <a:pt x="60222" y="289280"/>
                  </a:lnTo>
                  <a:lnTo>
                    <a:pt x="79306" y="279734"/>
                  </a:lnTo>
                  <a:lnTo>
                    <a:pt x="273447" y="279734"/>
                  </a:lnTo>
                  <a:lnTo>
                    <a:pt x="283121" y="270016"/>
                  </a:lnTo>
                  <a:lnTo>
                    <a:pt x="162029" y="270016"/>
                  </a:lnTo>
                  <a:lnTo>
                    <a:pt x="138756" y="267506"/>
                  </a:lnTo>
                  <a:lnTo>
                    <a:pt x="97947" y="249018"/>
                  </a:lnTo>
                  <a:lnTo>
                    <a:pt x="69996" y="218687"/>
                  </a:lnTo>
                  <a:lnTo>
                    <a:pt x="55907" y="182289"/>
                  </a:lnTo>
                  <a:lnTo>
                    <a:pt x="54009" y="162015"/>
                  </a:lnTo>
                  <a:lnTo>
                    <a:pt x="62494" y="119960"/>
                  </a:lnTo>
                  <a:lnTo>
                    <a:pt x="85636" y="85629"/>
                  </a:lnTo>
                  <a:lnTo>
                    <a:pt x="119970" y="62488"/>
                  </a:lnTo>
                  <a:lnTo>
                    <a:pt x="162029" y="54005"/>
                  </a:lnTo>
                  <a:lnTo>
                    <a:pt x="283092" y="54005"/>
                  </a:lnTo>
                  <a:lnTo>
                    <a:pt x="273372" y="44286"/>
                  </a:lnTo>
                  <a:lnTo>
                    <a:pt x="79306" y="44286"/>
                  </a:lnTo>
                  <a:lnTo>
                    <a:pt x="60222" y="34740"/>
                  </a:lnTo>
                  <a:close/>
                </a:path>
                <a:path w="324484" h="324484">
                  <a:moveTo>
                    <a:pt x="273447" y="279734"/>
                  </a:moveTo>
                  <a:lnTo>
                    <a:pt x="244751" y="279734"/>
                  </a:lnTo>
                  <a:lnTo>
                    <a:pt x="263826" y="289280"/>
                  </a:lnTo>
                  <a:lnTo>
                    <a:pt x="270039" y="283158"/>
                  </a:lnTo>
                  <a:lnTo>
                    <a:pt x="273447" y="279734"/>
                  </a:lnTo>
                  <a:close/>
                </a:path>
                <a:path w="324484" h="324484">
                  <a:moveTo>
                    <a:pt x="283092" y="54005"/>
                  </a:moveTo>
                  <a:lnTo>
                    <a:pt x="162029" y="54005"/>
                  </a:lnTo>
                  <a:lnTo>
                    <a:pt x="204082" y="62488"/>
                  </a:lnTo>
                  <a:lnTo>
                    <a:pt x="238413" y="85629"/>
                  </a:lnTo>
                  <a:lnTo>
                    <a:pt x="261554" y="119960"/>
                  </a:lnTo>
                  <a:lnTo>
                    <a:pt x="270039" y="162015"/>
                  </a:lnTo>
                  <a:lnTo>
                    <a:pt x="268142" y="182289"/>
                  </a:lnTo>
                  <a:lnTo>
                    <a:pt x="254055" y="218687"/>
                  </a:lnTo>
                  <a:lnTo>
                    <a:pt x="226103" y="249018"/>
                  </a:lnTo>
                  <a:lnTo>
                    <a:pt x="185300" y="267506"/>
                  </a:lnTo>
                  <a:lnTo>
                    <a:pt x="162029" y="270016"/>
                  </a:lnTo>
                  <a:lnTo>
                    <a:pt x="283121" y="270016"/>
                  </a:lnTo>
                  <a:lnTo>
                    <a:pt x="289305" y="263803"/>
                  </a:lnTo>
                  <a:lnTo>
                    <a:pt x="279758" y="244721"/>
                  </a:lnTo>
                  <a:lnTo>
                    <a:pt x="288046" y="231526"/>
                  </a:lnTo>
                  <a:lnTo>
                    <a:pt x="294882" y="217395"/>
                  </a:lnTo>
                  <a:lnTo>
                    <a:pt x="300165" y="202438"/>
                  </a:lnTo>
                  <a:lnTo>
                    <a:pt x="303793" y="186765"/>
                  </a:lnTo>
                  <a:lnTo>
                    <a:pt x="324049" y="180007"/>
                  </a:lnTo>
                  <a:lnTo>
                    <a:pt x="324049" y="144013"/>
                  </a:lnTo>
                  <a:lnTo>
                    <a:pt x="303793" y="137256"/>
                  </a:lnTo>
                  <a:lnTo>
                    <a:pt x="300165" y="121583"/>
                  </a:lnTo>
                  <a:lnTo>
                    <a:pt x="294882" y="106626"/>
                  </a:lnTo>
                  <a:lnTo>
                    <a:pt x="288046" y="92495"/>
                  </a:lnTo>
                  <a:lnTo>
                    <a:pt x="279758" y="79300"/>
                  </a:lnTo>
                  <a:lnTo>
                    <a:pt x="289305" y="60217"/>
                  </a:lnTo>
                  <a:lnTo>
                    <a:pt x="283092" y="54005"/>
                  </a:lnTo>
                  <a:close/>
                </a:path>
                <a:path w="324484" h="324484">
                  <a:moveTo>
                    <a:pt x="180032" y="0"/>
                  </a:moveTo>
                  <a:lnTo>
                    <a:pt x="144025" y="0"/>
                  </a:lnTo>
                  <a:lnTo>
                    <a:pt x="137267" y="20254"/>
                  </a:lnTo>
                  <a:lnTo>
                    <a:pt x="121593" y="23881"/>
                  </a:lnTo>
                  <a:lnTo>
                    <a:pt x="106635" y="29164"/>
                  </a:lnTo>
                  <a:lnTo>
                    <a:pt x="92503" y="35999"/>
                  </a:lnTo>
                  <a:lnTo>
                    <a:pt x="79306" y="44286"/>
                  </a:lnTo>
                  <a:lnTo>
                    <a:pt x="244751" y="44286"/>
                  </a:lnTo>
                  <a:lnTo>
                    <a:pt x="231553" y="35999"/>
                  </a:lnTo>
                  <a:lnTo>
                    <a:pt x="217418" y="29164"/>
                  </a:lnTo>
                  <a:lnTo>
                    <a:pt x="202457" y="23881"/>
                  </a:lnTo>
                  <a:lnTo>
                    <a:pt x="186781" y="20254"/>
                  </a:lnTo>
                  <a:lnTo>
                    <a:pt x="180032" y="0"/>
                  </a:lnTo>
                  <a:close/>
                </a:path>
                <a:path w="324484" h="324484">
                  <a:moveTo>
                    <a:pt x="263826" y="34740"/>
                  </a:moveTo>
                  <a:lnTo>
                    <a:pt x="244751" y="44286"/>
                  </a:lnTo>
                  <a:lnTo>
                    <a:pt x="273372" y="44286"/>
                  </a:lnTo>
                  <a:lnTo>
                    <a:pt x="263826" y="3474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39" y="1107881"/>
              <a:ext cx="234032" cy="2340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6700" y="1053876"/>
              <a:ext cx="558165" cy="558165"/>
            </a:xfrm>
            <a:custGeom>
              <a:avLst/>
              <a:gdLst/>
              <a:ahLst/>
              <a:cxnLst/>
              <a:rect l="l" t="t" r="r" b="b"/>
              <a:pathLst>
                <a:path w="558165" h="558165">
                  <a:moveTo>
                    <a:pt x="423057" y="504031"/>
                  </a:moveTo>
                  <a:lnTo>
                    <a:pt x="81011" y="504031"/>
                  </a:lnTo>
                  <a:lnTo>
                    <a:pt x="81011" y="558035"/>
                  </a:lnTo>
                  <a:lnTo>
                    <a:pt x="423057" y="558035"/>
                  </a:lnTo>
                  <a:lnTo>
                    <a:pt x="423057" y="540034"/>
                  </a:lnTo>
                  <a:lnTo>
                    <a:pt x="99017" y="540034"/>
                  </a:lnTo>
                  <a:lnTo>
                    <a:pt x="99017" y="522032"/>
                  </a:lnTo>
                  <a:lnTo>
                    <a:pt x="423057" y="522032"/>
                  </a:lnTo>
                  <a:lnTo>
                    <a:pt x="423057" y="504031"/>
                  </a:lnTo>
                  <a:close/>
                </a:path>
                <a:path w="558165" h="558165">
                  <a:moveTo>
                    <a:pt x="423057" y="522032"/>
                  </a:moveTo>
                  <a:lnTo>
                    <a:pt x="405063" y="522032"/>
                  </a:lnTo>
                  <a:lnTo>
                    <a:pt x="405063" y="540034"/>
                  </a:lnTo>
                  <a:lnTo>
                    <a:pt x="423057" y="540034"/>
                  </a:lnTo>
                  <a:lnTo>
                    <a:pt x="423057" y="522032"/>
                  </a:lnTo>
                  <a:close/>
                </a:path>
                <a:path w="558165" h="558165">
                  <a:moveTo>
                    <a:pt x="207028" y="468029"/>
                  </a:moveTo>
                  <a:lnTo>
                    <a:pt x="189024" y="468029"/>
                  </a:lnTo>
                  <a:lnTo>
                    <a:pt x="189024" y="504031"/>
                  </a:lnTo>
                  <a:lnTo>
                    <a:pt x="207028" y="504031"/>
                  </a:lnTo>
                  <a:lnTo>
                    <a:pt x="207028" y="468029"/>
                  </a:lnTo>
                  <a:close/>
                </a:path>
                <a:path w="558165" h="558165">
                  <a:moveTo>
                    <a:pt x="315047" y="468029"/>
                  </a:moveTo>
                  <a:lnTo>
                    <a:pt x="297044" y="468029"/>
                  </a:lnTo>
                  <a:lnTo>
                    <a:pt x="297044" y="504031"/>
                  </a:lnTo>
                  <a:lnTo>
                    <a:pt x="315047" y="504031"/>
                  </a:lnTo>
                  <a:lnTo>
                    <a:pt x="315047" y="468029"/>
                  </a:lnTo>
                  <a:close/>
                </a:path>
                <a:path w="558165" h="558165">
                  <a:moveTo>
                    <a:pt x="283455" y="32760"/>
                  </a:moveTo>
                  <a:lnTo>
                    <a:pt x="248807" y="67401"/>
                  </a:lnTo>
                  <a:lnTo>
                    <a:pt x="251100" y="72006"/>
                  </a:lnTo>
                  <a:lnTo>
                    <a:pt x="45006" y="72006"/>
                  </a:lnTo>
                  <a:lnTo>
                    <a:pt x="27504" y="75549"/>
                  </a:lnTo>
                  <a:lnTo>
                    <a:pt x="13196" y="85203"/>
                  </a:lnTo>
                  <a:lnTo>
                    <a:pt x="3542" y="99510"/>
                  </a:lnTo>
                  <a:lnTo>
                    <a:pt x="0" y="117011"/>
                  </a:lnTo>
                  <a:lnTo>
                    <a:pt x="0" y="423030"/>
                  </a:lnTo>
                  <a:lnTo>
                    <a:pt x="3542" y="440530"/>
                  </a:lnTo>
                  <a:lnTo>
                    <a:pt x="13196" y="454835"/>
                  </a:lnTo>
                  <a:lnTo>
                    <a:pt x="27504" y="464487"/>
                  </a:lnTo>
                  <a:lnTo>
                    <a:pt x="45006" y="468029"/>
                  </a:lnTo>
                  <a:lnTo>
                    <a:pt x="459064" y="468029"/>
                  </a:lnTo>
                  <a:lnTo>
                    <a:pt x="476565" y="464487"/>
                  </a:lnTo>
                  <a:lnTo>
                    <a:pt x="490874" y="454835"/>
                  </a:lnTo>
                  <a:lnTo>
                    <a:pt x="494115" y="450033"/>
                  </a:lnTo>
                  <a:lnTo>
                    <a:pt x="45006" y="450033"/>
                  </a:lnTo>
                  <a:lnTo>
                    <a:pt x="34506" y="447907"/>
                  </a:lnTo>
                  <a:lnTo>
                    <a:pt x="25921" y="442114"/>
                  </a:lnTo>
                  <a:lnTo>
                    <a:pt x="20128" y="433530"/>
                  </a:lnTo>
                  <a:lnTo>
                    <a:pt x="18002" y="423030"/>
                  </a:lnTo>
                  <a:lnTo>
                    <a:pt x="18002" y="117011"/>
                  </a:lnTo>
                  <a:lnTo>
                    <a:pt x="20128" y="106511"/>
                  </a:lnTo>
                  <a:lnTo>
                    <a:pt x="25921" y="97927"/>
                  </a:lnTo>
                  <a:lnTo>
                    <a:pt x="34506" y="92134"/>
                  </a:lnTo>
                  <a:lnTo>
                    <a:pt x="45006" y="90008"/>
                  </a:lnTo>
                  <a:lnTo>
                    <a:pt x="279080" y="90008"/>
                  </a:lnTo>
                  <a:lnTo>
                    <a:pt x="279767" y="89036"/>
                  </a:lnTo>
                  <a:lnTo>
                    <a:pt x="270711" y="70953"/>
                  </a:lnTo>
                  <a:lnTo>
                    <a:pt x="287007" y="54668"/>
                  </a:lnTo>
                  <a:lnTo>
                    <a:pt x="319016" y="54668"/>
                  </a:lnTo>
                  <a:lnTo>
                    <a:pt x="322094" y="52744"/>
                  </a:lnTo>
                  <a:lnTo>
                    <a:pt x="335382" y="46360"/>
                  </a:lnTo>
                  <a:lnTo>
                    <a:pt x="345416" y="42851"/>
                  </a:lnTo>
                  <a:lnTo>
                    <a:pt x="303620" y="42851"/>
                  </a:lnTo>
                  <a:lnTo>
                    <a:pt x="283455" y="32760"/>
                  </a:lnTo>
                  <a:close/>
                </a:path>
                <a:path w="558165" h="558165">
                  <a:moveTo>
                    <a:pt x="405063" y="414029"/>
                  </a:moveTo>
                  <a:lnTo>
                    <a:pt x="351053" y="414029"/>
                  </a:lnTo>
                  <a:lnTo>
                    <a:pt x="351053" y="450033"/>
                  </a:lnTo>
                  <a:lnTo>
                    <a:pt x="369057" y="450033"/>
                  </a:lnTo>
                  <a:lnTo>
                    <a:pt x="369057" y="432031"/>
                  </a:lnTo>
                  <a:lnTo>
                    <a:pt x="405063" y="432031"/>
                  </a:lnTo>
                  <a:lnTo>
                    <a:pt x="405063" y="414029"/>
                  </a:lnTo>
                  <a:close/>
                </a:path>
                <a:path w="558165" h="558165">
                  <a:moveTo>
                    <a:pt x="405063" y="432031"/>
                  </a:moveTo>
                  <a:lnTo>
                    <a:pt x="387060" y="432031"/>
                  </a:lnTo>
                  <a:lnTo>
                    <a:pt x="387060" y="450033"/>
                  </a:lnTo>
                  <a:lnTo>
                    <a:pt x="405063" y="450033"/>
                  </a:lnTo>
                  <a:lnTo>
                    <a:pt x="405063" y="432031"/>
                  </a:lnTo>
                  <a:close/>
                </a:path>
                <a:path w="558165" h="558165">
                  <a:moveTo>
                    <a:pt x="477067" y="414029"/>
                  </a:moveTo>
                  <a:lnTo>
                    <a:pt x="423057" y="414029"/>
                  </a:lnTo>
                  <a:lnTo>
                    <a:pt x="423057" y="450033"/>
                  </a:lnTo>
                  <a:lnTo>
                    <a:pt x="441061" y="450033"/>
                  </a:lnTo>
                  <a:lnTo>
                    <a:pt x="441061" y="432031"/>
                  </a:lnTo>
                  <a:lnTo>
                    <a:pt x="477067" y="432031"/>
                  </a:lnTo>
                  <a:lnTo>
                    <a:pt x="477067" y="414029"/>
                  </a:lnTo>
                  <a:close/>
                </a:path>
                <a:path w="558165" h="558165">
                  <a:moveTo>
                    <a:pt x="477067" y="432031"/>
                  </a:moveTo>
                  <a:lnTo>
                    <a:pt x="459064" y="432031"/>
                  </a:lnTo>
                  <a:lnTo>
                    <a:pt x="459064" y="450033"/>
                  </a:lnTo>
                  <a:lnTo>
                    <a:pt x="494115" y="450033"/>
                  </a:lnTo>
                  <a:lnTo>
                    <a:pt x="498854" y="443012"/>
                  </a:lnTo>
                  <a:lnTo>
                    <a:pt x="477067" y="443012"/>
                  </a:lnTo>
                  <a:lnTo>
                    <a:pt x="477067" y="432031"/>
                  </a:lnTo>
                  <a:close/>
                </a:path>
                <a:path w="558165" h="558165">
                  <a:moveTo>
                    <a:pt x="504072" y="299162"/>
                  </a:moveTo>
                  <a:lnTo>
                    <a:pt x="470500" y="299162"/>
                  </a:lnTo>
                  <a:lnTo>
                    <a:pt x="486069" y="306955"/>
                  </a:lnTo>
                  <a:lnTo>
                    <a:pt x="486069" y="430977"/>
                  </a:lnTo>
                  <a:lnTo>
                    <a:pt x="482553" y="438062"/>
                  </a:lnTo>
                  <a:lnTo>
                    <a:pt x="477067" y="443012"/>
                  </a:lnTo>
                  <a:lnTo>
                    <a:pt x="498854" y="443012"/>
                  </a:lnTo>
                  <a:lnTo>
                    <a:pt x="500529" y="440530"/>
                  </a:lnTo>
                  <a:lnTo>
                    <a:pt x="504072" y="423030"/>
                  </a:lnTo>
                  <a:lnTo>
                    <a:pt x="504072" y="299162"/>
                  </a:lnTo>
                  <a:close/>
                </a:path>
                <a:path w="558165" h="558165">
                  <a:moveTo>
                    <a:pt x="279080" y="90008"/>
                  </a:moveTo>
                  <a:lnTo>
                    <a:pt x="257468" y="90008"/>
                  </a:lnTo>
                  <a:lnTo>
                    <a:pt x="253825" y="95803"/>
                  </a:lnTo>
                  <a:lnTo>
                    <a:pt x="250637" y="101824"/>
                  </a:lnTo>
                  <a:lnTo>
                    <a:pt x="247839" y="108010"/>
                  </a:lnTo>
                  <a:lnTo>
                    <a:pt x="54007" y="108010"/>
                  </a:lnTo>
                  <a:lnTo>
                    <a:pt x="36005" y="378026"/>
                  </a:lnTo>
                  <a:lnTo>
                    <a:pt x="37422" y="385027"/>
                  </a:lnTo>
                  <a:lnTo>
                    <a:pt x="41283" y="390750"/>
                  </a:lnTo>
                  <a:lnTo>
                    <a:pt x="47006" y="394611"/>
                  </a:lnTo>
                  <a:lnTo>
                    <a:pt x="54007" y="396028"/>
                  </a:lnTo>
                  <a:lnTo>
                    <a:pt x="450062" y="396028"/>
                  </a:lnTo>
                  <a:lnTo>
                    <a:pt x="457064" y="394611"/>
                  </a:lnTo>
                  <a:lnTo>
                    <a:pt x="462787" y="390750"/>
                  </a:lnTo>
                  <a:lnTo>
                    <a:pt x="466649" y="385027"/>
                  </a:lnTo>
                  <a:lnTo>
                    <a:pt x="468065" y="378026"/>
                  </a:lnTo>
                  <a:lnTo>
                    <a:pt x="54007" y="378026"/>
                  </a:lnTo>
                  <a:lnTo>
                    <a:pt x="54007" y="126011"/>
                  </a:lnTo>
                  <a:lnTo>
                    <a:pt x="260064" y="126011"/>
                  </a:lnTo>
                  <a:lnTo>
                    <a:pt x="262407" y="119316"/>
                  </a:lnTo>
                  <a:lnTo>
                    <a:pt x="268791" y="106028"/>
                  </a:lnTo>
                  <a:lnTo>
                    <a:pt x="276661" y="93432"/>
                  </a:lnTo>
                  <a:lnTo>
                    <a:pt x="279080" y="90008"/>
                  </a:lnTo>
                  <a:close/>
                </a:path>
                <a:path w="558165" h="558165">
                  <a:moveTo>
                    <a:pt x="468065" y="310215"/>
                  </a:moveTo>
                  <a:lnTo>
                    <a:pt x="450053" y="310215"/>
                  </a:lnTo>
                  <a:lnTo>
                    <a:pt x="450053" y="378026"/>
                  </a:lnTo>
                  <a:lnTo>
                    <a:pt x="468065" y="378026"/>
                  </a:lnTo>
                  <a:lnTo>
                    <a:pt x="468065" y="310215"/>
                  </a:lnTo>
                  <a:close/>
                </a:path>
                <a:path w="558165" h="558165">
                  <a:moveTo>
                    <a:pt x="345396" y="299162"/>
                  </a:moveTo>
                  <a:lnTo>
                    <a:pt x="303620" y="299162"/>
                  </a:lnTo>
                  <a:lnTo>
                    <a:pt x="315780" y="306326"/>
                  </a:lnTo>
                  <a:lnTo>
                    <a:pt x="328489" y="312292"/>
                  </a:lnTo>
                  <a:lnTo>
                    <a:pt x="341714" y="317047"/>
                  </a:lnTo>
                  <a:lnTo>
                    <a:pt x="355426" y="320588"/>
                  </a:lnTo>
                  <a:lnTo>
                    <a:pt x="362562" y="342023"/>
                  </a:lnTo>
                  <a:lnTo>
                    <a:pt x="411540" y="342023"/>
                  </a:lnTo>
                  <a:lnTo>
                    <a:pt x="417543" y="324021"/>
                  </a:lnTo>
                  <a:lnTo>
                    <a:pt x="375533" y="324021"/>
                  </a:lnTo>
                  <a:lnTo>
                    <a:pt x="369129" y="304793"/>
                  </a:lnTo>
                  <a:lnTo>
                    <a:pt x="363825" y="303867"/>
                  </a:lnTo>
                  <a:lnTo>
                    <a:pt x="349295" y="300526"/>
                  </a:lnTo>
                  <a:lnTo>
                    <a:pt x="345396" y="299162"/>
                  </a:lnTo>
                  <a:close/>
                </a:path>
                <a:path w="558165" h="558165">
                  <a:moveTo>
                    <a:pt x="469010" y="278299"/>
                  </a:moveTo>
                  <a:lnTo>
                    <a:pt x="424796" y="300526"/>
                  </a:lnTo>
                  <a:lnTo>
                    <a:pt x="404972" y="304793"/>
                  </a:lnTo>
                  <a:lnTo>
                    <a:pt x="398569" y="324021"/>
                  </a:lnTo>
                  <a:lnTo>
                    <a:pt x="417543" y="324021"/>
                  </a:lnTo>
                  <a:lnTo>
                    <a:pt x="418688" y="320588"/>
                  </a:lnTo>
                  <a:lnTo>
                    <a:pt x="426787" y="318641"/>
                  </a:lnTo>
                  <a:lnTo>
                    <a:pt x="434711" y="316243"/>
                  </a:lnTo>
                  <a:lnTo>
                    <a:pt x="442465" y="313424"/>
                  </a:lnTo>
                  <a:lnTo>
                    <a:pt x="450053" y="310215"/>
                  </a:lnTo>
                  <a:lnTo>
                    <a:pt x="468065" y="310215"/>
                  </a:lnTo>
                  <a:lnTo>
                    <a:pt x="468166" y="300526"/>
                  </a:lnTo>
                  <a:lnTo>
                    <a:pt x="468874" y="300088"/>
                  </a:lnTo>
                  <a:lnTo>
                    <a:pt x="469709" y="299680"/>
                  </a:lnTo>
                  <a:lnTo>
                    <a:pt x="470500" y="299162"/>
                  </a:lnTo>
                  <a:lnTo>
                    <a:pt x="504072" y="299162"/>
                  </a:lnTo>
                  <a:lnTo>
                    <a:pt x="504072" y="295847"/>
                  </a:lnTo>
                  <a:lnTo>
                    <a:pt x="512578" y="287345"/>
                  </a:lnTo>
                  <a:lnTo>
                    <a:pt x="487104" y="287345"/>
                  </a:lnTo>
                  <a:lnTo>
                    <a:pt x="469010" y="278299"/>
                  </a:lnTo>
                  <a:close/>
                </a:path>
                <a:path w="558165" h="558165">
                  <a:moveTo>
                    <a:pt x="260064" y="126011"/>
                  </a:moveTo>
                  <a:lnTo>
                    <a:pt x="240909" y="126011"/>
                  </a:lnTo>
                  <a:lnTo>
                    <a:pt x="239573" y="130389"/>
                  </a:lnTo>
                  <a:lnTo>
                    <a:pt x="238411" y="134849"/>
                  </a:lnTo>
                  <a:lnTo>
                    <a:pt x="237466" y="139372"/>
                  </a:lnTo>
                  <a:lnTo>
                    <a:pt x="216029" y="146520"/>
                  </a:lnTo>
                  <a:lnTo>
                    <a:pt x="216056" y="195502"/>
                  </a:lnTo>
                  <a:lnTo>
                    <a:pt x="237466" y="202650"/>
                  </a:lnTo>
                  <a:lnTo>
                    <a:pt x="241003" y="216357"/>
                  </a:lnTo>
                  <a:lnTo>
                    <a:pt x="245761" y="229581"/>
                  </a:lnTo>
                  <a:lnTo>
                    <a:pt x="251729" y="242289"/>
                  </a:lnTo>
                  <a:lnTo>
                    <a:pt x="258894" y="254448"/>
                  </a:lnTo>
                  <a:lnTo>
                    <a:pt x="248802" y="274621"/>
                  </a:lnTo>
                  <a:lnTo>
                    <a:pt x="283455" y="309253"/>
                  </a:lnTo>
                  <a:lnTo>
                    <a:pt x="303620" y="299162"/>
                  </a:lnTo>
                  <a:lnTo>
                    <a:pt x="345396" y="299162"/>
                  </a:lnTo>
                  <a:lnTo>
                    <a:pt x="335361" y="295653"/>
                  </a:lnTo>
                  <a:lnTo>
                    <a:pt x="322072" y="289269"/>
                  </a:lnTo>
                  <a:lnTo>
                    <a:pt x="318995" y="287345"/>
                  </a:lnTo>
                  <a:lnTo>
                    <a:pt x="286988" y="287345"/>
                  </a:lnTo>
                  <a:lnTo>
                    <a:pt x="270693" y="271060"/>
                  </a:lnTo>
                  <a:lnTo>
                    <a:pt x="279749" y="252977"/>
                  </a:lnTo>
                  <a:lnTo>
                    <a:pt x="276643" y="248581"/>
                  </a:lnTo>
                  <a:lnTo>
                    <a:pt x="257517" y="208763"/>
                  </a:lnTo>
                  <a:lnTo>
                    <a:pt x="253244" y="188936"/>
                  </a:lnTo>
                  <a:lnTo>
                    <a:pt x="234032" y="182523"/>
                  </a:lnTo>
                  <a:lnTo>
                    <a:pt x="234032" y="159490"/>
                  </a:lnTo>
                  <a:lnTo>
                    <a:pt x="253262" y="153077"/>
                  </a:lnTo>
                  <a:lnTo>
                    <a:pt x="254188" y="147782"/>
                  </a:lnTo>
                  <a:lnTo>
                    <a:pt x="257531" y="133250"/>
                  </a:lnTo>
                  <a:lnTo>
                    <a:pt x="260064" y="126011"/>
                  </a:lnTo>
                  <a:close/>
                </a:path>
                <a:path w="558165" h="558165">
                  <a:moveTo>
                    <a:pt x="305083" y="278299"/>
                  </a:moveTo>
                  <a:lnTo>
                    <a:pt x="286988" y="287345"/>
                  </a:lnTo>
                  <a:lnTo>
                    <a:pt x="318995" y="287345"/>
                  </a:lnTo>
                  <a:lnTo>
                    <a:pt x="309479" y="281396"/>
                  </a:lnTo>
                  <a:lnTo>
                    <a:pt x="305083" y="278299"/>
                  </a:lnTo>
                  <a:close/>
                </a:path>
                <a:path w="558165" h="558165">
                  <a:moveTo>
                    <a:pt x="512580" y="54677"/>
                  </a:moveTo>
                  <a:lnTo>
                    <a:pt x="487122" y="54677"/>
                  </a:lnTo>
                  <a:lnTo>
                    <a:pt x="503418" y="70962"/>
                  </a:lnTo>
                  <a:lnTo>
                    <a:pt x="494353" y="89045"/>
                  </a:lnTo>
                  <a:lnTo>
                    <a:pt x="516589" y="133259"/>
                  </a:lnTo>
                  <a:lnTo>
                    <a:pt x="520858" y="153087"/>
                  </a:lnTo>
                  <a:lnTo>
                    <a:pt x="540051" y="159490"/>
                  </a:lnTo>
                  <a:lnTo>
                    <a:pt x="540078" y="182523"/>
                  </a:lnTo>
                  <a:lnTo>
                    <a:pt x="520849" y="188936"/>
                  </a:lnTo>
                  <a:lnTo>
                    <a:pt x="519922" y="194231"/>
                  </a:lnTo>
                  <a:lnTo>
                    <a:pt x="505320" y="235985"/>
                  </a:lnTo>
                  <a:lnTo>
                    <a:pt x="494344" y="252977"/>
                  </a:lnTo>
                  <a:lnTo>
                    <a:pt x="503400" y="271060"/>
                  </a:lnTo>
                  <a:lnTo>
                    <a:pt x="487104" y="287345"/>
                  </a:lnTo>
                  <a:lnTo>
                    <a:pt x="512578" y="287345"/>
                  </a:lnTo>
                  <a:lnTo>
                    <a:pt x="525309" y="274621"/>
                  </a:lnTo>
                  <a:lnTo>
                    <a:pt x="515217" y="254448"/>
                  </a:lnTo>
                  <a:lnTo>
                    <a:pt x="522382" y="242289"/>
                  </a:lnTo>
                  <a:lnTo>
                    <a:pt x="528349" y="229581"/>
                  </a:lnTo>
                  <a:lnTo>
                    <a:pt x="533108" y="216357"/>
                  </a:lnTo>
                  <a:lnTo>
                    <a:pt x="536645" y="202650"/>
                  </a:lnTo>
                  <a:lnTo>
                    <a:pt x="558082" y="195502"/>
                  </a:lnTo>
                  <a:lnTo>
                    <a:pt x="558054" y="146520"/>
                  </a:lnTo>
                  <a:lnTo>
                    <a:pt x="536645" y="139372"/>
                  </a:lnTo>
                  <a:lnTo>
                    <a:pt x="533109" y="125665"/>
                  </a:lnTo>
                  <a:lnTo>
                    <a:pt x="528353" y="112441"/>
                  </a:lnTo>
                  <a:lnTo>
                    <a:pt x="522386" y="99733"/>
                  </a:lnTo>
                  <a:lnTo>
                    <a:pt x="515217" y="87574"/>
                  </a:lnTo>
                  <a:lnTo>
                    <a:pt x="525300" y="67392"/>
                  </a:lnTo>
                  <a:lnTo>
                    <a:pt x="512580" y="54677"/>
                  </a:lnTo>
                  <a:close/>
                </a:path>
                <a:path w="558165" h="558165">
                  <a:moveTo>
                    <a:pt x="417550" y="18001"/>
                  </a:moveTo>
                  <a:lnTo>
                    <a:pt x="398578" y="18001"/>
                  </a:lnTo>
                  <a:lnTo>
                    <a:pt x="404990" y="37229"/>
                  </a:lnTo>
                  <a:lnTo>
                    <a:pt x="410286" y="38155"/>
                  </a:lnTo>
                  <a:lnTo>
                    <a:pt x="424816" y="41497"/>
                  </a:lnTo>
                  <a:lnTo>
                    <a:pt x="438750" y="46370"/>
                  </a:lnTo>
                  <a:lnTo>
                    <a:pt x="452039" y="52753"/>
                  </a:lnTo>
                  <a:lnTo>
                    <a:pt x="464632" y="60626"/>
                  </a:lnTo>
                  <a:lnTo>
                    <a:pt x="469028" y="63723"/>
                  </a:lnTo>
                  <a:lnTo>
                    <a:pt x="487122" y="54677"/>
                  </a:lnTo>
                  <a:lnTo>
                    <a:pt x="512580" y="54677"/>
                  </a:lnTo>
                  <a:lnTo>
                    <a:pt x="500759" y="42860"/>
                  </a:lnTo>
                  <a:lnTo>
                    <a:pt x="470484" y="42851"/>
                  </a:lnTo>
                  <a:lnTo>
                    <a:pt x="458323" y="35688"/>
                  </a:lnTo>
                  <a:lnTo>
                    <a:pt x="445615" y="29725"/>
                  </a:lnTo>
                  <a:lnTo>
                    <a:pt x="432385" y="24970"/>
                  </a:lnTo>
                  <a:lnTo>
                    <a:pt x="418694" y="21434"/>
                  </a:lnTo>
                  <a:lnTo>
                    <a:pt x="417550" y="18001"/>
                  </a:lnTo>
                  <a:close/>
                </a:path>
                <a:path w="558165" h="558165">
                  <a:moveTo>
                    <a:pt x="319016" y="54668"/>
                  </a:moveTo>
                  <a:lnTo>
                    <a:pt x="287007" y="54668"/>
                  </a:lnTo>
                  <a:lnTo>
                    <a:pt x="305101" y="63714"/>
                  </a:lnTo>
                  <a:lnTo>
                    <a:pt x="309497" y="60617"/>
                  </a:lnTo>
                  <a:lnTo>
                    <a:pt x="319016" y="54668"/>
                  </a:lnTo>
                  <a:close/>
                </a:path>
                <a:path w="558165" h="558165">
                  <a:moveTo>
                    <a:pt x="490665" y="32769"/>
                  </a:moveTo>
                  <a:lnTo>
                    <a:pt x="470500" y="42860"/>
                  </a:lnTo>
                  <a:lnTo>
                    <a:pt x="500759" y="42860"/>
                  </a:lnTo>
                  <a:lnTo>
                    <a:pt x="490665" y="32769"/>
                  </a:lnTo>
                  <a:close/>
                </a:path>
                <a:path w="558165" h="558165">
                  <a:moveTo>
                    <a:pt x="411549" y="0"/>
                  </a:moveTo>
                  <a:lnTo>
                    <a:pt x="362571" y="0"/>
                  </a:lnTo>
                  <a:lnTo>
                    <a:pt x="355423" y="21434"/>
                  </a:lnTo>
                  <a:lnTo>
                    <a:pt x="341704" y="24975"/>
                  </a:lnTo>
                  <a:lnTo>
                    <a:pt x="328481" y="29730"/>
                  </a:lnTo>
                  <a:lnTo>
                    <a:pt x="315768" y="35696"/>
                  </a:lnTo>
                  <a:lnTo>
                    <a:pt x="303620" y="42851"/>
                  </a:lnTo>
                  <a:lnTo>
                    <a:pt x="345416" y="42851"/>
                  </a:lnTo>
                  <a:lnTo>
                    <a:pt x="349315" y="41487"/>
                  </a:lnTo>
                  <a:lnTo>
                    <a:pt x="363843" y="38146"/>
                  </a:lnTo>
                  <a:lnTo>
                    <a:pt x="369148" y="37220"/>
                  </a:lnTo>
                  <a:lnTo>
                    <a:pt x="375542" y="18001"/>
                  </a:lnTo>
                  <a:lnTo>
                    <a:pt x="417550" y="18001"/>
                  </a:lnTo>
                  <a:lnTo>
                    <a:pt x="4115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710" y="1198389"/>
              <a:ext cx="162022" cy="21551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302443" y="1139998"/>
              <a:ext cx="452120" cy="318770"/>
            </a:xfrm>
            <a:custGeom>
              <a:avLst/>
              <a:gdLst/>
              <a:ahLst/>
              <a:cxnLst/>
              <a:rect l="l" t="t" r="r" b="b"/>
              <a:pathLst>
                <a:path w="452120" h="318769">
                  <a:moveTo>
                    <a:pt x="451635" y="0"/>
                  </a:moveTo>
                  <a:lnTo>
                    <a:pt x="0" y="0"/>
                  </a:lnTo>
                  <a:lnTo>
                    <a:pt x="0" y="318689"/>
                  </a:lnTo>
                  <a:lnTo>
                    <a:pt x="334545" y="318690"/>
                  </a:lnTo>
                  <a:lnTo>
                    <a:pt x="337833" y="302375"/>
                  </a:lnTo>
                  <a:lnTo>
                    <a:pt x="346796" y="289045"/>
                  </a:lnTo>
                  <a:lnTo>
                    <a:pt x="360089" y="280054"/>
                  </a:lnTo>
                  <a:lnTo>
                    <a:pt x="376363" y="276757"/>
                  </a:lnTo>
                  <a:lnTo>
                    <a:pt x="392637" y="280054"/>
                  </a:lnTo>
                  <a:lnTo>
                    <a:pt x="405930" y="289045"/>
                  </a:lnTo>
                  <a:lnTo>
                    <a:pt x="414894" y="302375"/>
                  </a:lnTo>
                  <a:lnTo>
                    <a:pt x="418181" y="318690"/>
                  </a:lnTo>
                  <a:lnTo>
                    <a:pt x="451636" y="318690"/>
                  </a:lnTo>
                  <a:lnTo>
                    <a:pt x="451635" y="0"/>
                  </a:lnTo>
                  <a:close/>
                </a:path>
              </a:pathLst>
            </a:custGeom>
            <a:solidFill>
              <a:srgbClr val="E6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35890" y="1307731"/>
              <a:ext cx="167640" cy="117475"/>
            </a:xfrm>
            <a:custGeom>
              <a:avLst/>
              <a:gdLst/>
              <a:ahLst/>
              <a:cxnLst/>
              <a:rect l="l" t="t" r="r" b="b"/>
              <a:pathLst>
                <a:path w="167640" h="117475">
                  <a:moveTo>
                    <a:pt x="33451" y="50330"/>
                  </a:moveTo>
                  <a:lnTo>
                    <a:pt x="0" y="50330"/>
                  </a:lnTo>
                  <a:lnTo>
                    <a:pt x="0" y="117411"/>
                  </a:lnTo>
                  <a:lnTo>
                    <a:pt x="33451" y="117411"/>
                  </a:lnTo>
                  <a:lnTo>
                    <a:pt x="33451" y="50330"/>
                  </a:lnTo>
                  <a:close/>
                </a:path>
                <a:path w="167640" h="117475">
                  <a:moveTo>
                    <a:pt x="100368" y="67094"/>
                  </a:moveTo>
                  <a:lnTo>
                    <a:pt x="66916" y="67094"/>
                  </a:lnTo>
                  <a:lnTo>
                    <a:pt x="66916" y="117411"/>
                  </a:lnTo>
                  <a:lnTo>
                    <a:pt x="100368" y="117411"/>
                  </a:lnTo>
                  <a:lnTo>
                    <a:pt x="100368" y="67094"/>
                  </a:lnTo>
                  <a:close/>
                </a:path>
                <a:path w="167640" h="117475">
                  <a:moveTo>
                    <a:pt x="167271" y="0"/>
                  </a:moveTo>
                  <a:lnTo>
                    <a:pt x="133819" y="0"/>
                  </a:lnTo>
                  <a:lnTo>
                    <a:pt x="133819" y="117411"/>
                  </a:lnTo>
                  <a:lnTo>
                    <a:pt x="167271" y="117411"/>
                  </a:lnTo>
                  <a:lnTo>
                    <a:pt x="167271" y="0"/>
                  </a:lnTo>
                  <a:close/>
                </a:path>
              </a:pathLst>
            </a:custGeom>
            <a:solidFill>
              <a:srgbClr val="FBD6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6625" y="1332890"/>
              <a:ext cx="267636" cy="25159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03170" y="124902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21327" y="0"/>
                  </a:moveTo>
                  <a:lnTo>
                    <a:pt x="7527" y="0"/>
                  </a:lnTo>
                  <a:lnTo>
                    <a:pt x="0" y="7547"/>
                  </a:lnTo>
                  <a:lnTo>
                    <a:pt x="0" y="25998"/>
                  </a:lnTo>
                  <a:lnTo>
                    <a:pt x="7527" y="33546"/>
                  </a:lnTo>
                  <a:lnTo>
                    <a:pt x="25927" y="33546"/>
                  </a:lnTo>
                  <a:lnTo>
                    <a:pt x="33454" y="25998"/>
                  </a:lnTo>
                  <a:lnTo>
                    <a:pt x="33454" y="12160"/>
                  </a:lnTo>
                  <a:lnTo>
                    <a:pt x="31616" y="7967"/>
                  </a:lnTo>
                  <a:lnTo>
                    <a:pt x="28523" y="4953"/>
                  </a:lnTo>
                  <a:lnTo>
                    <a:pt x="25509" y="1843"/>
                  </a:lnTo>
                  <a:lnTo>
                    <a:pt x="21327" y="0"/>
                  </a:lnTo>
                  <a:close/>
                </a:path>
              </a:pathLst>
            </a:custGeom>
            <a:solidFill>
              <a:srgbClr val="FF8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8443" y="1173545"/>
              <a:ext cx="83636" cy="838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03897" y="1081293"/>
              <a:ext cx="100363" cy="1006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294079" y="1072906"/>
              <a:ext cx="518795" cy="520065"/>
            </a:xfrm>
            <a:custGeom>
              <a:avLst/>
              <a:gdLst/>
              <a:ahLst/>
              <a:cxnLst/>
              <a:rect l="l" t="t" r="r" b="b"/>
              <a:pathLst>
                <a:path w="518795" h="520065">
                  <a:moveTo>
                    <a:pt x="459999" y="0"/>
                  </a:moveTo>
                  <a:lnTo>
                    <a:pt x="437230" y="4621"/>
                  </a:lnTo>
                  <a:lnTo>
                    <a:pt x="418619" y="17215"/>
                  </a:lnTo>
                  <a:lnTo>
                    <a:pt x="406061" y="35878"/>
                  </a:lnTo>
                  <a:lnTo>
                    <a:pt x="401454" y="58706"/>
                  </a:lnTo>
                  <a:lnTo>
                    <a:pt x="0" y="58705"/>
                  </a:lnTo>
                  <a:lnTo>
                    <a:pt x="0" y="394168"/>
                  </a:lnTo>
                  <a:lnTo>
                    <a:pt x="251336" y="394168"/>
                  </a:lnTo>
                  <a:lnTo>
                    <a:pt x="264033" y="443389"/>
                  </a:lnTo>
                  <a:lnTo>
                    <a:pt x="293052" y="483348"/>
                  </a:lnTo>
                  <a:lnTo>
                    <a:pt x="334560" y="510167"/>
                  </a:lnTo>
                  <a:lnTo>
                    <a:pt x="384727" y="519968"/>
                  </a:lnTo>
                  <a:lnTo>
                    <a:pt x="426977" y="513116"/>
                  </a:lnTo>
                  <a:lnTo>
                    <a:pt x="446081" y="503195"/>
                  </a:lnTo>
                  <a:lnTo>
                    <a:pt x="384727" y="503195"/>
                  </a:lnTo>
                  <a:lnTo>
                    <a:pt x="355564" y="499507"/>
                  </a:lnTo>
                  <a:lnTo>
                    <a:pt x="329076" y="489059"/>
                  </a:lnTo>
                  <a:lnTo>
                    <a:pt x="306186" y="472774"/>
                  </a:lnTo>
                  <a:lnTo>
                    <a:pt x="287813" y="451575"/>
                  </a:lnTo>
                  <a:lnTo>
                    <a:pt x="312985" y="437001"/>
                  </a:lnTo>
                  <a:lnTo>
                    <a:pt x="279528" y="437001"/>
                  </a:lnTo>
                  <a:lnTo>
                    <a:pt x="274487" y="425044"/>
                  </a:lnTo>
                  <a:lnTo>
                    <a:pt x="270753" y="412469"/>
                  </a:lnTo>
                  <a:lnTo>
                    <a:pt x="268433" y="399356"/>
                  </a:lnTo>
                  <a:lnTo>
                    <a:pt x="267636" y="385782"/>
                  </a:lnTo>
                  <a:lnTo>
                    <a:pt x="269256" y="377395"/>
                  </a:lnTo>
                  <a:lnTo>
                    <a:pt x="16727" y="377395"/>
                  </a:lnTo>
                  <a:lnTo>
                    <a:pt x="16727" y="75478"/>
                  </a:lnTo>
                  <a:lnTo>
                    <a:pt x="421785" y="75479"/>
                  </a:lnTo>
                  <a:lnTo>
                    <a:pt x="421472" y="75013"/>
                  </a:lnTo>
                  <a:lnTo>
                    <a:pt x="418181" y="58706"/>
                  </a:lnTo>
                  <a:lnTo>
                    <a:pt x="421472" y="42398"/>
                  </a:lnTo>
                  <a:lnTo>
                    <a:pt x="430442" y="29067"/>
                  </a:lnTo>
                  <a:lnTo>
                    <a:pt x="443736" y="20073"/>
                  </a:lnTo>
                  <a:lnTo>
                    <a:pt x="459999" y="16773"/>
                  </a:lnTo>
                  <a:lnTo>
                    <a:pt x="500726" y="16773"/>
                  </a:lnTo>
                  <a:lnTo>
                    <a:pt x="482768" y="4621"/>
                  </a:lnTo>
                  <a:lnTo>
                    <a:pt x="459999" y="0"/>
                  </a:lnTo>
                  <a:close/>
                </a:path>
                <a:path w="518795" h="520065">
                  <a:moveTo>
                    <a:pt x="485973" y="434712"/>
                  </a:moveTo>
                  <a:lnTo>
                    <a:pt x="452516" y="434712"/>
                  </a:lnTo>
                  <a:lnTo>
                    <a:pt x="481641" y="451576"/>
                  </a:lnTo>
                  <a:lnTo>
                    <a:pt x="463268" y="472774"/>
                  </a:lnTo>
                  <a:lnTo>
                    <a:pt x="440378" y="489059"/>
                  </a:lnTo>
                  <a:lnTo>
                    <a:pt x="413890" y="499507"/>
                  </a:lnTo>
                  <a:lnTo>
                    <a:pt x="384727" y="503195"/>
                  </a:lnTo>
                  <a:lnTo>
                    <a:pt x="446081" y="503195"/>
                  </a:lnTo>
                  <a:lnTo>
                    <a:pt x="463705" y="494043"/>
                  </a:lnTo>
                  <a:lnTo>
                    <a:pt x="492691" y="464978"/>
                  </a:lnTo>
                  <a:lnTo>
                    <a:pt x="507139" y="437001"/>
                  </a:lnTo>
                  <a:lnTo>
                    <a:pt x="489926" y="437001"/>
                  </a:lnTo>
                  <a:lnTo>
                    <a:pt x="485973" y="434712"/>
                  </a:lnTo>
                  <a:close/>
                </a:path>
                <a:path w="518795" h="520065">
                  <a:moveTo>
                    <a:pt x="339668" y="434712"/>
                  </a:moveTo>
                  <a:lnTo>
                    <a:pt x="316938" y="434712"/>
                  </a:lnTo>
                  <a:lnTo>
                    <a:pt x="330019" y="449079"/>
                  </a:lnTo>
                  <a:lnTo>
                    <a:pt x="346069" y="460099"/>
                  </a:lnTo>
                  <a:lnTo>
                    <a:pt x="364500" y="467159"/>
                  </a:lnTo>
                  <a:lnTo>
                    <a:pt x="384727" y="469649"/>
                  </a:lnTo>
                  <a:lnTo>
                    <a:pt x="404954" y="467159"/>
                  </a:lnTo>
                  <a:lnTo>
                    <a:pt x="423385" y="460099"/>
                  </a:lnTo>
                  <a:lnTo>
                    <a:pt x="433905" y="452876"/>
                  </a:lnTo>
                  <a:lnTo>
                    <a:pt x="384727" y="452875"/>
                  </a:lnTo>
                  <a:lnTo>
                    <a:pt x="358707" y="447595"/>
                  </a:lnTo>
                  <a:lnTo>
                    <a:pt x="339668" y="434712"/>
                  </a:lnTo>
                  <a:close/>
                </a:path>
                <a:path w="518795" h="520065">
                  <a:moveTo>
                    <a:pt x="432617" y="318689"/>
                  </a:moveTo>
                  <a:lnTo>
                    <a:pt x="384727" y="318689"/>
                  </a:lnTo>
                  <a:lnTo>
                    <a:pt x="410747" y="323971"/>
                  </a:lnTo>
                  <a:lnTo>
                    <a:pt x="432017" y="338365"/>
                  </a:lnTo>
                  <a:lnTo>
                    <a:pt x="446370" y="359694"/>
                  </a:lnTo>
                  <a:lnTo>
                    <a:pt x="451636" y="385782"/>
                  </a:lnTo>
                  <a:lnTo>
                    <a:pt x="446370" y="411874"/>
                  </a:lnTo>
                  <a:lnTo>
                    <a:pt x="432017" y="433203"/>
                  </a:lnTo>
                  <a:lnTo>
                    <a:pt x="410747" y="447595"/>
                  </a:lnTo>
                  <a:lnTo>
                    <a:pt x="384727" y="452875"/>
                  </a:lnTo>
                  <a:lnTo>
                    <a:pt x="433905" y="452876"/>
                  </a:lnTo>
                  <a:lnTo>
                    <a:pt x="439434" y="449079"/>
                  </a:lnTo>
                  <a:lnTo>
                    <a:pt x="452516" y="434712"/>
                  </a:lnTo>
                  <a:lnTo>
                    <a:pt x="485973" y="434712"/>
                  </a:lnTo>
                  <a:lnTo>
                    <a:pt x="460914" y="420202"/>
                  </a:lnTo>
                  <a:lnTo>
                    <a:pt x="464078" y="412113"/>
                  </a:lnTo>
                  <a:lnTo>
                    <a:pt x="466416" y="403650"/>
                  </a:lnTo>
                  <a:lnTo>
                    <a:pt x="467866" y="394859"/>
                  </a:lnTo>
                  <a:lnTo>
                    <a:pt x="468363" y="385782"/>
                  </a:lnTo>
                  <a:lnTo>
                    <a:pt x="462536" y="355025"/>
                  </a:lnTo>
                  <a:lnTo>
                    <a:pt x="446552" y="329367"/>
                  </a:lnTo>
                  <a:lnTo>
                    <a:pt x="432617" y="318689"/>
                  </a:lnTo>
                  <a:close/>
                </a:path>
                <a:path w="518795" h="520065">
                  <a:moveTo>
                    <a:pt x="393090" y="268798"/>
                  </a:moveTo>
                  <a:lnTo>
                    <a:pt x="376363" y="268798"/>
                  </a:lnTo>
                  <a:lnTo>
                    <a:pt x="376363" y="302344"/>
                  </a:lnTo>
                  <a:lnTo>
                    <a:pt x="346798" y="311061"/>
                  </a:lnTo>
                  <a:lnTo>
                    <a:pt x="322901" y="329370"/>
                  </a:lnTo>
                  <a:lnTo>
                    <a:pt x="306918" y="355025"/>
                  </a:lnTo>
                  <a:lnTo>
                    <a:pt x="301091" y="385782"/>
                  </a:lnTo>
                  <a:lnTo>
                    <a:pt x="301588" y="394859"/>
                  </a:lnTo>
                  <a:lnTo>
                    <a:pt x="303038" y="403650"/>
                  </a:lnTo>
                  <a:lnTo>
                    <a:pt x="305376" y="412112"/>
                  </a:lnTo>
                  <a:lnTo>
                    <a:pt x="308539" y="420202"/>
                  </a:lnTo>
                  <a:lnTo>
                    <a:pt x="279528" y="437001"/>
                  </a:lnTo>
                  <a:lnTo>
                    <a:pt x="312985" y="437001"/>
                  </a:lnTo>
                  <a:lnTo>
                    <a:pt x="316938" y="434712"/>
                  </a:lnTo>
                  <a:lnTo>
                    <a:pt x="339668" y="434712"/>
                  </a:lnTo>
                  <a:lnTo>
                    <a:pt x="337436" y="433203"/>
                  </a:lnTo>
                  <a:lnTo>
                    <a:pt x="323084" y="411873"/>
                  </a:lnTo>
                  <a:lnTo>
                    <a:pt x="317818" y="385782"/>
                  </a:lnTo>
                  <a:lnTo>
                    <a:pt x="323084" y="359694"/>
                  </a:lnTo>
                  <a:lnTo>
                    <a:pt x="337436" y="338365"/>
                  </a:lnTo>
                  <a:lnTo>
                    <a:pt x="358707" y="323971"/>
                  </a:lnTo>
                  <a:lnTo>
                    <a:pt x="384727" y="318689"/>
                  </a:lnTo>
                  <a:lnTo>
                    <a:pt x="432617" y="318689"/>
                  </a:lnTo>
                  <a:lnTo>
                    <a:pt x="422655" y="311057"/>
                  </a:lnTo>
                  <a:lnTo>
                    <a:pt x="393090" y="302344"/>
                  </a:lnTo>
                  <a:lnTo>
                    <a:pt x="393090" y="268798"/>
                  </a:lnTo>
                  <a:close/>
                </a:path>
                <a:path w="518795" h="520065">
                  <a:moveTo>
                    <a:pt x="449716" y="268798"/>
                  </a:moveTo>
                  <a:lnTo>
                    <a:pt x="393090" y="268798"/>
                  </a:lnTo>
                  <a:lnTo>
                    <a:pt x="435671" y="280195"/>
                  </a:lnTo>
                  <a:lnTo>
                    <a:pt x="470202" y="305695"/>
                  </a:lnTo>
                  <a:lnTo>
                    <a:pt x="493360" y="341992"/>
                  </a:lnTo>
                  <a:lnTo>
                    <a:pt x="501818" y="385782"/>
                  </a:lnTo>
                  <a:lnTo>
                    <a:pt x="501021" y="399356"/>
                  </a:lnTo>
                  <a:lnTo>
                    <a:pt x="498701" y="412470"/>
                  </a:lnTo>
                  <a:lnTo>
                    <a:pt x="494967" y="425044"/>
                  </a:lnTo>
                  <a:lnTo>
                    <a:pt x="489926" y="437001"/>
                  </a:lnTo>
                  <a:lnTo>
                    <a:pt x="507139" y="437001"/>
                  </a:lnTo>
                  <a:lnTo>
                    <a:pt x="511711" y="428148"/>
                  </a:lnTo>
                  <a:lnTo>
                    <a:pt x="518545" y="385782"/>
                  </a:lnTo>
                  <a:lnTo>
                    <a:pt x="514982" y="355025"/>
                  </a:lnTo>
                  <a:lnTo>
                    <a:pt x="504911" y="326878"/>
                  </a:lnTo>
                  <a:lnTo>
                    <a:pt x="489094" y="301987"/>
                  </a:lnTo>
                  <a:lnTo>
                    <a:pt x="468363" y="281203"/>
                  </a:lnTo>
                  <a:lnTo>
                    <a:pt x="468363" y="269759"/>
                  </a:lnTo>
                  <a:lnTo>
                    <a:pt x="451636" y="269759"/>
                  </a:lnTo>
                  <a:lnTo>
                    <a:pt x="449716" y="268798"/>
                  </a:lnTo>
                  <a:close/>
                </a:path>
                <a:path w="518795" h="520065">
                  <a:moveTo>
                    <a:pt x="284363" y="259983"/>
                  </a:moveTo>
                  <a:lnTo>
                    <a:pt x="234181" y="259983"/>
                  </a:lnTo>
                  <a:lnTo>
                    <a:pt x="234182" y="360622"/>
                  </a:lnTo>
                  <a:lnTo>
                    <a:pt x="253348" y="360622"/>
                  </a:lnTo>
                  <a:lnTo>
                    <a:pt x="252311" y="366100"/>
                  </a:lnTo>
                  <a:lnTo>
                    <a:pt x="251684" y="371708"/>
                  </a:lnTo>
                  <a:lnTo>
                    <a:pt x="251336" y="377395"/>
                  </a:lnTo>
                  <a:lnTo>
                    <a:pt x="269256" y="377395"/>
                  </a:lnTo>
                  <a:lnTo>
                    <a:pt x="275735" y="343849"/>
                  </a:lnTo>
                  <a:lnTo>
                    <a:pt x="250909" y="343849"/>
                  </a:lnTo>
                  <a:lnTo>
                    <a:pt x="250909" y="276756"/>
                  </a:lnTo>
                  <a:lnTo>
                    <a:pt x="284363" y="276756"/>
                  </a:lnTo>
                  <a:lnTo>
                    <a:pt x="284363" y="259983"/>
                  </a:lnTo>
                  <a:close/>
                </a:path>
                <a:path w="518795" h="520065">
                  <a:moveTo>
                    <a:pt x="284363" y="276756"/>
                  </a:moveTo>
                  <a:lnTo>
                    <a:pt x="267636" y="276756"/>
                  </a:lnTo>
                  <a:lnTo>
                    <a:pt x="267636" y="320961"/>
                  </a:lnTo>
                  <a:lnTo>
                    <a:pt x="263628" y="328212"/>
                  </a:lnTo>
                  <a:lnTo>
                    <a:pt x="260318" y="335864"/>
                  </a:lnTo>
                  <a:lnTo>
                    <a:pt x="257695" y="343849"/>
                  </a:lnTo>
                  <a:lnTo>
                    <a:pt x="275735" y="343849"/>
                  </a:lnTo>
                  <a:lnTo>
                    <a:pt x="276094" y="341992"/>
                  </a:lnTo>
                  <a:lnTo>
                    <a:pt x="299251" y="305694"/>
                  </a:lnTo>
                  <a:lnTo>
                    <a:pt x="310578" y="297330"/>
                  </a:lnTo>
                  <a:lnTo>
                    <a:pt x="284363" y="297330"/>
                  </a:lnTo>
                  <a:lnTo>
                    <a:pt x="284363" y="276756"/>
                  </a:lnTo>
                  <a:close/>
                </a:path>
                <a:path w="518795" h="520065">
                  <a:moveTo>
                    <a:pt x="384727" y="251597"/>
                  </a:moveTo>
                  <a:lnTo>
                    <a:pt x="355630" y="254809"/>
                  </a:lnTo>
                  <a:lnTo>
                    <a:pt x="328756" y="263973"/>
                  </a:lnTo>
                  <a:lnTo>
                    <a:pt x="304776" y="278383"/>
                  </a:lnTo>
                  <a:lnTo>
                    <a:pt x="284363" y="297330"/>
                  </a:lnTo>
                  <a:lnTo>
                    <a:pt x="310578" y="297330"/>
                  </a:lnTo>
                  <a:lnTo>
                    <a:pt x="333783" y="280195"/>
                  </a:lnTo>
                  <a:lnTo>
                    <a:pt x="376363" y="268798"/>
                  </a:lnTo>
                  <a:lnTo>
                    <a:pt x="449716" y="268798"/>
                  </a:lnTo>
                  <a:lnTo>
                    <a:pt x="436293" y="262078"/>
                  </a:lnTo>
                  <a:lnTo>
                    <a:pt x="419932" y="256373"/>
                  </a:lnTo>
                  <a:lnTo>
                    <a:pt x="402696" y="252820"/>
                  </a:lnTo>
                  <a:lnTo>
                    <a:pt x="384727" y="251597"/>
                  </a:lnTo>
                  <a:close/>
                </a:path>
                <a:path w="518795" h="520065">
                  <a:moveTo>
                    <a:pt x="493655" y="105662"/>
                  </a:moveTo>
                  <a:lnTo>
                    <a:pt x="425003" y="105662"/>
                  </a:lnTo>
                  <a:lnTo>
                    <a:pt x="431003" y="109621"/>
                  </a:lnTo>
                  <a:lnTo>
                    <a:pt x="437479" y="112826"/>
                  </a:lnTo>
                  <a:lnTo>
                    <a:pt x="444376" y="115221"/>
                  </a:lnTo>
                  <a:lnTo>
                    <a:pt x="451594" y="116739"/>
                  </a:lnTo>
                  <a:lnTo>
                    <a:pt x="451636" y="269759"/>
                  </a:lnTo>
                  <a:lnTo>
                    <a:pt x="468363" y="269759"/>
                  </a:lnTo>
                  <a:lnTo>
                    <a:pt x="468363" y="116739"/>
                  </a:lnTo>
                  <a:lnTo>
                    <a:pt x="488156" y="110096"/>
                  </a:lnTo>
                  <a:lnTo>
                    <a:pt x="493655" y="105662"/>
                  </a:lnTo>
                  <a:close/>
                </a:path>
                <a:path w="518795" h="520065">
                  <a:moveTo>
                    <a:pt x="229686" y="167731"/>
                  </a:moveTo>
                  <a:lnTo>
                    <a:pt x="200727" y="192891"/>
                  </a:lnTo>
                  <a:lnTo>
                    <a:pt x="202702" y="202674"/>
                  </a:lnTo>
                  <a:lnTo>
                    <a:pt x="208084" y="210673"/>
                  </a:lnTo>
                  <a:lnTo>
                    <a:pt x="216061" y="216070"/>
                  </a:lnTo>
                  <a:lnTo>
                    <a:pt x="225818" y="218050"/>
                  </a:lnTo>
                  <a:lnTo>
                    <a:pt x="235575" y="216070"/>
                  </a:lnTo>
                  <a:lnTo>
                    <a:pt x="243551" y="210673"/>
                  </a:lnTo>
                  <a:lnTo>
                    <a:pt x="248934" y="202674"/>
                  </a:lnTo>
                  <a:lnTo>
                    <a:pt x="249216" y="201277"/>
                  </a:lnTo>
                  <a:lnTo>
                    <a:pt x="221209" y="201277"/>
                  </a:lnTo>
                  <a:lnTo>
                    <a:pt x="217454" y="197521"/>
                  </a:lnTo>
                  <a:lnTo>
                    <a:pt x="217454" y="188261"/>
                  </a:lnTo>
                  <a:lnTo>
                    <a:pt x="221209" y="184504"/>
                  </a:lnTo>
                  <a:lnTo>
                    <a:pt x="249539" y="184504"/>
                  </a:lnTo>
                  <a:lnTo>
                    <a:pt x="248391" y="182119"/>
                  </a:lnTo>
                  <a:lnTo>
                    <a:pt x="260228" y="170247"/>
                  </a:lnTo>
                  <a:lnTo>
                    <a:pt x="236577" y="170247"/>
                  </a:lnTo>
                  <a:lnTo>
                    <a:pt x="233293" y="168683"/>
                  </a:lnTo>
                  <a:lnTo>
                    <a:pt x="229686" y="167731"/>
                  </a:lnTo>
                  <a:close/>
                </a:path>
                <a:path w="518795" h="520065">
                  <a:moveTo>
                    <a:pt x="249539" y="184504"/>
                  </a:moveTo>
                  <a:lnTo>
                    <a:pt x="230426" y="184504"/>
                  </a:lnTo>
                  <a:lnTo>
                    <a:pt x="234181" y="188261"/>
                  </a:lnTo>
                  <a:lnTo>
                    <a:pt x="234181" y="197521"/>
                  </a:lnTo>
                  <a:lnTo>
                    <a:pt x="230426" y="201277"/>
                  </a:lnTo>
                  <a:lnTo>
                    <a:pt x="249216" y="201277"/>
                  </a:lnTo>
                  <a:lnTo>
                    <a:pt x="250909" y="192891"/>
                  </a:lnTo>
                  <a:lnTo>
                    <a:pt x="250909" y="189021"/>
                  </a:lnTo>
                  <a:lnTo>
                    <a:pt x="249968" y="185395"/>
                  </a:lnTo>
                  <a:lnTo>
                    <a:pt x="249539" y="184504"/>
                  </a:lnTo>
                  <a:close/>
                </a:path>
                <a:path w="518795" h="520065">
                  <a:moveTo>
                    <a:pt x="335486" y="140047"/>
                  </a:moveTo>
                  <a:lnTo>
                    <a:pt x="311841" y="140047"/>
                  </a:lnTo>
                  <a:lnTo>
                    <a:pt x="328686" y="156959"/>
                  </a:lnTo>
                  <a:lnTo>
                    <a:pt x="327122" y="160235"/>
                  </a:lnTo>
                  <a:lnTo>
                    <a:pt x="326181" y="163861"/>
                  </a:lnTo>
                  <a:lnTo>
                    <a:pt x="326181" y="167731"/>
                  </a:lnTo>
                  <a:lnTo>
                    <a:pt x="328156" y="177515"/>
                  </a:lnTo>
                  <a:lnTo>
                    <a:pt x="333539" y="185513"/>
                  </a:lnTo>
                  <a:lnTo>
                    <a:pt x="341515" y="190910"/>
                  </a:lnTo>
                  <a:lnTo>
                    <a:pt x="351272" y="192891"/>
                  </a:lnTo>
                  <a:lnTo>
                    <a:pt x="361029" y="190910"/>
                  </a:lnTo>
                  <a:lnTo>
                    <a:pt x="369006" y="185513"/>
                  </a:lnTo>
                  <a:lnTo>
                    <a:pt x="374388" y="177515"/>
                  </a:lnTo>
                  <a:lnTo>
                    <a:pt x="374670" y="176118"/>
                  </a:lnTo>
                  <a:lnTo>
                    <a:pt x="346663" y="176118"/>
                  </a:lnTo>
                  <a:lnTo>
                    <a:pt x="342908" y="172361"/>
                  </a:lnTo>
                  <a:lnTo>
                    <a:pt x="342908" y="163101"/>
                  </a:lnTo>
                  <a:lnTo>
                    <a:pt x="346663" y="159344"/>
                  </a:lnTo>
                  <a:lnTo>
                    <a:pt x="374993" y="159344"/>
                  </a:lnTo>
                  <a:lnTo>
                    <a:pt x="373854" y="156951"/>
                  </a:lnTo>
                  <a:lnTo>
                    <a:pt x="385676" y="145096"/>
                  </a:lnTo>
                  <a:lnTo>
                    <a:pt x="340521" y="145096"/>
                  </a:lnTo>
                  <a:lnTo>
                    <a:pt x="335486" y="140047"/>
                  </a:lnTo>
                  <a:close/>
                </a:path>
                <a:path w="518795" h="520065">
                  <a:moveTo>
                    <a:pt x="374993" y="159344"/>
                  </a:moveTo>
                  <a:lnTo>
                    <a:pt x="355881" y="159344"/>
                  </a:lnTo>
                  <a:lnTo>
                    <a:pt x="359636" y="163101"/>
                  </a:lnTo>
                  <a:lnTo>
                    <a:pt x="359636" y="172361"/>
                  </a:lnTo>
                  <a:lnTo>
                    <a:pt x="355881" y="176118"/>
                  </a:lnTo>
                  <a:lnTo>
                    <a:pt x="374670" y="176118"/>
                  </a:lnTo>
                  <a:lnTo>
                    <a:pt x="376363" y="167731"/>
                  </a:lnTo>
                  <a:lnTo>
                    <a:pt x="376363" y="163861"/>
                  </a:lnTo>
                  <a:lnTo>
                    <a:pt x="375422" y="160235"/>
                  </a:lnTo>
                  <a:lnTo>
                    <a:pt x="374993" y="159344"/>
                  </a:lnTo>
                  <a:close/>
                </a:path>
                <a:path w="518795" h="520065">
                  <a:moveTo>
                    <a:pt x="301090" y="92252"/>
                  </a:moveTo>
                  <a:lnTo>
                    <a:pt x="291333" y="94232"/>
                  </a:lnTo>
                  <a:lnTo>
                    <a:pt x="283357" y="99629"/>
                  </a:lnTo>
                  <a:lnTo>
                    <a:pt x="277974" y="107628"/>
                  </a:lnTo>
                  <a:lnTo>
                    <a:pt x="275999" y="117411"/>
                  </a:lnTo>
                  <a:lnTo>
                    <a:pt x="275999" y="121290"/>
                  </a:lnTo>
                  <a:lnTo>
                    <a:pt x="276940" y="124907"/>
                  </a:lnTo>
                  <a:lnTo>
                    <a:pt x="278508" y="128200"/>
                  </a:lnTo>
                  <a:lnTo>
                    <a:pt x="236577" y="170247"/>
                  </a:lnTo>
                  <a:lnTo>
                    <a:pt x="260228" y="170247"/>
                  </a:lnTo>
                  <a:lnTo>
                    <a:pt x="290331" y="140055"/>
                  </a:lnTo>
                  <a:lnTo>
                    <a:pt x="311841" y="140047"/>
                  </a:lnTo>
                  <a:lnTo>
                    <a:pt x="335486" y="140047"/>
                  </a:lnTo>
                  <a:lnTo>
                    <a:pt x="323676" y="128192"/>
                  </a:lnTo>
                  <a:lnTo>
                    <a:pt x="324816" y="125798"/>
                  </a:lnTo>
                  <a:lnTo>
                    <a:pt x="296482" y="125798"/>
                  </a:lnTo>
                  <a:lnTo>
                    <a:pt x="292727" y="122042"/>
                  </a:lnTo>
                  <a:lnTo>
                    <a:pt x="292727" y="112781"/>
                  </a:lnTo>
                  <a:lnTo>
                    <a:pt x="296482" y="109025"/>
                  </a:lnTo>
                  <a:lnTo>
                    <a:pt x="324488" y="109025"/>
                  </a:lnTo>
                  <a:lnTo>
                    <a:pt x="324206" y="107628"/>
                  </a:lnTo>
                  <a:lnTo>
                    <a:pt x="318824" y="99629"/>
                  </a:lnTo>
                  <a:lnTo>
                    <a:pt x="310847" y="94232"/>
                  </a:lnTo>
                  <a:lnTo>
                    <a:pt x="301090" y="92252"/>
                  </a:lnTo>
                  <a:close/>
                </a:path>
                <a:path w="518795" h="520065">
                  <a:moveTo>
                    <a:pt x="355140" y="142571"/>
                  </a:moveTo>
                  <a:lnTo>
                    <a:pt x="347404" y="142571"/>
                  </a:lnTo>
                  <a:lnTo>
                    <a:pt x="343797" y="143523"/>
                  </a:lnTo>
                  <a:lnTo>
                    <a:pt x="340521" y="145096"/>
                  </a:lnTo>
                  <a:lnTo>
                    <a:pt x="362031" y="145096"/>
                  </a:lnTo>
                  <a:lnTo>
                    <a:pt x="358747" y="143523"/>
                  </a:lnTo>
                  <a:lnTo>
                    <a:pt x="355140" y="142571"/>
                  </a:lnTo>
                  <a:close/>
                </a:path>
                <a:path w="518795" h="520065">
                  <a:moveTo>
                    <a:pt x="421785" y="75479"/>
                  </a:moveTo>
                  <a:lnTo>
                    <a:pt x="403919" y="75479"/>
                  </a:lnTo>
                  <a:lnTo>
                    <a:pt x="405923" y="82170"/>
                  </a:lnTo>
                  <a:lnTo>
                    <a:pt x="409098" y="88344"/>
                  </a:lnTo>
                  <a:lnTo>
                    <a:pt x="413180" y="93807"/>
                  </a:lnTo>
                  <a:lnTo>
                    <a:pt x="362031" y="145096"/>
                  </a:lnTo>
                  <a:lnTo>
                    <a:pt x="385676" y="145096"/>
                  </a:lnTo>
                  <a:lnTo>
                    <a:pt x="425003" y="105662"/>
                  </a:lnTo>
                  <a:lnTo>
                    <a:pt x="493655" y="105662"/>
                  </a:lnTo>
                  <a:lnTo>
                    <a:pt x="499883" y="100638"/>
                  </a:lnTo>
                  <a:lnTo>
                    <a:pt x="459999" y="100638"/>
                  </a:lnTo>
                  <a:lnTo>
                    <a:pt x="443736" y="97338"/>
                  </a:lnTo>
                  <a:lnTo>
                    <a:pt x="430439" y="88338"/>
                  </a:lnTo>
                  <a:lnTo>
                    <a:pt x="421785" y="75479"/>
                  </a:lnTo>
                  <a:close/>
                </a:path>
                <a:path w="518795" h="520065">
                  <a:moveTo>
                    <a:pt x="311823" y="140055"/>
                  </a:moveTo>
                  <a:lnTo>
                    <a:pt x="290331" y="140055"/>
                  </a:lnTo>
                  <a:lnTo>
                    <a:pt x="293615" y="141628"/>
                  </a:lnTo>
                  <a:lnTo>
                    <a:pt x="297222" y="142571"/>
                  </a:lnTo>
                  <a:lnTo>
                    <a:pt x="304958" y="142571"/>
                  </a:lnTo>
                  <a:lnTo>
                    <a:pt x="308565" y="141628"/>
                  </a:lnTo>
                  <a:lnTo>
                    <a:pt x="311823" y="140055"/>
                  </a:lnTo>
                  <a:close/>
                </a:path>
                <a:path w="518795" h="520065">
                  <a:moveTo>
                    <a:pt x="324488" y="109025"/>
                  </a:moveTo>
                  <a:lnTo>
                    <a:pt x="305699" y="109025"/>
                  </a:lnTo>
                  <a:lnTo>
                    <a:pt x="309454" y="112781"/>
                  </a:lnTo>
                  <a:lnTo>
                    <a:pt x="309454" y="122042"/>
                  </a:lnTo>
                  <a:lnTo>
                    <a:pt x="305699" y="125798"/>
                  </a:lnTo>
                  <a:lnTo>
                    <a:pt x="324816" y="125798"/>
                  </a:lnTo>
                  <a:lnTo>
                    <a:pt x="325240" y="124907"/>
                  </a:lnTo>
                  <a:lnTo>
                    <a:pt x="326181" y="121290"/>
                  </a:lnTo>
                  <a:lnTo>
                    <a:pt x="326181" y="117411"/>
                  </a:lnTo>
                  <a:lnTo>
                    <a:pt x="324488" y="109025"/>
                  </a:lnTo>
                  <a:close/>
                </a:path>
                <a:path w="518795" h="520065">
                  <a:moveTo>
                    <a:pt x="500726" y="16773"/>
                  </a:moveTo>
                  <a:lnTo>
                    <a:pt x="459999" y="16773"/>
                  </a:lnTo>
                  <a:lnTo>
                    <a:pt x="476262" y="20073"/>
                  </a:lnTo>
                  <a:lnTo>
                    <a:pt x="489556" y="29068"/>
                  </a:lnTo>
                  <a:lnTo>
                    <a:pt x="498526" y="42398"/>
                  </a:lnTo>
                  <a:lnTo>
                    <a:pt x="501817" y="58706"/>
                  </a:lnTo>
                  <a:lnTo>
                    <a:pt x="498526" y="75013"/>
                  </a:lnTo>
                  <a:lnTo>
                    <a:pt x="489556" y="88344"/>
                  </a:lnTo>
                  <a:lnTo>
                    <a:pt x="476262" y="97338"/>
                  </a:lnTo>
                  <a:lnTo>
                    <a:pt x="459999" y="100638"/>
                  </a:lnTo>
                  <a:lnTo>
                    <a:pt x="499883" y="100638"/>
                  </a:lnTo>
                  <a:lnTo>
                    <a:pt x="504078" y="97255"/>
                  </a:lnTo>
                  <a:lnTo>
                    <a:pt x="514688" y="79648"/>
                  </a:lnTo>
                  <a:lnTo>
                    <a:pt x="518545" y="58706"/>
                  </a:lnTo>
                  <a:lnTo>
                    <a:pt x="513937" y="35878"/>
                  </a:lnTo>
                  <a:lnTo>
                    <a:pt x="501379" y="17215"/>
                  </a:lnTo>
                  <a:lnTo>
                    <a:pt x="500726" y="16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8625" y="1408369"/>
              <a:ext cx="100363" cy="10063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7534" y="1165158"/>
              <a:ext cx="184000" cy="2686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80694" y="1093554"/>
              <a:ext cx="501826" cy="5016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3483" y="1063442"/>
              <a:ext cx="540651" cy="5397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268224" y="0"/>
                  </a:moveTo>
                  <a:lnTo>
                    <a:pt x="0" y="0"/>
                  </a:lnTo>
                  <a:lnTo>
                    <a:pt x="268224" y="326136"/>
                  </a:lnTo>
                  <a:lnTo>
                    <a:pt x="0" y="652272"/>
                  </a:lnTo>
                  <a:lnTo>
                    <a:pt x="268224" y="652272"/>
                  </a:lnTo>
                  <a:lnTo>
                    <a:pt x="536448" y="326136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61438" y="1021841"/>
              <a:ext cx="536575" cy="652780"/>
            </a:xfrm>
            <a:custGeom>
              <a:avLst/>
              <a:gdLst/>
              <a:ahLst/>
              <a:cxnLst/>
              <a:rect l="l" t="t" r="r" b="b"/>
              <a:pathLst>
                <a:path w="536575" h="652780">
                  <a:moveTo>
                    <a:pt x="0" y="0"/>
                  </a:moveTo>
                  <a:lnTo>
                    <a:pt x="268224" y="0"/>
                  </a:lnTo>
                  <a:lnTo>
                    <a:pt x="536448" y="326136"/>
                  </a:lnTo>
                  <a:lnTo>
                    <a:pt x="268224" y="652272"/>
                  </a:lnTo>
                  <a:lnTo>
                    <a:pt x="0" y="652272"/>
                  </a:lnTo>
                  <a:lnTo>
                    <a:pt x="268224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268224" y="0"/>
                  </a:moveTo>
                  <a:lnTo>
                    <a:pt x="0" y="0"/>
                  </a:lnTo>
                  <a:lnTo>
                    <a:pt x="268224" y="326898"/>
                  </a:lnTo>
                  <a:lnTo>
                    <a:pt x="0" y="653796"/>
                  </a:lnTo>
                  <a:lnTo>
                    <a:pt x="268224" y="653796"/>
                  </a:lnTo>
                  <a:lnTo>
                    <a:pt x="536448" y="326898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92489" y="1020317"/>
              <a:ext cx="536575" cy="654050"/>
            </a:xfrm>
            <a:custGeom>
              <a:avLst/>
              <a:gdLst/>
              <a:ahLst/>
              <a:cxnLst/>
              <a:rect l="l" t="t" r="r" b="b"/>
              <a:pathLst>
                <a:path w="536575" h="654050">
                  <a:moveTo>
                    <a:pt x="0" y="0"/>
                  </a:moveTo>
                  <a:lnTo>
                    <a:pt x="268224" y="0"/>
                  </a:lnTo>
                  <a:lnTo>
                    <a:pt x="536448" y="326898"/>
                  </a:lnTo>
                  <a:lnTo>
                    <a:pt x="268224" y="653796"/>
                  </a:lnTo>
                  <a:lnTo>
                    <a:pt x="0" y="653796"/>
                  </a:lnTo>
                  <a:lnTo>
                    <a:pt x="268224" y="3268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268986" y="0"/>
                  </a:moveTo>
                  <a:lnTo>
                    <a:pt x="0" y="0"/>
                  </a:lnTo>
                  <a:lnTo>
                    <a:pt x="268986" y="326136"/>
                  </a:lnTo>
                  <a:lnTo>
                    <a:pt x="0" y="652272"/>
                  </a:lnTo>
                  <a:lnTo>
                    <a:pt x="268986" y="652272"/>
                  </a:lnTo>
                  <a:lnTo>
                    <a:pt x="537972" y="326136"/>
                  </a:lnTo>
                  <a:lnTo>
                    <a:pt x="268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9562" y="1021841"/>
              <a:ext cx="538480" cy="652780"/>
            </a:xfrm>
            <a:custGeom>
              <a:avLst/>
              <a:gdLst/>
              <a:ahLst/>
              <a:cxnLst/>
              <a:rect l="l" t="t" r="r" b="b"/>
              <a:pathLst>
                <a:path w="538479" h="652780">
                  <a:moveTo>
                    <a:pt x="0" y="0"/>
                  </a:moveTo>
                  <a:lnTo>
                    <a:pt x="268986" y="0"/>
                  </a:lnTo>
                  <a:lnTo>
                    <a:pt x="537972" y="326136"/>
                  </a:lnTo>
                  <a:lnTo>
                    <a:pt x="268986" y="652272"/>
                  </a:lnTo>
                  <a:lnTo>
                    <a:pt x="0" y="652272"/>
                  </a:lnTo>
                  <a:lnTo>
                    <a:pt x="268986" y="326136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54760" y="1227836"/>
            <a:ext cx="14547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CURRENT</a:t>
            </a:r>
            <a:r>
              <a:rPr sz="1400" b="1" i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SCENARIO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33978" y="1210132"/>
            <a:ext cx="48698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7395" algn="l"/>
              </a:tabLst>
            </a:pP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IDENTIFICATION</a:t>
            </a:r>
            <a:r>
              <a:rPr sz="1400" b="1" i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ISSUES</a:t>
            </a:r>
            <a:r>
              <a:rPr sz="1400" b="1" i="1" dirty="0">
                <a:solidFill>
                  <a:srgbClr val="FFFFFF"/>
                </a:solidFill>
                <a:latin typeface="Carlito"/>
                <a:cs typeface="Carlito"/>
              </a:rPr>
              <a:t>	</a:t>
            </a:r>
            <a:r>
              <a:rPr sz="1400" b="1" i="1" spc="-10" dirty="0">
                <a:solidFill>
                  <a:srgbClr val="FFFFFF"/>
                </a:solidFill>
                <a:latin typeface="Carlito"/>
                <a:cs typeface="Carlito"/>
              </a:rPr>
              <a:t>RECOMMENDATIONS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04578" y="1194943"/>
            <a:ext cx="22758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spc="-2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sz="1400" b="1" i="1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i="1" spc="-25" dirty="0">
                <a:solidFill>
                  <a:srgbClr val="FFFFFF"/>
                </a:solidFill>
                <a:latin typeface="Carlito"/>
                <a:cs typeface="Carlito"/>
              </a:rPr>
              <a:t>ROAD-MAP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-3301" y="1744954"/>
            <a:ext cx="12202160" cy="718820"/>
            <a:chOff x="-3301" y="1744954"/>
            <a:chExt cx="12202160" cy="718820"/>
          </a:xfrm>
        </p:grpSpPr>
        <p:sp>
          <p:nvSpPr>
            <p:cNvPr id="53" name="object 53"/>
            <p:cNvSpPr/>
            <p:nvPr/>
          </p:nvSpPr>
          <p:spPr>
            <a:xfrm>
              <a:off x="3048" y="1764791"/>
              <a:ext cx="12189460" cy="22860"/>
            </a:xfrm>
            <a:custGeom>
              <a:avLst/>
              <a:gdLst/>
              <a:ahLst/>
              <a:cxnLst/>
              <a:rect l="l" t="t" r="r" b="b"/>
              <a:pathLst>
                <a:path w="12189460" h="22860">
                  <a:moveTo>
                    <a:pt x="0" y="0"/>
                  </a:moveTo>
                  <a:lnTo>
                    <a:pt x="12188952" y="22614"/>
                  </a:lnTo>
                </a:path>
              </a:pathLst>
            </a:custGeom>
            <a:ln w="12700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744954"/>
              <a:ext cx="2407158" cy="718591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98954" y="1967344"/>
            <a:ext cx="215255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5080" indent="-452755" algn="l">
              <a:lnSpc>
                <a:spcPct val="100000"/>
              </a:lnSpc>
              <a:spcBef>
                <a:spcPts val="100"/>
              </a:spcBef>
            </a:pPr>
            <a:r>
              <a:rPr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IN" sz="1200" b="1" spc="1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THINGS TO BE NOTICED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06115" y="1788109"/>
            <a:ext cx="1426209" cy="7906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111</a:t>
            </a:r>
          </a:p>
          <a:p>
            <a:pPr marL="189230" marR="145415" indent="-1270" algn="ctr">
              <a:lnSpc>
                <a:spcPct val="100000"/>
              </a:lnSpc>
              <a:spcBef>
                <a:spcPts val="3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Total vehicles passing through each intersection </a:t>
            </a:r>
            <a:r>
              <a:rPr lang="en-US" sz="1050" b="1" spc="-20" dirty="0">
                <a:solidFill>
                  <a:srgbClr val="3A3838"/>
                </a:solidFill>
                <a:latin typeface="Carlito"/>
                <a:cs typeface="Carlito"/>
              </a:rPr>
              <a:t> 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32630" y="1756544"/>
            <a:ext cx="960755" cy="99706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33.62 </a:t>
            </a:r>
          </a:p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speed of vehicles at intersection in km/</a:t>
            </a:r>
            <a:r>
              <a:rPr lang="en-US" sz="1050" b="1" dirty="0" err="1">
                <a:solidFill>
                  <a:srgbClr val="3A3838"/>
                </a:solidFill>
                <a:latin typeface="Carlito"/>
                <a:cs typeface="Carlito"/>
              </a:rPr>
              <a:t>hr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97918" y="1721512"/>
            <a:ext cx="1013590" cy="87011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6210" algn="ctr">
              <a:lnSpc>
                <a:spcPct val="100000"/>
              </a:lnSpc>
              <a:spcBef>
                <a:spcPts val="5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51.67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indent="635" algn="ctr">
              <a:lnSpc>
                <a:spcPct val="100000"/>
              </a:lnSpc>
              <a:spcBef>
                <a:spcPts val="180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Average wait time of vehicles at intersection in s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20015" y="1714554"/>
            <a:ext cx="1265669" cy="10060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425"/>
              </a:spcBef>
            </a:pPr>
            <a:r>
              <a:rPr lang="en-IN" sz="1900" b="1" spc="55" dirty="0">
                <a:solidFill>
                  <a:srgbClr val="006BAA"/>
                </a:solidFill>
                <a:latin typeface="Liberation Sans Narrow"/>
                <a:cs typeface="Liberation Sans Narrow"/>
              </a:rPr>
              <a:t>   2.21</a:t>
            </a:r>
          </a:p>
          <a:p>
            <a:pPr marL="12700" marR="5080" indent="635" algn="ctr">
              <a:lnSpc>
                <a:spcPct val="100000"/>
              </a:lnSpc>
              <a:spcBef>
                <a:spcPts val="140"/>
              </a:spcBef>
            </a:pPr>
            <a:r>
              <a:rPr lang="en-US" sz="1050" b="1" dirty="0">
                <a:solidFill>
                  <a:srgbClr val="3A3838"/>
                </a:solidFill>
                <a:latin typeface="Carlito"/>
                <a:cs typeface="Carlito"/>
              </a:rPr>
              <a:t>Average pollution level at each intersection in ug/m^3</a:t>
            </a:r>
            <a:endParaRPr lang="en-US" sz="1050" b="1" dirty="0">
              <a:latin typeface="Carlito"/>
              <a:cs typeface="Carli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59157" y="1714275"/>
            <a:ext cx="1265669" cy="100796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73355" algn="ctr">
              <a:lnSpc>
                <a:spcPct val="100000"/>
              </a:lnSpc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KATRA</a:t>
            </a:r>
            <a:endParaRPr sz="1900" dirty="0">
              <a:latin typeface="Liberation Sans Narrow"/>
              <a:cs typeface="Liberation Sans Narrow"/>
            </a:endParaRPr>
          </a:p>
          <a:p>
            <a:pPr marL="12700" marR="5080" indent="254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dirty="0">
                <a:solidFill>
                  <a:srgbClr val="3A3838"/>
                </a:solidFill>
                <a:latin typeface="Carlito"/>
                <a:cs typeface="Carlito"/>
              </a:rPr>
              <a:t>Busiest Intersection with highest average of vehicles present at intersection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7600" y="1737620"/>
            <a:ext cx="1653436" cy="684803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3655" algn="ctr">
              <a:spcBef>
                <a:spcPts val="440"/>
              </a:spcBef>
            </a:pPr>
            <a:r>
              <a:rPr lang="en-IN" sz="1900" b="1" spc="60" dirty="0">
                <a:solidFill>
                  <a:srgbClr val="006BAA"/>
                </a:solidFill>
                <a:latin typeface="Liberation Sans Narrow"/>
                <a:cs typeface="Liberation Sans Narrow"/>
              </a:rPr>
              <a:t>HEAVY RAIN</a:t>
            </a:r>
            <a:endParaRPr sz="1900" dirty="0">
              <a:latin typeface="Liberation Sans Narrow"/>
              <a:cs typeface="Liberation Sans Narrow"/>
            </a:endParaRPr>
          </a:p>
          <a:p>
            <a:pPr marL="12065" marR="5080" algn="ctr">
              <a:lnSpc>
                <a:spcPct val="100000"/>
              </a:lnSpc>
              <a:spcBef>
                <a:spcPts val="145"/>
              </a:spcBef>
            </a:pPr>
            <a:r>
              <a:rPr lang="en-IN" sz="1050" b="1" spc="-10" dirty="0">
                <a:solidFill>
                  <a:srgbClr val="3A3838"/>
                </a:solidFill>
                <a:latin typeface="Carlito"/>
                <a:cs typeface="Carlito"/>
              </a:rPr>
              <a:t>Weather having least traffic and pollution </a:t>
            </a:r>
            <a:endParaRPr sz="1050" b="1" dirty="0">
              <a:latin typeface="Carlito"/>
              <a:cs typeface="Carli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18363" y="3923157"/>
            <a:ext cx="2540990" cy="105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PM 2.5 Levels</a:t>
            </a:r>
            <a:r>
              <a:rPr lang="en-US" sz="1100" dirty="0"/>
              <a:t>: Allahabad’s air quality is often affected by high levels of PM2.5, especially due to vehicle emissions                                                         </a:t>
            </a: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endParaRPr sz="1100" dirty="0">
              <a:latin typeface="Carlito"/>
              <a:cs typeface="Carli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2448" y="4752136"/>
            <a:ext cx="24237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Security and Accessibility</a:t>
            </a:r>
            <a:r>
              <a:rPr lang="en-US" sz="1100" dirty="0"/>
              <a:t>: Traffic safety has been a focus, with increased CCTV surveillance</a:t>
            </a:r>
            <a:endParaRPr lang="en-IN" sz="1100" spc="-10" dirty="0">
              <a:latin typeface="Carlito"/>
              <a:cs typeface="Carli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2214" y="5459521"/>
            <a:ext cx="272605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100" b="1" dirty="0">
                <a:solidFill>
                  <a:schemeClr val="tx2"/>
                </a:solidFill>
              </a:rPr>
              <a:t>Noise Pollution</a:t>
            </a:r>
            <a:r>
              <a:rPr lang="en-US" sz="1100" dirty="0"/>
              <a:t>: The noise levels in central areas frequently exceed the CPCB's standard of 75 </a:t>
            </a:r>
            <a:r>
              <a:rPr lang="en-US" sz="1100" dirty="0" err="1"/>
              <a:t>dB.</a:t>
            </a:r>
            <a:r>
              <a:rPr lang="en-US" sz="1100" dirty="0"/>
              <a:t> 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33223" y="6111842"/>
            <a:ext cx="270504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100" b="1" dirty="0">
                <a:solidFill>
                  <a:schemeClr val="tx2"/>
                </a:solidFill>
              </a:rPr>
              <a:t>Public Transport Modernization</a:t>
            </a:r>
            <a:r>
              <a:rPr lang="en-IN" sz="1100" dirty="0">
                <a:solidFill>
                  <a:schemeClr val="tx2"/>
                </a:solidFill>
              </a:rPr>
              <a:t>: </a:t>
            </a:r>
            <a:r>
              <a:rPr sz="1100" spc="10" dirty="0">
                <a:latin typeface="Carlito"/>
                <a:cs typeface="Carlito"/>
              </a:rPr>
              <a:t>–</a:t>
            </a:r>
            <a:r>
              <a:rPr lang="en-US" sz="1100" dirty="0"/>
              <a:t>Allahabad is expanding e-rickshaws, electric buses, and bus routes to ease private vehicle use.</a:t>
            </a:r>
            <a:r>
              <a:rPr sz="1100" spc="30" dirty="0">
                <a:latin typeface="Carlito"/>
                <a:cs typeface="Carlito"/>
              </a:rPr>
              <a:t> </a:t>
            </a:r>
            <a:r>
              <a:rPr lang="en-IN" sz="1100" spc="30" dirty="0">
                <a:latin typeface="Carlito"/>
                <a:cs typeface="Carlito"/>
              </a:rPr>
              <a:t>      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920" y="2496198"/>
            <a:ext cx="2711349" cy="5995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767070"/>
                </a:solidFill>
                <a:latin typeface="Carlito"/>
                <a:cs typeface="Carlito"/>
              </a:rPr>
              <a:t>Sources:</a:t>
            </a:r>
            <a:r>
              <a:rPr sz="1000" i="1" spc="-45" dirty="0">
                <a:solidFill>
                  <a:srgbClr val="767070"/>
                </a:solidFill>
                <a:latin typeface="Carlito"/>
                <a:cs typeface="Carlito"/>
              </a:rPr>
              <a:t> </a:t>
            </a:r>
            <a:r>
              <a:rPr lang="en-IN" sz="1000" i="1" spc="-45" dirty="0">
                <a:solidFill>
                  <a:srgbClr val="767070"/>
                </a:solidFill>
                <a:latin typeface="Carlito"/>
                <a:cs typeface="Carlito"/>
              </a:rPr>
              <a:t>UMRA ,  MyGov.in,, URBANEMISSION.INFO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000" dirty="0">
              <a:latin typeface="Carlito"/>
              <a:cs typeface="Carlito"/>
            </a:endParaRPr>
          </a:p>
          <a:p>
            <a:pPr marL="14604">
              <a:lnSpc>
                <a:spcPct val="100000"/>
              </a:lnSpc>
              <a:tabLst>
                <a:tab pos="668020" algn="l"/>
              </a:tabLst>
            </a:pPr>
            <a:r>
              <a:rPr sz="2100" b="1" spc="30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</a:t>
            </a:r>
            <a:r>
              <a:rPr sz="2100" b="1" baseline="1984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sz="1400" b="1" spc="50" dirty="0">
                <a:latin typeface="Liberation Sans Narrow"/>
                <a:cs typeface="Liberation Sans Narrow"/>
              </a:rPr>
              <a:t>Overview</a:t>
            </a:r>
            <a:r>
              <a:rPr sz="1400" b="1" spc="-20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 </a:t>
            </a:r>
            <a:r>
              <a:rPr lang="en-IN" sz="1400" b="1" dirty="0">
                <a:solidFill>
                  <a:srgbClr val="1F4E79"/>
                </a:solidFill>
                <a:latin typeface="Liberation Sans Narrow"/>
                <a:cs typeface="Liberation Sans Narrow"/>
              </a:rPr>
              <a:t>Traffic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449708" y="2825242"/>
            <a:ext cx="2952115" cy="338455"/>
            <a:chOff x="449708" y="2825242"/>
            <a:chExt cx="2952115" cy="338455"/>
          </a:xfrm>
        </p:grpSpPr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9708" y="2853056"/>
              <a:ext cx="310638" cy="31063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153162" y="0"/>
                  </a:moveTo>
                  <a:lnTo>
                    <a:pt x="104753" y="7851"/>
                  </a:lnTo>
                  <a:lnTo>
                    <a:pt x="62709" y="29711"/>
                  </a:lnTo>
                  <a:lnTo>
                    <a:pt x="29553" y="63038"/>
                  </a:lnTo>
                  <a:lnTo>
                    <a:pt x="7808" y="105290"/>
                  </a:lnTo>
                  <a:lnTo>
                    <a:pt x="0" y="153924"/>
                  </a:lnTo>
                  <a:lnTo>
                    <a:pt x="7808" y="202557"/>
                  </a:lnTo>
                  <a:lnTo>
                    <a:pt x="29553" y="244809"/>
                  </a:lnTo>
                  <a:lnTo>
                    <a:pt x="62709" y="278136"/>
                  </a:lnTo>
                  <a:lnTo>
                    <a:pt x="104753" y="299996"/>
                  </a:lnTo>
                  <a:lnTo>
                    <a:pt x="153162" y="307848"/>
                  </a:lnTo>
                  <a:lnTo>
                    <a:pt x="201570" y="299996"/>
                  </a:lnTo>
                  <a:lnTo>
                    <a:pt x="243614" y="278136"/>
                  </a:lnTo>
                  <a:lnTo>
                    <a:pt x="276770" y="244809"/>
                  </a:lnTo>
                  <a:lnTo>
                    <a:pt x="298515" y="202557"/>
                  </a:lnTo>
                  <a:lnTo>
                    <a:pt x="306324" y="153924"/>
                  </a:lnTo>
                  <a:lnTo>
                    <a:pt x="298515" y="105290"/>
                  </a:lnTo>
                  <a:lnTo>
                    <a:pt x="276770" y="63038"/>
                  </a:lnTo>
                  <a:lnTo>
                    <a:pt x="243614" y="29711"/>
                  </a:lnTo>
                  <a:lnTo>
                    <a:pt x="201570" y="7851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89148" y="2831592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4" h="307975">
                  <a:moveTo>
                    <a:pt x="0" y="153924"/>
                  </a:moveTo>
                  <a:lnTo>
                    <a:pt x="7808" y="105290"/>
                  </a:lnTo>
                  <a:lnTo>
                    <a:pt x="29553" y="63038"/>
                  </a:lnTo>
                  <a:lnTo>
                    <a:pt x="62709" y="29711"/>
                  </a:lnTo>
                  <a:lnTo>
                    <a:pt x="104753" y="7851"/>
                  </a:lnTo>
                  <a:lnTo>
                    <a:pt x="153162" y="0"/>
                  </a:lnTo>
                  <a:lnTo>
                    <a:pt x="201570" y="7851"/>
                  </a:lnTo>
                  <a:lnTo>
                    <a:pt x="243614" y="29711"/>
                  </a:lnTo>
                  <a:lnTo>
                    <a:pt x="276770" y="63038"/>
                  </a:lnTo>
                  <a:lnTo>
                    <a:pt x="298515" y="105290"/>
                  </a:lnTo>
                  <a:lnTo>
                    <a:pt x="306324" y="153924"/>
                  </a:lnTo>
                  <a:lnTo>
                    <a:pt x="298515" y="202557"/>
                  </a:lnTo>
                  <a:lnTo>
                    <a:pt x="276770" y="244809"/>
                  </a:lnTo>
                  <a:lnTo>
                    <a:pt x="243614" y="278136"/>
                  </a:lnTo>
                  <a:lnTo>
                    <a:pt x="201570" y="299996"/>
                  </a:lnTo>
                  <a:lnTo>
                    <a:pt x="153162" y="307848"/>
                  </a:lnTo>
                  <a:lnTo>
                    <a:pt x="104753" y="299996"/>
                  </a:lnTo>
                  <a:lnTo>
                    <a:pt x="62709" y="278136"/>
                  </a:lnTo>
                  <a:lnTo>
                    <a:pt x="29553" y="244809"/>
                  </a:lnTo>
                  <a:lnTo>
                    <a:pt x="7808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01928" y="3256026"/>
            <a:ext cx="2564405" cy="535403"/>
          </a:xfrm>
          <a:prstGeom prst="rect">
            <a:avLst/>
          </a:prstGeom>
          <a:solidFill>
            <a:srgbClr val="006BAA"/>
          </a:solidFill>
          <a:ln w="28575">
            <a:solidFill>
              <a:srgbClr val="1F4E79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585"/>
              </a:spcBef>
            </a:pPr>
            <a:r>
              <a:rPr lang="en-US" sz="1050" b="1" dirty="0">
                <a:solidFill>
                  <a:schemeClr val="bg1"/>
                </a:solidFill>
                <a:latin typeface="Liberation Sans Narrow"/>
              </a:rPr>
              <a:t>The city experiences significant traffic congestion, especially in areas like Civil Lines, Chowk, and </a:t>
            </a:r>
            <a:r>
              <a:rPr lang="en-US" sz="1050" b="1" dirty="0" err="1">
                <a:solidFill>
                  <a:schemeClr val="bg1"/>
                </a:solidFill>
                <a:latin typeface="Liberation Sans Narrow"/>
              </a:rPr>
              <a:t>Jhonstonganj</a:t>
            </a:r>
            <a:r>
              <a:rPr lang="en-US" sz="1050" b="1" dirty="0"/>
              <a:t>. </a:t>
            </a:r>
            <a:endParaRPr lang="en-US" sz="1050" b="1" dirty="0">
              <a:latin typeface="Liberation Sans Narrow"/>
              <a:cs typeface="Liberation Sans Narro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85286" y="2854198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2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950970" y="2867660"/>
            <a:ext cx="33464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Insights</a:t>
            </a:r>
            <a:r>
              <a:rPr sz="1400" b="1" spc="5" dirty="0">
                <a:latin typeface="Liberation Sans Narrow"/>
                <a:cs typeface="Liberation Sans Narrow"/>
              </a:rPr>
              <a:t> </a:t>
            </a:r>
            <a:r>
              <a:rPr sz="1400" b="1" dirty="0">
                <a:latin typeface="Liberation Sans Narrow"/>
                <a:cs typeface="Liberation Sans Narrow"/>
              </a:rPr>
              <a:t>:</a:t>
            </a:r>
            <a:r>
              <a:rPr lang="en-IN" sz="1400" b="1" dirty="0">
                <a:latin typeface="Liberation Sans Narrow"/>
                <a:cs typeface="Liberation Sans Narrow"/>
              </a:rPr>
              <a:t> </a:t>
            </a:r>
            <a:r>
              <a:rPr lang="en-IN" sz="1400" b="1" dirty="0">
                <a:solidFill>
                  <a:schemeClr val="tx2"/>
                </a:solidFill>
                <a:latin typeface="Liberation Sans Narrow"/>
                <a:cs typeface="Liberation Sans Narrow"/>
              </a:rPr>
              <a:t>About vehicles</a:t>
            </a:r>
            <a:endParaRPr sz="1400" dirty="0">
              <a:solidFill>
                <a:schemeClr val="tx2"/>
              </a:solidFill>
              <a:latin typeface="Liberation Sans Narrow"/>
              <a:cs typeface="Liberation Sans Narrow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1568" y="2874348"/>
            <a:ext cx="313774" cy="313774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5051818" y="3507343"/>
            <a:ext cx="1185896" cy="161583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 algn="ctr">
              <a:lnSpc>
                <a:spcPct val="100000"/>
              </a:lnSpc>
              <a:spcBef>
                <a:spcPts val="300"/>
              </a:spcBef>
            </a:pPr>
            <a:r>
              <a:rPr lang="en-IN" sz="8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TYPE OF VEHICLE</a:t>
            </a:r>
            <a:endParaRPr sz="900" dirty="0">
              <a:latin typeface="Liberation Sans Narrow"/>
              <a:cs typeface="Liberation Sans Narrow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1662" y="3503005"/>
            <a:ext cx="980775" cy="162224"/>
          </a:xfrm>
          <a:prstGeom prst="rect">
            <a:avLst/>
          </a:prstGeom>
          <a:solidFill>
            <a:srgbClr val="2D75B6"/>
          </a:solidFill>
          <a:ln w="28575">
            <a:solidFill>
              <a:srgbClr val="1F4E7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lang="en-IN" sz="8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AVERAGE COUNT</a:t>
            </a:r>
            <a:endParaRPr sz="800" dirty="0">
              <a:latin typeface="Liberation Sans Narrow"/>
              <a:cs typeface="Liberation Sans Narro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9201657" y="2837433"/>
            <a:ext cx="319405" cy="319405"/>
            <a:chOff x="9201657" y="2837433"/>
            <a:chExt cx="319405" cy="319405"/>
          </a:xfrm>
        </p:grpSpPr>
        <p:sp>
          <p:nvSpPr>
            <p:cNvPr id="82" name="object 82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208007" y="2843783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304146" y="2866136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3</a:t>
            </a:r>
            <a:endParaRPr sz="1400">
              <a:latin typeface="Liberation Sans Narrow"/>
              <a:cs typeface="Liberation Sans Narro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992614" y="2864866"/>
            <a:ext cx="15900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Liberation Sans Narrow"/>
                <a:cs typeface="Liberation Sans Narrow"/>
              </a:rPr>
              <a:t>Analysis</a:t>
            </a:r>
            <a:r>
              <a:rPr sz="1400" b="1" spc="-10" dirty="0">
                <a:latin typeface="Liberation Sans Narrow"/>
                <a:cs typeface="Liberation Sans Narrow"/>
              </a:rPr>
              <a:t> </a:t>
            </a:r>
            <a:r>
              <a:rPr sz="1400" b="1" spc="50" dirty="0">
                <a:latin typeface="Liberation Sans Narrow"/>
                <a:cs typeface="Liberation Sans Narrow"/>
              </a:rPr>
              <a:t>of</a:t>
            </a:r>
            <a:r>
              <a:rPr sz="1400" b="1" spc="-5" dirty="0">
                <a:latin typeface="Liberation Sans Narrow"/>
                <a:cs typeface="Liberation Sans Narrow"/>
              </a:rPr>
              <a:t> </a:t>
            </a:r>
            <a:r>
              <a:rPr lang="en-IN" sz="1400" b="1" spc="-10" dirty="0">
                <a:solidFill>
                  <a:srgbClr val="1F4E79"/>
                </a:solidFill>
                <a:latin typeface="Liberation Sans Narrow"/>
                <a:cs typeface="Liberation Sans Narrow"/>
              </a:rPr>
              <a:t>Pollution</a:t>
            </a:r>
            <a:endParaRPr sz="1400" dirty="0">
              <a:latin typeface="Liberation Sans Narrow"/>
              <a:cs typeface="Liberation Sans Narrow"/>
            </a:endParaRPr>
          </a:p>
        </p:txBody>
      </p:sp>
      <p:pic>
        <p:nvPicPr>
          <p:cNvPr id="87" name="object 8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591992" y="2859066"/>
            <a:ext cx="319911" cy="319911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38AC05E-36BF-9E0B-E00B-1EFF10B0B30C}"/>
              </a:ext>
            </a:extLst>
          </p:cNvPr>
          <p:cNvSpPr/>
          <p:nvPr/>
        </p:nvSpPr>
        <p:spPr>
          <a:xfrm>
            <a:off x="5148801" y="4610000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BUS</a:t>
            </a:r>
            <a:endParaRPr lang="en-IN" sz="700" b="1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AFB6AFF8-5452-CC17-8F7B-6993D025427D}"/>
              </a:ext>
            </a:extLst>
          </p:cNvPr>
          <p:cNvSpPr/>
          <p:nvPr/>
        </p:nvSpPr>
        <p:spPr>
          <a:xfrm>
            <a:off x="8068393" y="4081410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864EB67B-F3D5-3E10-73C5-638D3F1B0B33}"/>
              </a:ext>
            </a:extLst>
          </p:cNvPr>
          <p:cNvSpPr/>
          <p:nvPr/>
        </p:nvSpPr>
        <p:spPr>
          <a:xfrm>
            <a:off x="8068393" y="4789071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A74078-7621-60AB-9A7D-C86A0E7083E7}"/>
              </a:ext>
            </a:extLst>
          </p:cNvPr>
          <p:cNvSpPr txBox="1"/>
          <p:nvPr/>
        </p:nvSpPr>
        <p:spPr>
          <a:xfrm>
            <a:off x="8113628" y="4773119"/>
            <a:ext cx="676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67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0E9A48F-9AB8-872A-3E68-5E392AD0CB4A}"/>
              </a:ext>
            </a:extLst>
          </p:cNvPr>
          <p:cNvSpPr/>
          <p:nvPr/>
        </p:nvSpPr>
        <p:spPr>
          <a:xfrm>
            <a:off x="8060945" y="5412975"/>
            <a:ext cx="837182" cy="26044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8D9C62B7-5C4B-8F52-4505-49E712AE5D51}"/>
              </a:ext>
            </a:extLst>
          </p:cNvPr>
          <p:cNvSpPr/>
          <p:nvPr/>
        </p:nvSpPr>
        <p:spPr>
          <a:xfrm>
            <a:off x="5146223" y="5294884"/>
            <a:ext cx="942780" cy="2361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AC499D-3E00-0969-0829-E2229FF3BE26}"/>
              </a:ext>
            </a:extLst>
          </p:cNvPr>
          <p:cNvSpPr txBox="1"/>
          <p:nvPr/>
        </p:nvSpPr>
        <p:spPr>
          <a:xfrm>
            <a:off x="5148801" y="5312948"/>
            <a:ext cx="9387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00" dirty="0">
                <a:latin typeface="Arial Black" panose="020B0A04020102020204" pitchFamily="34" charset="0"/>
              </a:rPr>
              <a:t>MOTORCYCLE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59F5A6-3601-9B2C-F14D-253A09FE475E}"/>
              </a:ext>
            </a:extLst>
          </p:cNvPr>
          <p:cNvSpPr/>
          <p:nvPr/>
        </p:nvSpPr>
        <p:spPr>
          <a:xfrm>
            <a:off x="9196469" y="3330045"/>
            <a:ext cx="2860930" cy="3438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AE8CFC5-9BD0-B8AD-A194-3A7218C69C1D}"/>
              </a:ext>
            </a:extLst>
          </p:cNvPr>
          <p:cNvCxnSpPr>
            <a:cxnSpLocks/>
          </p:cNvCxnSpPr>
          <p:nvPr/>
        </p:nvCxnSpPr>
        <p:spPr>
          <a:xfrm flipV="1">
            <a:off x="9196469" y="3774507"/>
            <a:ext cx="2860930" cy="94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2DE45DF-D278-8EEB-4FCC-5B8D24D2475A}"/>
              </a:ext>
            </a:extLst>
          </p:cNvPr>
          <p:cNvCxnSpPr>
            <a:cxnSpLocks/>
          </p:cNvCxnSpPr>
          <p:nvPr/>
        </p:nvCxnSpPr>
        <p:spPr>
          <a:xfrm>
            <a:off x="10085958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C1393D5-5C91-E756-0D63-321D6AEECDFA}"/>
              </a:ext>
            </a:extLst>
          </p:cNvPr>
          <p:cNvCxnSpPr>
            <a:cxnSpLocks/>
          </p:cNvCxnSpPr>
          <p:nvPr/>
        </p:nvCxnSpPr>
        <p:spPr>
          <a:xfrm>
            <a:off x="11049000" y="3317451"/>
            <a:ext cx="0" cy="345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9ACC055-CE16-9728-7470-B746A124B0D9}"/>
              </a:ext>
            </a:extLst>
          </p:cNvPr>
          <p:cNvSpPr txBox="1"/>
          <p:nvPr/>
        </p:nvSpPr>
        <p:spPr>
          <a:xfrm>
            <a:off x="9240779" y="3405556"/>
            <a:ext cx="810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3262F4-AF45-B690-6EC5-6721E3DB5CFA}"/>
              </a:ext>
            </a:extLst>
          </p:cNvPr>
          <p:cNvSpPr/>
          <p:nvPr/>
        </p:nvSpPr>
        <p:spPr>
          <a:xfrm>
            <a:off x="5141952" y="3928827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CAR</a:t>
            </a:r>
            <a:endParaRPr lang="en-IN" sz="700" b="1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2ECE7F9-60F2-282D-2175-906529D1580A}"/>
              </a:ext>
            </a:extLst>
          </p:cNvPr>
          <p:cNvSpPr/>
          <p:nvPr/>
        </p:nvSpPr>
        <p:spPr>
          <a:xfrm>
            <a:off x="5136291" y="6026378"/>
            <a:ext cx="947051" cy="227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00" b="1" dirty="0"/>
              <a:t> </a:t>
            </a:r>
            <a:r>
              <a:rPr lang="en-IN" sz="700" b="1" dirty="0">
                <a:latin typeface="Arial Black" panose="020B0A04020102020204" pitchFamily="34" charset="0"/>
              </a:rPr>
              <a:t>TRUCK</a:t>
            </a:r>
            <a:endParaRPr lang="en-IN" sz="700" b="1" dirty="0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E88C3A3-7291-6646-70D6-BE7D664B297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048374" y="3836119"/>
            <a:ext cx="418904" cy="41890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7634456-720D-6673-1683-3B293533E4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 flipH="1">
            <a:off x="4987567" y="4559966"/>
            <a:ext cx="470368" cy="267032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C8CDED4-A3AF-5C07-9832-1EC0A5EFB8F3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02512" y="5318727"/>
            <a:ext cx="290000" cy="2361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D15F5A11-9E2F-917A-7EE7-903F0D9AAD5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3"/>
              </a:ext>
            </a:extLst>
          </a:blip>
          <a:stretch>
            <a:fillRect/>
          </a:stretch>
        </p:blipFill>
        <p:spPr>
          <a:xfrm>
            <a:off x="4866640" y="5970466"/>
            <a:ext cx="576244" cy="382662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0598B46-6693-3B01-5B3C-04D594114681}"/>
              </a:ext>
            </a:extLst>
          </p:cNvPr>
          <p:cNvCxnSpPr>
            <a:stCxn id="64" idx="3"/>
            <a:endCxn id="111" idx="1"/>
          </p:cNvCxnSpPr>
          <p:nvPr/>
        </p:nvCxnSpPr>
        <p:spPr>
          <a:xfrm>
            <a:off x="6089003" y="4042606"/>
            <a:ext cx="2024625" cy="88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D6131A2-B6BF-AF56-B29C-F4008064299E}"/>
              </a:ext>
            </a:extLst>
          </p:cNvPr>
          <p:cNvCxnSpPr>
            <a:stCxn id="102" idx="3"/>
            <a:endCxn id="109" idx="1"/>
          </p:cNvCxnSpPr>
          <p:nvPr/>
        </p:nvCxnSpPr>
        <p:spPr>
          <a:xfrm flipV="1">
            <a:off x="6095852" y="4211633"/>
            <a:ext cx="1972541" cy="51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006D504-E241-C2DB-D499-69CCAF4A27DD}"/>
              </a:ext>
            </a:extLst>
          </p:cNvPr>
          <p:cNvCxnSpPr>
            <a:cxnSpLocks/>
            <a:endCxn id="109" idx="1"/>
          </p:cNvCxnSpPr>
          <p:nvPr/>
        </p:nvCxnSpPr>
        <p:spPr>
          <a:xfrm flipV="1">
            <a:off x="6080308" y="4211633"/>
            <a:ext cx="1988085" cy="1948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76AC2D-5903-4C22-1F42-A7563ED666E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6089003" y="5405835"/>
            <a:ext cx="1971942" cy="137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EAAFD69D-B69E-9D3D-335E-DEAD84152001}"/>
              </a:ext>
            </a:extLst>
          </p:cNvPr>
          <p:cNvSpPr txBox="1"/>
          <p:nvPr/>
        </p:nvSpPr>
        <p:spPr>
          <a:xfrm>
            <a:off x="10155914" y="3283789"/>
            <a:ext cx="799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Count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18D52D-CED1-DA69-FB98-916F98AB3151}"/>
              </a:ext>
            </a:extLst>
          </p:cNvPr>
          <p:cNvSpPr txBox="1"/>
          <p:nvPr/>
        </p:nvSpPr>
        <p:spPr>
          <a:xfrm>
            <a:off x="11118324" y="3281081"/>
            <a:ext cx="892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 (ug/m^3)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72FB6CA-56CB-C2F9-F1BA-F9D9CB71E8B5}"/>
              </a:ext>
            </a:extLst>
          </p:cNvPr>
          <p:cNvCxnSpPr/>
          <p:nvPr/>
        </p:nvCxnSpPr>
        <p:spPr>
          <a:xfrm>
            <a:off x="9196469" y="406743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78E487-A06A-11CD-07C1-40584EF15249}"/>
              </a:ext>
            </a:extLst>
          </p:cNvPr>
          <p:cNvCxnSpPr/>
          <p:nvPr/>
        </p:nvCxnSpPr>
        <p:spPr>
          <a:xfrm>
            <a:off x="9196469" y="4341856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7A1388F-96A1-098A-6AFE-58419988324E}"/>
              </a:ext>
            </a:extLst>
          </p:cNvPr>
          <p:cNvCxnSpPr/>
          <p:nvPr/>
        </p:nvCxnSpPr>
        <p:spPr>
          <a:xfrm>
            <a:off x="9196469" y="46482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CC51FC-0F5F-F4A3-3A98-2334122667A3}"/>
              </a:ext>
            </a:extLst>
          </p:cNvPr>
          <p:cNvCxnSpPr/>
          <p:nvPr/>
        </p:nvCxnSpPr>
        <p:spPr>
          <a:xfrm>
            <a:off x="9196469" y="4941702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35FF8F6-B97E-09DC-F9E1-9FAC5DF4671F}"/>
              </a:ext>
            </a:extLst>
          </p:cNvPr>
          <p:cNvCxnSpPr/>
          <p:nvPr/>
        </p:nvCxnSpPr>
        <p:spPr>
          <a:xfrm>
            <a:off x="9196469" y="52578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21C2160-AEBF-4672-A282-C91C0CA1E59A}"/>
              </a:ext>
            </a:extLst>
          </p:cNvPr>
          <p:cNvCxnSpPr/>
          <p:nvPr/>
        </p:nvCxnSpPr>
        <p:spPr>
          <a:xfrm>
            <a:off x="9196469" y="556236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A32557E-74DF-323F-2549-A2F800C862B3}"/>
              </a:ext>
            </a:extLst>
          </p:cNvPr>
          <p:cNvCxnSpPr/>
          <p:nvPr/>
        </p:nvCxnSpPr>
        <p:spPr>
          <a:xfrm>
            <a:off x="9196469" y="58674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CB16180-B54E-8247-B40D-63E333F721DB}"/>
              </a:ext>
            </a:extLst>
          </p:cNvPr>
          <p:cNvCxnSpPr>
            <a:cxnSpLocks/>
          </p:cNvCxnSpPr>
          <p:nvPr/>
        </p:nvCxnSpPr>
        <p:spPr>
          <a:xfrm>
            <a:off x="9196469" y="6170163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67291D1-F5BC-70B4-EFF5-A872B8E08ADD}"/>
              </a:ext>
            </a:extLst>
          </p:cNvPr>
          <p:cNvCxnSpPr/>
          <p:nvPr/>
        </p:nvCxnSpPr>
        <p:spPr>
          <a:xfrm>
            <a:off x="9196469" y="6477000"/>
            <a:ext cx="2860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0C43140-481D-07B7-70CF-C1754FB55840}"/>
              </a:ext>
            </a:extLst>
          </p:cNvPr>
          <p:cNvSpPr txBox="1"/>
          <p:nvPr/>
        </p:nvSpPr>
        <p:spPr>
          <a:xfrm>
            <a:off x="9240779" y="3740629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Allahabad Junction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0B9C39C-C853-DD9B-703B-27E7E93219EA}"/>
              </a:ext>
            </a:extLst>
          </p:cNvPr>
          <p:cNvSpPr txBox="1"/>
          <p:nvPr/>
        </p:nvSpPr>
        <p:spPr>
          <a:xfrm>
            <a:off x="9241495" y="409247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Chowk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BB1294C-4C24-1E98-9875-3BB694BD8218}"/>
              </a:ext>
            </a:extLst>
          </p:cNvPr>
          <p:cNvSpPr txBox="1"/>
          <p:nvPr/>
        </p:nvSpPr>
        <p:spPr>
          <a:xfrm>
            <a:off x="9250892" y="4376967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Civil Lines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4D5D38C-56B3-F884-B571-F44F5004008F}"/>
              </a:ext>
            </a:extLst>
          </p:cNvPr>
          <p:cNvSpPr txBox="1"/>
          <p:nvPr/>
        </p:nvSpPr>
        <p:spPr>
          <a:xfrm>
            <a:off x="9248715" y="467972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Jhunsi</a:t>
            </a:r>
            <a:endParaRPr lang="en-IN" sz="9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A19E4AA-CCC7-6BDA-8886-999A5D8F45A9}"/>
              </a:ext>
            </a:extLst>
          </p:cNvPr>
          <p:cNvSpPr txBox="1"/>
          <p:nvPr/>
        </p:nvSpPr>
        <p:spPr>
          <a:xfrm>
            <a:off x="9248715" y="4970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Katra</a:t>
            </a:r>
            <a:endParaRPr lang="en-IN" sz="900" i="1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73EB07A-C99B-11A0-F4F8-DFC9ACD050AF}"/>
              </a:ext>
            </a:extLst>
          </p:cNvPr>
          <p:cNvSpPr txBox="1"/>
          <p:nvPr/>
        </p:nvSpPr>
        <p:spPr>
          <a:xfrm>
            <a:off x="9244130" y="5237868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MNNIT Gate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877DD83-A058-0DE4-5080-CE832D314F4E}"/>
              </a:ext>
            </a:extLst>
          </p:cNvPr>
          <p:cNvSpPr txBox="1"/>
          <p:nvPr/>
        </p:nvSpPr>
        <p:spPr>
          <a:xfrm>
            <a:off x="9238539" y="55971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Minto Park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BCE41FA-29E2-4562-ABD1-16CF928BA620}"/>
              </a:ext>
            </a:extLst>
          </p:cNvPr>
          <p:cNvSpPr txBox="1"/>
          <p:nvPr/>
        </p:nvSpPr>
        <p:spPr>
          <a:xfrm>
            <a:off x="9248599" y="589871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Naini Bridge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DEABD09-7673-5348-1DE3-23090D999502}"/>
              </a:ext>
            </a:extLst>
          </p:cNvPr>
          <p:cNvSpPr txBox="1"/>
          <p:nvPr/>
        </p:nvSpPr>
        <p:spPr>
          <a:xfrm>
            <a:off x="9248598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 err="1"/>
              <a:t>Phaphamau</a:t>
            </a:r>
            <a:endParaRPr lang="en-IN" sz="900" i="1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D783742-5506-FAA5-3B73-51752FD2DC1C}"/>
              </a:ext>
            </a:extLst>
          </p:cNvPr>
          <p:cNvSpPr txBox="1"/>
          <p:nvPr/>
        </p:nvSpPr>
        <p:spPr>
          <a:xfrm>
            <a:off x="9231175" y="6437302"/>
            <a:ext cx="81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Tagore Town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52A5B17-C06E-AFBA-00CB-74D8058A0227}"/>
              </a:ext>
            </a:extLst>
          </p:cNvPr>
          <p:cNvSpPr txBox="1"/>
          <p:nvPr/>
        </p:nvSpPr>
        <p:spPr>
          <a:xfrm>
            <a:off x="10150223" y="38016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FB4200F-4C91-CF43-FCE0-7D8601814E21}"/>
              </a:ext>
            </a:extLst>
          </p:cNvPr>
          <p:cNvSpPr txBox="1"/>
          <p:nvPr/>
        </p:nvSpPr>
        <p:spPr>
          <a:xfrm>
            <a:off x="10138213" y="41006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8DEA3EF-807F-38B8-8999-636DE1F6F508}"/>
              </a:ext>
            </a:extLst>
          </p:cNvPr>
          <p:cNvSpPr txBox="1"/>
          <p:nvPr/>
        </p:nvSpPr>
        <p:spPr>
          <a:xfrm>
            <a:off x="10130251" y="438026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C13A876-E20E-DF9B-BFB9-BDA3738CBFF8}"/>
              </a:ext>
            </a:extLst>
          </p:cNvPr>
          <p:cNvSpPr txBox="1"/>
          <p:nvPr/>
        </p:nvSpPr>
        <p:spPr>
          <a:xfrm>
            <a:off x="10150223" y="467798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109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9E702AE-7747-456B-7854-5D4E7FF18975}"/>
              </a:ext>
            </a:extLst>
          </p:cNvPr>
          <p:cNvSpPr txBox="1"/>
          <p:nvPr/>
        </p:nvSpPr>
        <p:spPr>
          <a:xfrm>
            <a:off x="10165783" y="4978599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0EA46F3-A588-F762-1A1E-152255BAEE65}"/>
              </a:ext>
            </a:extLst>
          </p:cNvPr>
          <p:cNvSpPr txBox="1"/>
          <p:nvPr/>
        </p:nvSpPr>
        <p:spPr>
          <a:xfrm>
            <a:off x="10142501" y="529488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107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BC46E7A-40C3-227E-1867-7A86B1953A49}"/>
              </a:ext>
            </a:extLst>
          </p:cNvPr>
          <p:cNvSpPr txBox="1"/>
          <p:nvPr/>
        </p:nvSpPr>
        <p:spPr>
          <a:xfrm>
            <a:off x="10150223" y="558479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111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5E70B534-5C20-B48F-E0F1-2293508E12F9}"/>
              </a:ext>
            </a:extLst>
          </p:cNvPr>
          <p:cNvSpPr txBox="1"/>
          <p:nvPr/>
        </p:nvSpPr>
        <p:spPr>
          <a:xfrm>
            <a:off x="10164957" y="590801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D0BB66F-F805-98E8-C26D-DBF073EEA1BC}"/>
              </a:ext>
            </a:extLst>
          </p:cNvPr>
          <p:cNvSpPr txBox="1"/>
          <p:nvPr/>
        </p:nvSpPr>
        <p:spPr>
          <a:xfrm>
            <a:off x="10144533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108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F335D40-0B2D-9D80-102D-AF0B9C72211A}"/>
              </a:ext>
            </a:extLst>
          </p:cNvPr>
          <p:cNvSpPr txBox="1"/>
          <p:nvPr/>
        </p:nvSpPr>
        <p:spPr>
          <a:xfrm>
            <a:off x="10138213" y="650655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112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DE2CC24-68F2-EA03-DF15-3136847828D1}"/>
              </a:ext>
            </a:extLst>
          </p:cNvPr>
          <p:cNvSpPr txBox="1"/>
          <p:nvPr/>
        </p:nvSpPr>
        <p:spPr>
          <a:xfrm>
            <a:off x="11168800" y="3830601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80AD908-BF8A-E071-2D93-8C4592F4F150}"/>
              </a:ext>
            </a:extLst>
          </p:cNvPr>
          <p:cNvSpPr txBox="1"/>
          <p:nvPr/>
        </p:nvSpPr>
        <p:spPr>
          <a:xfrm>
            <a:off x="11168800" y="4110532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1C1B93-71F7-DC57-67E9-043AD5277673}"/>
              </a:ext>
            </a:extLst>
          </p:cNvPr>
          <p:cNvSpPr txBox="1"/>
          <p:nvPr/>
        </p:nvSpPr>
        <p:spPr>
          <a:xfrm>
            <a:off x="11159400" y="440170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2.24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371B5ED-45AE-2D66-9877-BC8CAF9BC072}"/>
              </a:ext>
            </a:extLst>
          </p:cNvPr>
          <p:cNvSpPr txBox="1"/>
          <p:nvPr/>
        </p:nvSpPr>
        <p:spPr>
          <a:xfrm>
            <a:off x="11168800" y="466635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AC93132-7CEC-88CB-8615-FFACC8ADE366}"/>
              </a:ext>
            </a:extLst>
          </p:cNvPr>
          <p:cNvSpPr txBox="1"/>
          <p:nvPr/>
        </p:nvSpPr>
        <p:spPr>
          <a:xfrm>
            <a:off x="11169927" y="4965480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2.26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D1E431E-5DFC-81AB-5536-6FCF322675AF}"/>
              </a:ext>
            </a:extLst>
          </p:cNvPr>
          <p:cNvSpPr txBox="1"/>
          <p:nvPr/>
        </p:nvSpPr>
        <p:spPr>
          <a:xfrm>
            <a:off x="11159400" y="5291836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2.14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24B2DC-4D66-FCE1-6AA1-232A482A4400}"/>
              </a:ext>
            </a:extLst>
          </p:cNvPr>
          <p:cNvSpPr txBox="1"/>
          <p:nvPr/>
        </p:nvSpPr>
        <p:spPr>
          <a:xfrm>
            <a:off x="11173787" y="5580845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2.22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A0C0092-9891-5BD2-3A96-E292D08A6D4C}"/>
              </a:ext>
            </a:extLst>
          </p:cNvPr>
          <p:cNvSpPr txBox="1"/>
          <p:nvPr/>
        </p:nvSpPr>
        <p:spPr>
          <a:xfrm>
            <a:off x="11175859" y="5902004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2.19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44F0D9D-E416-9ADC-75CE-C33A72CD9048}"/>
              </a:ext>
            </a:extLst>
          </p:cNvPr>
          <p:cNvSpPr txBox="1"/>
          <p:nvPr/>
        </p:nvSpPr>
        <p:spPr>
          <a:xfrm>
            <a:off x="11169927" y="6195853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2.17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49EA3DD-B455-8AE6-E49A-06839B0B6C4A}"/>
              </a:ext>
            </a:extLst>
          </p:cNvPr>
          <p:cNvSpPr txBox="1"/>
          <p:nvPr/>
        </p:nvSpPr>
        <p:spPr>
          <a:xfrm>
            <a:off x="11169927" y="6497828"/>
            <a:ext cx="81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i="1" dirty="0"/>
              <a:t>2.23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6288" y="83882"/>
            <a:ext cx="482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l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Berlin Sans FB Demi" panose="020E0802020502020306" pitchFamily="34" charset="0"/>
              </a:rPr>
              <a:t>KEY</a:t>
            </a:r>
            <a:r>
              <a:rPr sz="2800" spc="-70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ADDRESSABLE</a:t>
            </a:r>
            <a:r>
              <a:rPr sz="2800" spc="-85" dirty="0">
                <a:latin typeface="Berlin Sans FB Demi" panose="020E0802020502020306" pitchFamily="34" charset="0"/>
              </a:rPr>
              <a:t> </a:t>
            </a:r>
            <a:r>
              <a:rPr sz="2800" spc="-10" dirty="0">
                <a:latin typeface="Berlin Sans FB Demi" panose="020E0802020502020306" pitchFamily="34" charset="0"/>
              </a:rPr>
              <a:t>ISSUES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995"/>
            <a:ext cx="3565525" cy="231775"/>
          </a:xfrm>
          <a:custGeom>
            <a:avLst/>
            <a:gdLst/>
            <a:ahLst/>
            <a:cxnLst/>
            <a:rect l="l" t="t" r="r" b="b"/>
            <a:pathLst>
              <a:path w="3565525" h="231775">
                <a:moveTo>
                  <a:pt x="35655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3565525" y="231457"/>
                </a:lnTo>
                <a:lnTo>
                  <a:pt x="3565525" y="135001"/>
                </a:lnTo>
                <a:close/>
              </a:path>
              <a:path w="3565525" h="231775">
                <a:moveTo>
                  <a:pt x="3565525" y="0"/>
                </a:moveTo>
                <a:lnTo>
                  <a:pt x="0" y="0"/>
                </a:lnTo>
                <a:lnTo>
                  <a:pt x="0" y="96456"/>
                </a:lnTo>
                <a:lnTo>
                  <a:pt x="3565525" y="96456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28888" y="217880"/>
            <a:ext cx="3565525" cy="245745"/>
          </a:xfrm>
          <a:custGeom>
            <a:avLst/>
            <a:gdLst/>
            <a:ahLst/>
            <a:cxnLst/>
            <a:rect l="l" t="t" r="r" b="b"/>
            <a:pathLst>
              <a:path w="3565525" h="245745">
                <a:moveTo>
                  <a:pt x="3565525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3565525" y="245287"/>
                </a:lnTo>
                <a:lnTo>
                  <a:pt x="3565525" y="143129"/>
                </a:lnTo>
                <a:close/>
              </a:path>
              <a:path w="3565525" h="245745">
                <a:moveTo>
                  <a:pt x="3565525" y="0"/>
                </a:moveTo>
                <a:lnTo>
                  <a:pt x="0" y="0"/>
                </a:lnTo>
                <a:lnTo>
                  <a:pt x="0" y="102171"/>
                </a:lnTo>
                <a:lnTo>
                  <a:pt x="3565525" y="102171"/>
                </a:lnTo>
                <a:lnTo>
                  <a:pt x="35655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16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6056376" y="0"/>
                </a:moveTo>
                <a:lnTo>
                  <a:pt x="0" y="0"/>
                </a:lnTo>
                <a:lnTo>
                  <a:pt x="0" y="338315"/>
                </a:lnTo>
                <a:lnTo>
                  <a:pt x="6056376" y="338315"/>
                </a:lnTo>
                <a:lnTo>
                  <a:pt x="6056376" y="0"/>
                </a:lnTo>
                <a:close/>
              </a:path>
              <a:path w="12192000" h="338455">
                <a:moveTo>
                  <a:pt x="12192000" y="0"/>
                </a:moveTo>
                <a:lnTo>
                  <a:pt x="6135624" y="0"/>
                </a:lnTo>
                <a:lnTo>
                  <a:pt x="6135624" y="338315"/>
                </a:lnTo>
                <a:lnTo>
                  <a:pt x="12192000" y="3383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37116" y="671184"/>
            <a:ext cx="10918817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95"/>
              </a:spcBef>
              <a:tabLst>
                <a:tab pos="6330950" algn="l"/>
              </a:tabLst>
            </a:pP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POLLUTION LEVELS OF THE CITY</a:t>
            </a:r>
            <a:r>
              <a:rPr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	</a:t>
            </a:r>
            <a:r>
              <a:rPr lang="en-IN" sz="16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              </a:t>
            </a:r>
            <a:r>
              <a:rPr lang="en-IN" sz="1600" b="1" spc="-35" dirty="0">
                <a:solidFill>
                  <a:srgbClr val="FFFFFF"/>
                </a:solidFill>
                <a:latin typeface="Liberation Sans Narrow"/>
                <a:cs typeface="Liberation Sans Narrow"/>
              </a:rPr>
              <a:t>TRAFFIC CONGESTION</a:t>
            </a:r>
            <a:endParaRPr sz="1600" dirty="0">
              <a:latin typeface="Liberation Sans Narrow"/>
              <a:cs typeface="Liberation Sans Narrow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2" y="1170235"/>
            <a:ext cx="5678464" cy="26630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56336" y="1198626"/>
            <a:ext cx="47688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spc="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High </a:t>
            </a:r>
            <a:r>
              <a:rPr lang="en-IN" sz="1200" b="1" spc="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volume of traffic at intersections</a:t>
            </a:r>
            <a:endParaRPr sz="1200" dirty="0">
              <a:latin typeface="Liberation Sans Narrow"/>
              <a:cs typeface="Liberation Sans Narro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2023" y="1143380"/>
            <a:ext cx="5669280" cy="670560"/>
            <a:chOff x="192023" y="1143380"/>
            <a:chExt cx="5669280" cy="670560"/>
          </a:xfrm>
        </p:grpSpPr>
        <p:sp>
          <p:nvSpPr>
            <p:cNvPr id="12" name="object 12"/>
            <p:cNvSpPr/>
            <p:nvPr/>
          </p:nvSpPr>
          <p:spPr>
            <a:xfrm>
              <a:off x="271271" y="1171955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539239"/>
              <a:ext cx="5669280" cy="27432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56336" y="1563751"/>
            <a:ext cx="4649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Bus and trucks emit a </a:t>
            </a:r>
            <a:r>
              <a:rPr lang="en-US" sz="1200" b="1" spc="-10" dirty="0" err="1">
                <a:solidFill>
                  <a:srgbClr val="FFFFFF"/>
                </a:solidFill>
                <a:latin typeface="Liberation Sans Narrow"/>
                <a:cs typeface="Liberation Sans Narrow"/>
              </a:rPr>
              <a:t>a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</a:t>
            </a:r>
            <a:r>
              <a:rPr lang="en-US" sz="1200" b="1" spc="-10" dirty="0">
                <a:solidFill>
                  <a:srgbClr val="FF0000"/>
                </a:solidFill>
                <a:latin typeface="Liberation Sans Narrow"/>
                <a:cs typeface="Liberation Sans Narrow"/>
              </a:rPr>
              <a:t>significant amount of toxic </a:t>
            </a:r>
            <a:r>
              <a:rPr lang="en-US" sz="1200" b="1" spc="-1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wastes </a:t>
            </a:r>
            <a:endParaRPr lang="en-US" sz="1200" dirty="0">
              <a:latin typeface="Liberation Sans Narrow"/>
              <a:cs typeface="Liberation Sans Narro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2023" y="1509141"/>
            <a:ext cx="5669280" cy="667385"/>
            <a:chOff x="192023" y="1509141"/>
            <a:chExt cx="5669280" cy="667385"/>
          </a:xfrm>
        </p:grpSpPr>
        <p:sp>
          <p:nvSpPr>
            <p:cNvPr id="16" name="object 16"/>
            <p:cNvSpPr/>
            <p:nvPr/>
          </p:nvSpPr>
          <p:spPr>
            <a:xfrm>
              <a:off x="271271" y="153771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0" y="137160"/>
                  </a:moveTo>
                  <a:lnTo>
                    <a:pt x="6992" y="93829"/>
                  </a:lnTo>
                  <a:lnTo>
                    <a:pt x="26462" y="56180"/>
                  </a:lnTo>
                  <a:lnTo>
                    <a:pt x="56153" y="26481"/>
                  </a:lnTo>
                  <a:lnTo>
                    <a:pt x="93805" y="6998"/>
                  </a:lnTo>
                  <a:lnTo>
                    <a:pt x="137159" y="0"/>
                  </a:lnTo>
                  <a:lnTo>
                    <a:pt x="180514" y="6998"/>
                  </a:lnTo>
                  <a:lnTo>
                    <a:pt x="218166" y="26481"/>
                  </a:lnTo>
                  <a:lnTo>
                    <a:pt x="247857" y="56180"/>
                  </a:lnTo>
                  <a:lnTo>
                    <a:pt x="267327" y="93829"/>
                  </a:lnTo>
                  <a:lnTo>
                    <a:pt x="274320" y="137160"/>
                  </a:lnTo>
                  <a:lnTo>
                    <a:pt x="267327" y="180490"/>
                  </a:lnTo>
                  <a:lnTo>
                    <a:pt x="247857" y="218139"/>
                  </a:lnTo>
                  <a:lnTo>
                    <a:pt x="218166" y="247838"/>
                  </a:lnTo>
                  <a:lnTo>
                    <a:pt x="180514" y="267321"/>
                  </a:lnTo>
                  <a:lnTo>
                    <a:pt x="137159" y="274320"/>
                  </a:lnTo>
                  <a:lnTo>
                    <a:pt x="93805" y="267321"/>
                  </a:lnTo>
                  <a:lnTo>
                    <a:pt x="56153" y="247838"/>
                  </a:lnTo>
                  <a:lnTo>
                    <a:pt x="26462" y="218139"/>
                  </a:lnTo>
                  <a:lnTo>
                    <a:pt x="6992" y="180490"/>
                  </a:lnTo>
                  <a:lnTo>
                    <a:pt x="0" y="13716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023" y="1901952"/>
              <a:ext cx="5669280" cy="27432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56336" y="1926158"/>
            <a:ext cx="4431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b="1" dirty="0">
                <a:solidFill>
                  <a:srgbClr val="FF0000"/>
                </a:solidFill>
                <a:latin typeface="Liberation Sans Narrow"/>
                <a:cs typeface="Liberation Sans Narrow"/>
              </a:rPr>
              <a:t>Lack</a:t>
            </a:r>
            <a:r>
              <a:rPr lang="en-IN" sz="1200" b="1" dirty="0">
                <a:solidFill>
                  <a:srgbClr val="FFFFFF"/>
                </a:solidFill>
                <a:latin typeface="Liberation Sans Narrow"/>
                <a:cs typeface="Liberation Sans Narrow"/>
              </a:rPr>
              <a:t> of smart traffic measures</a:t>
            </a:r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1271" y="1899581"/>
            <a:ext cx="274320" cy="266216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59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59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8032" y="2303526"/>
            <a:ext cx="2035353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Average pollution at each intersection is 2.21 ug/m^3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8032" y="2888655"/>
            <a:ext cx="1629159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Carlito"/>
              </a:rPr>
              <a:t>Air pollution in Prayagraj contributes to thousands of hospitalization </a:t>
            </a:r>
            <a:endParaRPr sz="1300" dirty="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6249" y="3854555"/>
            <a:ext cx="1798955" cy="613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IN" sz="1300" dirty="0">
                <a:latin typeface="Franklin Gothic Medium Cond" panose="020B0606030402020204" pitchFamily="34" charset="0"/>
                <a:cs typeface="Liberation Sans Narrow"/>
              </a:rPr>
              <a:t>City’s air quality often exceeds safe limits, with PM 2.5 levels.</a:t>
            </a:r>
            <a:endParaRPr sz="1300" dirty="0">
              <a:latin typeface="Franklin Gothic Medium Cond" panose="020B0606030402020204" pitchFamily="34" charset="0"/>
              <a:cs typeface="Liberation Sans Narro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6791" y="1171955"/>
            <a:ext cx="5611495" cy="834390"/>
            <a:chOff x="6336791" y="1171955"/>
            <a:chExt cx="5611495" cy="807720"/>
          </a:xfrm>
        </p:grpSpPr>
        <p:sp>
          <p:nvSpPr>
            <p:cNvPr id="31" name="object 31"/>
            <p:cNvSpPr/>
            <p:nvPr/>
          </p:nvSpPr>
          <p:spPr>
            <a:xfrm>
              <a:off x="6336791" y="1171955"/>
              <a:ext cx="5611495" cy="807720"/>
            </a:xfrm>
            <a:custGeom>
              <a:avLst/>
              <a:gdLst/>
              <a:ahLst/>
              <a:cxnLst/>
              <a:rect l="l" t="t" r="r" b="b"/>
              <a:pathLst>
                <a:path w="5611495" h="807719">
                  <a:moveTo>
                    <a:pt x="5611368" y="0"/>
                  </a:moveTo>
                  <a:lnTo>
                    <a:pt x="0" y="0"/>
                  </a:lnTo>
                  <a:lnTo>
                    <a:pt x="0" y="807720"/>
                  </a:lnTo>
                  <a:lnTo>
                    <a:pt x="5611368" y="807720"/>
                  </a:lnTo>
                  <a:lnTo>
                    <a:pt x="56113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1571" y="1290827"/>
              <a:ext cx="329183" cy="3291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336791" y="1171955"/>
            <a:ext cx="5611495" cy="8592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566420" marR="412750">
              <a:lnSpc>
                <a:spcPct val="100000"/>
              </a:lnSpc>
              <a:spcBef>
                <a:spcPts val="459"/>
              </a:spcBef>
            </a:pP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High vehicle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counts at major intersections cause bottlenecks during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peak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hours, leading to </a:t>
            </a:r>
            <a:r>
              <a:rPr lang="en-US" sz="1300" b="1" spc="20" dirty="0">
                <a:solidFill>
                  <a:schemeClr val="accent2"/>
                </a:solidFill>
                <a:latin typeface="Liberation Sans Narrow"/>
                <a:cs typeface="Times New Roman" panose="02020603050405020304" pitchFamily="18" charset="0"/>
              </a:rPr>
              <a:t>longer travel </a:t>
            </a:r>
            <a:r>
              <a:rPr lang="en-US" sz="1300" b="1" spc="20" dirty="0">
                <a:solidFill>
                  <a:srgbClr val="FFFFFF"/>
                </a:solidFill>
                <a:latin typeface="Liberation Sans Narrow"/>
                <a:cs typeface="Times New Roman" panose="02020603050405020304" pitchFamily="18" charset="0"/>
              </a:rPr>
              <a:t>times, frequent stops, and increased fuel consumption and emissions.</a:t>
            </a:r>
            <a:endParaRPr lang="en-US" sz="1300" dirty="0">
              <a:latin typeface="Liberation Sans Narrow"/>
              <a:cs typeface="Times New Roman" panose="020206030504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7637" y="2057545"/>
            <a:ext cx="543253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300" u="sng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Vehicle Count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Franklin Gothic Medium Cond" panose="020B0606030402020204" pitchFamily="34" charset="0"/>
                <a:cs typeface="Carlito"/>
              </a:rPr>
              <a:t>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Ranges from 0 to 438 across intersections, with an average of about 111 vehicles per record, indicating heavy congestion at peak times.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95987" y="2352686"/>
            <a:ext cx="2924213" cy="995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5"/>
              </a:spcBef>
              <a:tabLst>
                <a:tab pos="184785" algn="l"/>
              </a:tabLst>
            </a:pPr>
            <a:endParaRPr lang="en-US" sz="1100" dirty="0">
              <a:latin typeface="Carlito"/>
              <a:cs typeface="Carlito"/>
            </a:endParaRPr>
          </a:p>
          <a:p>
            <a:pPr marL="181610" marR="5080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478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Carlito"/>
              </a:rPr>
              <a:t>Average Speed: </a:t>
            </a:r>
            <a:r>
              <a:rPr lang="en-US" sz="1300" dirty="0">
                <a:latin typeface="Franklin Gothic Medium Cond" panose="020B0606030402020204" pitchFamily="34" charset="0"/>
                <a:cs typeface="Carlito"/>
              </a:rPr>
              <a:t>With an average speed of 33.6 km/h and a minimum recorded speed of 8.2 km/h, traffic flow is often slow, contributing to delays.</a:t>
            </a:r>
            <a:endParaRPr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98912" y="3544429"/>
            <a:ext cx="1951866" cy="1013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5"/>
              </a:spcBef>
              <a:buChar char="•"/>
              <a:tabLst>
                <a:tab pos="184785" algn="l"/>
                <a:tab pos="216535" algn="l"/>
              </a:tabLst>
            </a:pPr>
            <a:r>
              <a:rPr lang="en-US" sz="1300" u="sng" dirty="0">
                <a:solidFill>
                  <a:srgbClr val="C00000"/>
                </a:solidFill>
                <a:latin typeface="Franklin Gothic Medium Cond" panose="020B0606030402020204" pitchFamily="34" charset="0"/>
                <a:cs typeface="Arial"/>
              </a:rPr>
              <a:t>Waste: </a:t>
            </a:r>
            <a:r>
              <a:rPr lang="en-US" sz="1300" dirty="0">
                <a:latin typeface="Franklin Gothic Medium Cond" panose="020B0606030402020204" pitchFamily="34" charset="0"/>
                <a:cs typeface="Arial"/>
              </a:rPr>
              <a:t>Congestion wastes time and fuel, leading to economic losses as workers, goods, and services are delayed.</a:t>
            </a:r>
            <a:endParaRPr lang="en-US" sz="1300" dirty="0">
              <a:latin typeface="Franklin Gothic Medium Cond" panose="020B0606030402020204" pitchFamily="34" charset="0"/>
              <a:cs typeface="Carlito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5A8F17E4-3AC6-D1D5-A867-313801ED4F2B}"/>
              </a:ext>
            </a:extLst>
          </p:cNvPr>
          <p:cNvSpPr/>
          <p:nvPr/>
        </p:nvSpPr>
        <p:spPr>
          <a:xfrm>
            <a:off x="-1" y="4772617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4EC139-D940-41B7-F62A-62F50F1E4BCF}"/>
              </a:ext>
            </a:extLst>
          </p:cNvPr>
          <p:cNvSpPr txBox="1"/>
          <p:nvPr/>
        </p:nvSpPr>
        <p:spPr>
          <a:xfrm>
            <a:off x="1713022" y="4780737"/>
            <a:ext cx="880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spc="-10" dirty="0">
                <a:solidFill>
                  <a:srgbClr val="FFFFFF"/>
                </a:solidFill>
                <a:latin typeface="Liberation Sans Narrow"/>
              </a:rPr>
              <a:t>ROAD SAFTEY CONCERNS</a:t>
            </a:r>
            <a:endParaRPr lang="en-IN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A2E91D5-C52B-D398-3EDE-8A3689D922E8}"/>
              </a:ext>
            </a:extLst>
          </p:cNvPr>
          <p:cNvSpPr txBox="1"/>
          <p:nvPr/>
        </p:nvSpPr>
        <p:spPr>
          <a:xfrm>
            <a:off x="192021" y="5119290"/>
            <a:ext cx="1022731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Franklin Gothic Medium Cond" panose="020B0606030402020204" pitchFamily="34" charset="0"/>
              </a:rPr>
              <a:t>Car, Bus, and Truck Counts: </a:t>
            </a:r>
            <a:r>
              <a:rPr lang="en-US" sz="1400" dirty="0">
                <a:latin typeface="Franklin Gothic Medium Cond" panose="020B0606030402020204" pitchFamily="34" charset="0"/>
              </a:rPr>
              <a:t>Car count averages around 66 per record, with bus and truck counts averaging 11 each. A high presence of mixed vehicle types can increase accident risk, especially in congested intersections.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Franklin Gothic Medium Cond" panose="020B0606030402020204" pitchFamily="34" charset="0"/>
              </a:rPr>
              <a:t>Signal Timing: </a:t>
            </a:r>
            <a:r>
              <a:rPr lang="en-US" sz="1400" dirty="0">
                <a:latin typeface="Franklin Gothic Medium Cond" panose="020B0606030402020204" pitchFamily="34" charset="0"/>
              </a:rPr>
              <a:t>Green times average around 63 seconds, with red times around 51 seconds. Shorter green signals during peak hours could contribute to pedestrian and vehicle crossing risks.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Franklin Gothic Medium Cond" panose="020B0606030402020204" pitchFamily="34" charset="0"/>
              </a:rPr>
              <a:t>Motorcycle Count</a:t>
            </a:r>
            <a:r>
              <a:rPr lang="en-US" sz="1400" dirty="0">
                <a:latin typeface="Franklin Gothic Medium Cond" panose="020B0606030402020204" pitchFamily="34" charset="0"/>
              </a:rPr>
              <a:t>: With an average of 22 motorcycles per record and a peak of 93, these vehicles add to road complexity and accident risk in mixed traffic.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dirty="0">
              <a:latin typeface="Franklin Gothic Medium Cond" panose="020B0606030402020204" pitchFamily="34" charset="0"/>
            </a:endParaRPr>
          </a:p>
          <a:p>
            <a:endParaRPr lang="en-IN" sz="1600" dirty="0">
              <a:latin typeface="Franklin Gothic Medium Cond" panose="020B06060304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A22310-10ED-35F6-D88E-65B7B1FA3F3B}"/>
              </a:ext>
            </a:extLst>
          </p:cNvPr>
          <p:cNvCxnSpPr/>
          <p:nvPr/>
        </p:nvCxnSpPr>
        <p:spPr>
          <a:xfrm>
            <a:off x="6114401" y="980071"/>
            <a:ext cx="0" cy="374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F04D1E-8C04-C977-BFB9-A26761E66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8026" y="1514597"/>
            <a:ext cx="4167476" cy="4167476"/>
          </a:xfrm>
          <a:prstGeom prst="rect">
            <a:avLst/>
          </a:prstGeom>
        </p:spPr>
      </p:pic>
      <p:pic>
        <p:nvPicPr>
          <p:cNvPr id="1036" name="Picture 12" descr="Traffic Jam Stock Illustrations, Cliparts and Royalty Free Traffic Jam  Vectors">
            <a:extLst>
              <a:ext uri="{FF2B5EF4-FFF2-40B4-BE49-F238E27FC236}">
                <a16:creationId xmlns:a16="http://schemas.microsoft.com/office/drawing/2014/main" id="{F0D80E24-E7E4-E624-48F4-29D5C2B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99" y="2782408"/>
            <a:ext cx="3389604" cy="198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852C16D-E83B-3920-4FCF-07B92B90B95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419337" y="5127411"/>
            <a:ext cx="1708193" cy="17081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18754B9-C776-722F-F6E4-F09F3BE0D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032578" y="5040638"/>
            <a:ext cx="2601807" cy="1817362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704" y="1076070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5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GREEN SPACES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Green Urban Planning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6972" y="1965596"/>
            <a:ext cx="266243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Developing green spaces, planting trees along roads, and creating “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green belts”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 around the city can help absorb pollutants and improve air quality</a:t>
            </a:r>
            <a:endParaRPr lang="en-IN" sz="1200" b="1" dirty="0"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/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804153" y="1125474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7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58BA2B4-57F5-A94F-F9EB-D2858E133B7B}"/>
              </a:ext>
            </a:extLst>
          </p:cNvPr>
          <p:cNvSpPr txBox="1"/>
          <p:nvPr/>
        </p:nvSpPr>
        <p:spPr>
          <a:xfrm>
            <a:off x="76199" y="2902813"/>
            <a:ext cx="3181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Allowing space for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community gardens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and urban farming initiatives not only fosters community engagement but also provides local produce, reducing the </a:t>
            </a:r>
            <a:r>
              <a:rPr lang="en-US" sz="1200" b="1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cs typeface="Liberation Sans Narrow"/>
              </a:rPr>
              <a:t>carbon footprint.</a:t>
            </a:r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83C84-4BB2-6123-75B0-2E6D0BFF0347}"/>
              </a:ext>
            </a:extLst>
          </p:cNvPr>
          <p:cNvSpPr txBox="1"/>
          <p:nvPr/>
        </p:nvSpPr>
        <p:spPr>
          <a:xfrm>
            <a:off x="82295" y="434665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6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F343779B-817D-5CC5-687B-B35523BB3CD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58AB107-B5EF-5EE2-BC59-D6486367EB95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45717A7-9100-A5D7-A73A-AA0F9E97FD07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A9AB64-7F52-50C9-53E1-3B81E5B79C09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Change in Timing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850AFF8-4EDD-1128-E943-1AB97D8B1A43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Entry timing for trucks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516112-CBE5-58FC-7932-6172506C047C}"/>
              </a:ext>
            </a:extLst>
          </p:cNvPr>
          <p:cNvSpPr txBox="1"/>
          <p:nvPr/>
        </p:nvSpPr>
        <p:spPr>
          <a:xfrm>
            <a:off x="95883" y="5132999"/>
            <a:ext cx="33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Trucks will be assigned 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specific entry times </a:t>
            </a:r>
            <a:r>
              <a:rPr lang="en-US" sz="1200" b="1" dirty="0">
                <a:latin typeface="Franklin Gothic Book" panose="020B0503020102020204" pitchFamily="34" charset="0"/>
              </a:rPr>
              <a:t>to prevent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congestion</a:t>
            </a:r>
            <a:r>
              <a:rPr lang="en-US" sz="1200" b="1" dirty="0">
                <a:latin typeface="Franklin Gothic Book" panose="020B0503020102020204" pitchFamily="34" charset="0"/>
              </a:rPr>
              <a:t> and ensure efficient loading/unloading at logistics centers.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D8973C-9854-D721-4971-16D25D95B5A8}"/>
              </a:ext>
            </a:extLst>
          </p:cNvPr>
          <p:cNvSpPr txBox="1"/>
          <p:nvPr/>
        </p:nvSpPr>
        <p:spPr>
          <a:xfrm>
            <a:off x="95769" y="5816579"/>
            <a:ext cx="3368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Franklin Gothic Book" panose="020B0503020102020204" pitchFamily="34" charset="0"/>
              </a:rPr>
              <a:t> Entry timings will be regulated to reduce </a:t>
            </a:r>
            <a:r>
              <a:rPr lang="en-US" sz="1200" b="1" dirty="0">
                <a:solidFill>
                  <a:schemeClr val="accent2"/>
                </a:solidFill>
                <a:latin typeface="Franklin Gothic Book" panose="020B0503020102020204" pitchFamily="34" charset="0"/>
              </a:rPr>
              <a:t>traffic disruption</a:t>
            </a:r>
            <a:r>
              <a:rPr lang="en-US" sz="1200" b="1" dirty="0">
                <a:latin typeface="Franklin Gothic Book" panose="020B0503020102020204" pitchFamily="34" charset="0"/>
              </a:rPr>
              <a:t>, </a:t>
            </a:r>
            <a:r>
              <a:rPr lang="en-US" sz="1200" b="1" dirty="0">
                <a:solidFill>
                  <a:schemeClr val="accent3"/>
                </a:solidFill>
                <a:latin typeface="Franklin Gothic Book" panose="020B0503020102020204" pitchFamily="34" charset="0"/>
              </a:rPr>
              <a:t>minimize pollution</a:t>
            </a:r>
            <a:r>
              <a:rPr lang="en-US" sz="1200" b="1" dirty="0">
                <a:latin typeface="Franklin Gothic Book" panose="020B0503020102020204" pitchFamily="34" charset="0"/>
              </a:rPr>
              <a:t>, and comply with local laws, particularly during peak hours.</a:t>
            </a: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F3AD8C14-27AA-27FE-695A-009375640B34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AD4C43B6-BAEB-AE29-D1B6-D0AD22777DF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49692E2E-410A-D783-B333-E337871EC87A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21B21F9-BA64-96D1-190B-FFEB9BE63FEC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F2C6D9CD-53E9-66FD-8102-B70CF160D936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REVENUE TO LOCAL GOVERNMENT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2BAF6CC-3529-0F72-5F40-CF89286896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54722" y="968204"/>
            <a:ext cx="543308" cy="543308"/>
          </a:xfrm>
          <a:prstGeom prst="rect">
            <a:avLst/>
          </a:prstGeom>
        </p:spPr>
      </p:pic>
      <p:sp>
        <p:nvSpPr>
          <p:cNvPr id="69" name="object 14">
            <a:extLst>
              <a:ext uri="{FF2B5EF4-FFF2-40B4-BE49-F238E27FC236}">
                <a16:creationId xmlns:a16="http://schemas.microsoft.com/office/drawing/2014/main" id="{E49EFF0B-3AA5-C05E-A368-3DE02515DF7B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Fuel  !  Your Revenue Surge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74F20306-1BCA-7CAD-9F82-20EFAB4856B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8B988F70-65A0-42E3-CF45-70FA3D3BA9A2}"/>
              </a:ext>
            </a:extLst>
          </p:cNvPr>
          <p:cNvSpPr txBox="1"/>
          <p:nvPr/>
        </p:nvSpPr>
        <p:spPr>
          <a:xfrm>
            <a:off x="5729534" y="1952758"/>
            <a:ext cx="3424118" cy="20960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Increased Reach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: Billboards in high-traffic areas maximize public message visibility and engagement.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Water Conservation: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Reducing sprinklers in busy zones minimizes water waste where greenery isn’t the focus.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Resource Efficiency: </a:t>
            </a:r>
            <a:r>
              <a:rPr lang="en-US" sz="1200" b="1" dirty="0">
                <a:latin typeface="Franklin Gothic Book" panose="020B0503020102020204" pitchFamily="34" charset="0"/>
                <a:cs typeface="Liberation Sans Narrow"/>
              </a:rPr>
              <a:t>Prioritizing billboards over sprinklers in high-traffic areas cuts maintenance costs and optimizes resources.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F3C3AA4-834B-9523-B62C-69A1E9A02302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B547ED5A-8698-25DF-FF03-76659B03E58A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1C072721-92EE-1F45-008A-BE713CC5FC2E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528C38F9-D27F-D6B7-8507-8B7E14B9EFDF}"/>
              </a:ext>
            </a:extLst>
          </p:cNvPr>
          <p:cNvSpPr txBox="1"/>
          <p:nvPr/>
        </p:nvSpPr>
        <p:spPr>
          <a:xfrm>
            <a:off x="5673131" y="4331263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8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D8F650-323E-517D-B493-2BBC0905F9E9}"/>
              </a:ext>
            </a:extLst>
          </p:cNvPr>
          <p:cNvSpPr txBox="1"/>
          <p:nvPr/>
        </p:nvSpPr>
        <p:spPr>
          <a:xfrm>
            <a:off x="6384983" y="4324877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pc="20" dirty="0">
                <a:latin typeface="Liberation Sans Narrow"/>
                <a:cs typeface="Liberation Sans Narrow"/>
              </a:rPr>
              <a:t>AI in Traffic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9FEF19E-C0BC-3E6F-F819-347F0BEEB3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955854" y="4294725"/>
            <a:ext cx="538759" cy="538759"/>
          </a:xfrm>
          <a:prstGeom prst="rect">
            <a:avLst/>
          </a:prstGeom>
        </p:spPr>
      </p:pic>
      <p:pic>
        <p:nvPicPr>
          <p:cNvPr id="92" name="object 13">
            <a:extLst>
              <a:ext uri="{FF2B5EF4-FFF2-40B4-BE49-F238E27FC236}">
                <a16:creationId xmlns:a16="http://schemas.microsoft.com/office/drawing/2014/main" id="{5C7C5CDD-4656-D619-E954-2989198E76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AA19B19-4A92-F557-D713-304A0F9C5C66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95171378-7359-9D7C-4A22-09FC0A39BC3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270ED8D6-432F-F2CE-5C4D-F652481FC5A3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Real life monitoring of traffic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B3F3E9B9-6231-4A46-EFED-B79159B94D51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Real-Time Signal Control</a:t>
            </a:r>
            <a:r>
              <a:rPr lang="en-US" sz="1200" b="1" dirty="0">
                <a:latin typeface="Franklin Gothic Book" panose="020B0503020102020204" pitchFamily="34" charset="0"/>
              </a:rPr>
              <a:t>: AI will monitor traffic flow and adjust green light durations dynamically to ease congestion.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5"/>
                </a:solidFill>
                <a:latin typeface="Franklin Gothic Book" panose="020B0503020102020204" pitchFamily="34" charset="0"/>
              </a:rPr>
              <a:t>Improved Efficiency and Lower Emissions</a:t>
            </a:r>
            <a:r>
              <a:rPr lang="en-US" sz="1200" b="1" dirty="0">
                <a:latin typeface="Franklin Gothic Book" panose="020B0503020102020204" pitchFamily="34" charset="0"/>
              </a:rPr>
              <a:t>: Adaptive signals will reduce idle times, resulting in smoother traffic flow and fewer emissions.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3E2EE0-ACAE-5AC1-8BDA-88E51CF915D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207284" y="1825366"/>
            <a:ext cx="2139140" cy="23699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8246B0-86CF-1422-2F47-AB050CCBF03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474259" y="1046168"/>
            <a:ext cx="360805" cy="3677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23DDAB-B209-9840-BEAF-B6B8E1ADE79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9487911" y="2442798"/>
            <a:ext cx="2637709" cy="1777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9355962-6696-3F69-505C-1591F2801E6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607087" y="1751577"/>
            <a:ext cx="1485092" cy="14516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298800C-2292-F2CF-0EF5-C71C09739BE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723" y="1333277"/>
            <a:ext cx="1785278" cy="17798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AE126A-6FA9-E37E-A663-BDA3FC4862D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 flipH="1">
            <a:off x="2868138" y="5181983"/>
            <a:ext cx="2564891" cy="155710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86FBAD3-0CA0-970E-FD4D-DFA08E3BAD5C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262004" y="4274368"/>
            <a:ext cx="830997" cy="83099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AA216A-AF58-54E0-48B2-4DE62396BFB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4"/>
              </a:ext>
            </a:extLst>
          </a:blip>
          <a:stretch>
            <a:fillRect/>
          </a:stretch>
        </p:blipFill>
        <p:spPr>
          <a:xfrm>
            <a:off x="9825454" y="5152759"/>
            <a:ext cx="1970082" cy="1586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13C826-B5C9-1668-2694-6B7A1EF7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752304-5826-99B4-F39F-21DBDCB75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34327" y="118914"/>
            <a:ext cx="69620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7990" algn="l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Berlin Sans FB Demi" panose="020E0802020502020306" pitchFamily="34" charset="0"/>
              </a:rPr>
              <a:t>RECOMMENDATIONS</a:t>
            </a:r>
            <a:r>
              <a:rPr lang="en-US" sz="2400" spc="-30" dirty="0">
                <a:latin typeface="Berlin Sans FB Demi" panose="020E0802020502020306" pitchFamily="34" charset="0"/>
              </a:rPr>
              <a:t> AND IMPLEMENTATION</a:t>
            </a:r>
            <a:r>
              <a:rPr lang="en-IN" sz="2400" spc="-30" dirty="0">
                <a:latin typeface="Berlin Sans FB Demi" panose="020E0802020502020306" pitchFamily="34" charset="0"/>
              </a:rPr>
              <a:t> </a:t>
            </a:r>
            <a:endParaRPr sz="2400" spc="-30" dirty="0">
              <a:latin typeface="Berlin Sans FB Demi" panose="020E0802020502020306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482AC0B-5EC7-18B0-060F-84A2EAB5323F}"/>
              </a:ext>
            </a:extLst>
          </p:cNvPr>
          <p:cNvSpPr/>
          <p:nvPr/>
        </p:nvSpPr>
        <p:spPr>
          <a:xfrm>
            <a:off x="1" y="217995"/>
            <a:ext cx="2819400" cy="245630"/>
          </a:xfrm>
          <a:custGeom>
            <a:avLst/>
            <a:gdLst/>
            <a:ahLst/>
            <a:cxnLst/>
            <a:rect l="l" t="t" r="r" b="b"/>
            <a:pathLst>
              <a:path w="4022725" h="231775">
                <a:moveTo>
                  <a:pt x="4022725" y="135001"/>
                </a:moveTo>
                <a:lnTo>
                  <a:pt x="0" y="135001"/>
                </a:lnTo>
                <a:lnTo>
                  <a:pt x="0" y="231457"/>
                </a:lnTo>
                <a:lnTo>
                  <a:pt x="4022725" y="231457"/>
                </a:lnTo>
                <a:lnTo>
                  <a:pt x="4022725" y="135001"/>
                </a:lnTo>
                <a:close/>
              </a:path>
              <a:path w="4022725" h="231775">
                <a:moveTo>
                  <a:pt x="4022725" y="0"/>
                </a:moveTo>
                <a:lnTo>
                  <a:pt x="0" y="0"/>
                </a:lnTo>
                <a:lnTo>
                  <a:pt x="0" y="96456"/>
                </a:lnTo>
                <a:lnTo>
                  <a:pt x="4022725" y="96456"/>
                </a:lnTo>
                <a:lnTo>
                  <a:pt x="4022725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B5D4730-FFB6-E225-31BA-0D16EA0604E7}"/>
              </a:ext>
            </a:extLst>
          </p:cNvPr>
          <p:cNvSpPr/>
          <p:nvPr/>
        </p:nvSpPr>
        <p:spPr>
          <a:xfrm>
            <a:off x="9372598" y="217880"/>
            <a:ext cx="2819402" cy="245745"/>
          </a:xfrm>
          <a:custGeom>
            <a:avLst/>
            <a:gdLst/>
            <a:ahLst/>
            <a:cxnLst/>
            <a:rect l="l" t="t" r="r" b="b"/>
            <a:pathLst>
              <a:path w="4015740" h="245745">
                <a:moveTo>
                  <a:pt x="4015727" y="143129"/>
                </a:moveTo>
                <a:lnTo>
                  <a:pt x="0" y="143129"/>
                </a:lnTo>
                <a:lnTo>
                  <a:pt x="0" y="245287"/>
                </a:lnTo>
                <a:lnTo>
                  <a:pt x="4015727" y="245287"/>
                </a:lnTo>
                <a:lnTo>
                  <a:pt x="4015727" y="143129"/>
                </a:lnTo>
                <a:close/>
              </a:path>
              <a:path w="4015740" h="245745">
                <a:moveTo>
                  <a:pt x="4015727" y="0"/>
                </a:moveTo>
                <a:lnTo>
                  <a:pt x="0" y="0"/>
                </a:lnTo>
                <a:lnTo>
                  <a:pt x="0" y="102171"/>
                </a:lnTo>
                <a:lnTo>
                  <a:pt x="4015727" y="102171"/>
                </a:lnTo>
                <a:lnTo>
                  <a:pt x="4015727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48787B2-8C7E-4632-5505-C33B3C05DC3B}"/>
              </a:ext>
            </a:extLst>
          </p:cNvPr>
          <p:cNvSpPr/>
          <p:nvPr/>
        </p:nvSpPr>
        <p:spPr>
          <a:xfrm>
            <a:off x="0" y="641604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DB61D0-DE09-015E-F205-E37A4B6D4A82}"/>
              </a:ext>
            </a:extLst>
          </p:cNvPr>
          <p:cNvSpPr txBox="1"/>
          <p:nvPr/>
        </p:nvSpPr>
        <p:spPr>
          <a:xfrm>
            <a:off x="3917589" y="672112"/>
            <a:ext cx="498335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600" b="1" spc="-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FOR POLLUTION , CONGESTION , SAFETY</a:t>
            </a:r>
            <a:endParaRPr sz="1600" dirty="0">
              <a:latin typeface="Liberation Sans Narrow"/>
              <a:cs typeface="Liberation Sans Narrow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8C3949F1-F1F4-4E9F-C7F2-80E4CD6A7836}"/>
              </a:ext>
            </a:extLst>
          </p:cNvPr>
          <p:cNvGrpSpPr/>
          <p:nvPr/>
        </p:nvGrpSpPr>
        <p:grpSpPr>
          <a:xfrm>
            <a:off x="69850" y="1046733"/>
            <a:ext cx="319405" cy="320675"/>
            <a:chOff x="69850" y="1046733"/>
            <a:chExt cx="319405" cy="320675"/>
          </a:xfrm>
        </p:grpSpPr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91B1D20D-0A19-9C51-D3A2-F1BB06C4A60B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153161" y="0"/>
                  </a:moveTo>
                  <a:lnTo>
                    <a:pt x="104748" y="7851"/>
                  </a:lnTo>
                  <a:lnTo>
                    <a:pt x="62704" y="29711"/>
                  </a:lnTo>
                  <a:lnTo>
                    <a:pt x="29549" y="63038"/>
                  </a:lnTo>
                  <a:lnTo>
                    <a:pt x="7807" y="105290"/>
                  </a:lnTo>
                  <a:lnTo>
                    <a:pt x="0" y="153924"/>
                  </a:lnTo>
                  <a:lnTo>
                    <a:pt x="7807" y="202557"/>
                  </a:lnTo>
                  <a:lnTo>
                    <a:pt x="29549" y="244809"/>
                  </a:lnTo>
                  <a:lnTo>
                    <a:pt x="62704" y="278136"/>
                  </a:lnTo>
                  <a:lnTo>
                    <a:pt x="104748" y="299996"/>
                  </a:lnTo>
                  <a:lnTo>
                    <a:pt x="153161" y="307848"/>
                  </a:lnTo>
                  <a:lnTo>
                    <a:pt x="201575" y="299996"/>
                  </a:lnTo>
                  <a:lnTo>
                    <a:pt x="243619" y="278136"/>
                  </a:lnTo>
                  <a:lnTo>
                    <a:pt x="276774" y="244809"/>
                  </a:lnTo>
                  <a:lnTo>
                    <a:pt x="298516" y="202557"/>
                  </a:lnTo>
                  <a:lnTo>
                    <a:pt x="306324" y="153924"/>
                  </a:lnTo>
                  <a:lnTo>
                    <a:pt x="298516" y="105290"/>
                  </a:lnTo>
                  <a:lnTo>
                    <a:pt x="276774" y="63038"/>
                  </a:lnTo>
                  <a:lnTo>
                    <a:pt x="243619" y="29711"/>
                  </a:lnTo>
                  <a:lnTo>
                    <a:pt x="201575" y="7851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850A6B67-FE30-8D18-597B-A6F2E67A032E}"/>
                </a:ext>
              </a:extLst>
            </p:cNvPr>
            <p:cNvSpPr/>
            <p:nvPr/>
          </p:nvSpPr>
          <p:spPr>
            <a:xfrm>
              <a:off x="76200" y="1053083"/>
              <a:ext cx="306705" cy="307975"/>
            </a:xfrm>
            <a:custGeom>
              <a:avLst/>
              <a:gdLst/>
              <a:ahLst/>
              <a:cxnLst/>
              <a:rect l="l" t="t" r="r" b="b"/>
              <a:pathLst>
                <a:path w="306705" h="307975">
                  <a:moveTo>
                    <a:pt x="0" y="153924"/>
                  </a:moveTo>
                  <a:lnTo>
                    <a:pt x="7807" y="105290"/>
                  </a:lnTo>
                  <a:lnTo>
                    <a:pt x="29549" y="63038"/>
                  </a:lnTo>
                  <a:lnTo>
                    <a:pt x="62704" y="29711"/>
                  </a:lnTo>
                  <a:lnTo>
                    <a:pt x="104748" y="7851"/>
                  </a:lnTo>
                  <a:lnTo>
                    <a:pt x="153161" y="0"/>
                  </a:lnTo>
                  <a:lnTo>
                    <a:pt x="201575" y="7851"/>
                  </a:lnTo>
                  <a:lnTo>
                    <a:pt x="243619" y="29711"/>
                  </a:lnTo>
                  <a:lnTo>
                    <a:pt x="276774" y="63038"/>
                  </a:lnTo>
                  <a:lnTo>
                    <a:pt x="298516" y="105290"/>
                  </a:lnTo>
                  <a:lnTo>
                    <a:pt x="306324" y="153924"/>
                  </a:lnTo>
                  <a:lnTo>
                    <a:pt x="298516" y="202557"/>
                  </a:lnTo>
                  <a:lnTo>
                    <a:pt x="276774" y="244809"/>
                  </a:lnTo>
                  <a:lnTo>
                    <a:pt x="243619" y="278136"/>
                  </a:lnTo>
                  <a:lnTo>
                    <a:pt x="201575" y="299996"/>
                  </a:lnTo>
                  <a:lnTo>
                    <a:pt x="153161" y="307848"/>
                  </a:lnTo>
                  <a:lnTo>
                    <a:pt x="104748" y="299996"/>
                  </a:lnTo>
                  <a:lnTo>
                    <a:pt x="62704" y="278136"/>
                  </a:lnTo>
                  <a:lnTo>
                    <a:pt x="29549" y="244809"/>
                  </a:lnTo>
                  <a:lnTo>
                    <a:pt x="7807" y="202557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3B7661A-C77F-1B9A-3FB9-2C6C88D3BA24}"/>
              </a:ext>
            </a:extLst>
          </p:cNvPr>
          <p:cNvSpPr txBox="1"/>
          <p:nvPr/>
        </p:nvSpPr>
        <p:spPr>
          <a:xfrm>
            <a:off x="171704" y="1076070"/>
            <a:ext cx="1162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9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F3FF684-C6DE-5F18-0725-C9A6E32AF2F1}"/>
              </a:ext>
            </a:extLst>
          </p:cNvPr>
          <p:cNvSpPr txBox="1"/>
          <p:nvPr/>
        </p:nvSpPr>
        <p:spPr>
          <a:xfrm>
            <a:off x="936244" y="1104380"/>
            <a:ext cx="2528062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Designated Lanes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pic>
        <p:nvPicPr>
          <p:cNvPr id="13" name="object 13">
            <a:extLst>
              <a:ext uri="{FF2B5EF4-FFF2-40B4-BE49-F238E27FC236}">
                <a16:creationId xmlns:a16="http://schemas.microsoft.com/office/drawing/2014/main" id="{1E48B97A-30B1-65DB-2F5E-0F9C89F5CC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4572" y="1479401"/>
            <a:ext cx="5303520" cy="274320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DF45523B-8511-F16D-0EAA-C064F96AB575}"/>
              </a:ext>
            </a:extLst>
          </p:cNvPr>
          <p:cNvSpPr txBox="1"/>
          <p:nvPr/>
        </p:nvSpPr>
        <p:spPr>
          <a:xfrm>
            <a:off x="591945" y="145344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 err="1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Seperating</a:t>
            </a:r>
            <a:r>
              <a:rPr lang="en-IN" b="1" dirty="0">
                <a:solidFill>
                  <a:schemeClr val="bg1"/>
                </a:solidFill>
                <a:latin typeface="Agency FB" panose="020B0503020202020204" pitchFamily="34" charset="0"/>
                <a:cs typeface="Liberation Sans Narrow"/>
              </a:rPr>
              <a:t> lanes for bigger vehicles</a:t>
            </a:r>
            <a:endParaRPr b="1" dirty="0">
              <a:solidFill>
                <a:schemeClr val="bg1"/>
              </a:solidFill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8C06E3D-B021-F59B-6E7F-A3A6CF819DC4}"/>
              </a:ext>
            </a:extLst>
          </p:cNvPr>
          <p:cNvSpPr/>
          <p:nvPr/>
        </p:nvSpPr>
        <p:spPr>
          <a:xfrm>
            <a:off x="156971" y="148742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19">
                <a:moveTo>
                  <a:pt x="0" y="137160"/>
                </a:moveTo>
                <a:lnTo>
                  <a:pt x="6992" y="93829"/>
                </a:lnTo>
                <a:lnTo>
                  <a:pt x="26462" y="56180"/>
                </a:lnTo>
                <a:lnTo>
                  <a:pt x="56153" y="26481"/>
                </a:lnTo>
                <a:lnTo>
                  <a:pt x="93805" y="6998"/>
                </a:lnTo>
                <a:lnTo>
                  <a:pt x="137160" y="0"/>
                </a:lnTo>
                <a:lnTo>
                  <a:pt x="180514" y="6998"/>
                </a:lnTo>
                <a:lnTo>
                  <a:pt x="218166" y="26481"/>
                </a:lnTo>
                <a:lnTo>
                  <a:pt x="247857" y="56180"/>
                </a:lnTo>
                <a:lnTo>
                  <a:pt x="267327" y="93829"/>
                </a:lnTo>
                <a:lnTo>
                  <a:pt x="274320" y="137160"/>
                </a:lnTo>
                <a:lnTo>
                  <a:pt x="267327" y="180490"/>
                </a:lnTo>
                <a:lnTo>
                  <a:pt x="247857" y="218139"/>
                </a:lnTo>
                <a:lnTo>
                  <a:pt x="218166" y="247838"/>
                </a:lnTo>
                <a:lnTo>
                  <a:pt x="180514" y="267321"/>
                </a:lnTo>
                <a:lnTo>
                  <a:pt x="137160" y="274320"/>
                </a:lnTo>
                <a:lnTo>
                  <a:pt x="93805" y="267321"/>
                </a:lnTo>
                <a:lnTo>
                  <a:pt x="56153" y="247838"/>
                </a:lnTo>
                <a:lnTo>
                  <a:pt x="26462" y="218139"/>
                </a:lnTo>
                <a:lnTo>
                  <a:pt x="6992" y="180490"/>
                </a:lnTo>
                <a:lnTo>
                  <a:pt x="0" y="137160"/>
                </a:lnTo>
                <a:close/>
              </a:path>
            </a:pathLst>
          </a:custGeom>
          <a:ln w="571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63FDF12-C78A-0BA7-18D0-E0219DFFE3A5}"/>
              </a:ext>
            </a:extLst>
          </p:cNvPr>
          <p:cNvSpPr txBox="1"/>
          <p:nvPr/>
        </p:nvSpPr>
        <p:spPr>
          <a:xfrm>
            <a:off x="150339" y="1830155"/>
            <a:ext cx="2662430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Dedicated Lanes: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Special lanes for buses and carpools will reduce delays by allowing them to bypass regular traffic.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Reduced Congestion: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Encouraging shared rides will lower single-occupancy vehicles, improving traffic flow and reducing travel times.</a:t>
            </a: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D5627482-9631-590E-C32E-F5DC77BDF563}"/>
              </a:ext>
            </a:extLst>
          </p:cNvPr>
          <p:cNvGrpSpPr/>
          <p:nvPr/>
        </p:nvGrpSpPr>
        <p:grpSpPr>
          <a:xfrm>
            <a:off x="15113" y="976757"/>
            <a:ext cx="6006465" cy="5884545"/>
            <a:chOff x="15113" y="976757"/>
            <a:chExt cx="6006465" cy="5884545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F6F74B3-9BBF-3B9C-B127-8F3EAD8A778E}"/>
                </a:ext>
              </a:extLst>
            </p:cNvPr>
            <p:cNvSpPr/>
            <p:nvPr/>
          </p:nvSpPr>
          <p:spPr>
            <a:xfrm>
              <a:off x="5618988" y="979932"/>
              <a:ext cx="3810" cy="5878195"/>
            </a:xfrm>
            <a:custGeom>
              <a:avLst/>
              <a:gdLst/>
              <a:ahLst/>
              <a:cxnLst/>
              <a:rect l="l" t="t" r="r" b="b"/>
              <a:pathLst>
                <a:path w="3810" h="5878195">
                  <a:moveTo>
                    <a:pt x="0" y="0"/>
                  </a:moveTo>
                  <a:lnTo>
                    <a:pt x="3767" y="5878065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062A4CE0-D0EF-E091-15B5-5D57138BA524}"/>
                </a:ext>
              </a:extLst>
            </p:cNvPr>
            <p:cNvSpPr/>
            <p:nvPr/>
          </p:nvSpPr>
          <p:spPr>
            <a:xfrm>
              <a:off x="18288" y="4219955"/>
              <a:ext cx="5577840" cy="0"/>
            </a:xfrm>
            <a:custGeom>
              <a:avLst/>
              <a:gdLst/>
              <a:ahLst/>
              <a:cxnLst/>
              <a:rect l="l" t="t" r="r" b="b"/>
              <a:pathLst>
                <a:path w="5577840">
                  <a:moveTo>
                    <a:pt x="0" y="0"/>
                  </a:moveTo>
                  <a:lnTo>
                    <a:pt x="5577840" y="0"/>
                  </a:lnTo>
                </a:path>
              </a:pathLst>
            </a:custGeom>
            <a:ln w="6350">
              <a:solidFill>
                <a:srgbClr val="006BAA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344A4FE-2F34-6D82-93BB-8EFA71B73E8A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153924" y="0"/>
                  </a:moveTo>
                  <a:lnTo>
                    <a:pt x="105290" y="7808"/>
                  </a:lnTo>
                  <a:lnTo>
                    <a:pt x="63038" y="29553"/>
                  </a:lnTo>
                  <a:lnTo>
                    <a:pt x="29711" y="62709"/>
                  </a:lnTo>
                  <a:lnTo>
                    <a:pt x="7851" y="104753"/>
                  </a:lnTo>
                  <a:lnTo>
                    <a:pt x="0" y="153162"/>
                  </a:lnTo>
                  <a:lnTo>
                    <a:pt x="7851" y="201570"/>
                  </a:lnTo>
                  <a:lnTo>
                    <a:pt x="29711" y="243614"/>
                  </a:lnTo>
                  <a:lnTo>
                    <a:pt x="63038" y="276770"/>
                  </a:lnTo>
                  <a:lnTo>
                    <a:pt x="105290" y="298515"/>
                  </a:lnTo>
                  <a:lnTo>
                    <a:pt x="153924" y="306324"/>
                  </a:lnTo>
                  <a:lnTo>
                    <a:pt x="202557" y="298515"/>
                  </a:lnTo>
                  <a:lnTo>
                    <a:pt x="244809" y="276770"/>
                  </a:lnTo>
                  <a:lnTo>
                    <a:pt x="278136" y="243614"/>
                  </a:lnTo>
                  <a:lnTo>
                    <a:pt x="299996" y="201570"/>
                  </a:lnTo>
                  <a:lnTo>
                    <a:pt x="307848" y="153162"/>
                  </a:lnTo>
                  <a:lnTo>
                    <a:pt x="299996" y="104753"/>
                  </a:lnTo>
                  <a:lnTo>
                    <a:pt x="278136" y="62709"/>
                  </a:lnTo>
                  <a:lnTo>
                    <a:pt x="244809" y="29553"/>
                  </a:lnTo>
                  <a:lnTo>
                    <a:pt x="202557" y="7808"/>
                  </a:lnTo>
                  <a:lnTo>
                    <a:pt x="153924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7F28E21F-567E-1AA0-238A-16849A163422}"/>
                </a:ext>
              </a:extLst>
            </p:cNvPr>
            <p:cNvSpPr/>
            <p:nvPr/>
          </p:nvSpPr>
          <p:spPr>
            <a:xfrm>
              <a:off x="5707379" y="1103376"/>
              <a:ext cx="307975" cy="306705"/>
            </a:xfrm>
            <a:custGeom>
              <a:avLst/>
              <a:gdLst/>
              <a:ahLst/>
              <a:cxnLst/>
              <a:rect l="l" t="t" r="r" b="b"/>
              <a:pathLst>
                <a:path w="307975" h="306705">
                  <a:moveTo>
                    <a:pt x="0" y="153162"/>
                  </a:moveTo>
                  <a:lnTo>
                    <a:pt x="7851" y="104753"/>
                  </a:lnTo>
                  <a:lnTo>
                    <a:pt x="29711" y="62709"/>
                  </a:lnTo>
                  <a:lnTo>
                    <a:pt x="63038" y="29553"/>
                  </a:lnTo>
                  <a:lnTo>
                    <a:pt x="105290" y="7808"/>
                  </a:lnTo>
                  <a:lnTo>
                    <a:pt x="153924" y="0"/>
                  </a:lnTo>
                  <a:lnTo>
                    <a:pt x="202557" y="7808"/>
                  </a:lnTo>
                  <a:lnTo>
                    <a:pt x="244809" y="29553"/>
                  </a:lnTo>
                  <a:lnTo>
                    <a:pt x="278136" y="62709"/>
                  </a:lnTo>
                  <a:lnTo>
                    <a:pt x="299996" y="104753"/>
                  </a:lnTo>
                  <a:lnTo>
                    <a:pt x="307848" y="153162"/>
                  </a:lnTo>
                  <a:lnTo>
                    <a:pt x="299996" y="201570"/>
                  </a:lnTo>
                  <a:lnTo>
                    <a:pt x="278136" y="243614"/>
                  </a:lnTo>
                  <a:lnTo>
                    <a:pt x="244809" y="276770"/>
                  </a:lnTo>
                  <a:lnTo>
                    <a:pt x="202557" y="298515"/>
                  </a:lnTo>
                  <a:lnTo>
                    <a:pt x="153924" y="306324"/>
                  </a:lnTo>
                  <a:lnTo>
                    <a:pt x="105290" y="298515"/>
                  </a:lnTo>
                  <a:lnTo>
                    <a:pt x="63038" y="276770"/>
                  </a:lnTo>
                  <a:lnTo>
                    <a:pt x="29711" y="243614"/>
                  </a:lnTo>
                  <a:lnTo>
                    <a:pt x="7851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FB3916FA-B939-CD12-2903-BD6C97ED430A}"/>
              </a:ext>
            </a:extLst>
          </p:cNvPr>
          <p:cNvSpPr txBox="1"/>
          <p:nvPr/>
        </p:nvSpPr>
        <p:spPr>
          <a:xfrm>
            <a:off x="5729130" y="1134717"/>
            <a:ext cx="291847" cy="2355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10</a:t>
            </a:r>
            <a:endParaRPr sz="1400" dirty="0">
              <a:latin typeface="Liberation Sans Narrow"/>
              <a:cs typeface="Liberation Sans Narrow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23C5719A-1B2C-06C7-4A3A-5AACB18A6488}"/>
              </a:ext>
            </a:extLst>
          </p:cNvPr>
          <p:cNvGrpSpPr/>
          <p:nvPr/>
        </p:nvGrpSpPr>
        <p:grpSpPr>
          <a:xfrm>
            <a:off x="76199" y="4316412"/>
            <a:ext cx="306705" cy="306705"/>
            <a:chOff x="230124" y="4297680"/>
            <a:chExt cx="306705" cy="30670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54836D6-2838-9F07-37DE-40D5D42A45C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1E2B250-8F4F-D6D4-3577-B1B7501251B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959FB13-29EF-472B-3DA0-7CF0A3D11773}"/>
              </a:ext>
            </a:extLst>
          </p:cNvPr>
          <p:cNvSpPr txBox="1"/>
          <p:nvPr/>
        </p:nvSpPr>
        <p:spPr>
          <a:xfrm>
            <a:off x="40697" y="4327576"/>
            <a:ext cx="699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11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pic>
        <p:nvPicPr>
          <p:cNvPr id="27" name="object 13">
            <a:extLst>
              <a:ext uri="{FF2B5EF4-FFF2-40B4-BE49-F238E27FC236}">
                <a16:creationId xmlns:a16="http://schemas.microsoft.com/office/drawing/2014/main" id="{6EC2CAA4-B99A-6075-3024-BC7BC5E10B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754139"/>
            <a:ext cx="5303520" cy="274320"/>
          </a:xfrm>
          <a:prstGeom prst="rect">
            <a:avLst/>
          </a:prstGeom>
        </p:spPr>
      </p:pic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B5C9780-32E1-0C76-20AD-2E9F19E099AD}"/>
              </a:ext>
            </a:extLst>
          </p:cNvPr>
          <p:cNvSpPr/>
          <p:nvPr/>
        </p:nvSpPr>
        <p:spPr>
          <a:xfrm>
            <a:off x="129635" y="472906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39BF121-04A5-3853-79EE-0114358D0073}"/>
              </a:ext>
            </a:extLst>
          </p:cNvPr>
          <p:cNvSpPr/>
          <p:nvPr/>
        </p:nvSpPr>
        <p:spPr>
          <a:xfrm>
            <a:off x="180814" y="4781070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4B649-18F9-EF4F-04F1-2CBBF589C14F}"/>
              </a:ext>
            </a:extLst>
          </p:cNvPr>
          <p:cNvSpPr txBox="1"/>
          <p:nvPr/>
        </p:nvSpPr>
        <p:spPr>
          <a:xfrm>
            <a:off x="893041" y="4308189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CCTV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B1C732-B239-9AD3-F643-D6E522360C12}"/>
              </a:ext>
            </a:extLst>
          </p:cNvPr>
          <p:cNvSpPr txBox="1"/>
          <p:nvPr/>
        </p:nvSpPr>
        <p:spPr>
          <a:xfrm>
            <a:off x="654662" y="4689867"/>
            <a:ext cx="3221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Cameras for speeding</a:t>
            </a:r>
            <a:endParaRPr lang="en-US"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5A1EB0-5755-A06B-21E1-DAA73235B011}"/>
              </a:ext>
            </a:extLst>
          </p:cNvPr>
          <p:cNvSpPr txBox="1"/>
          <p:nvPr/>
        </p:nvSpPr>
        <p:spPr>
          <a:xfrm>
            <a:off x="95884" y="5132999"/>
            <a:ext cx="3368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Speeding Deterrence: </a:t>
            </a:r>
            <a:r>
              <a:rPr lang="en-US" sz="1200" b="1" dirty="0">
                <a:latin typeface="Franklin Gothic Book" panose="020B0503020102020204" pitchFamily="34" charset="0"/>
              </a:rPr>
              <a:t>Speed cameras will discourage drivers from speeding, improving safety.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Franklin Gothic Book" panose="020B05030201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</a:rPr>
              <a:t>Increased Safety: </a:t>
            </a:r>
            <a:r>
              <a:rPr lang="en-US" sz="1200" b="1" dirty="0">
                <a:latin typeface="Franklin Gothic Book" panose="020B0503020102020204" pitchFamily="34" charset="0"/>
              </a:rPr>
              <a:t>Cameras will reduce accidents by enforcing speed limits at high-risk intersections.</a:t>
            </a:r>
            <a:endParaRPr lang="en-IN" sz="1200" b="1" dirty="0">
              <a:latin typeface="Franklin Gothic Book" panose="020B0503020102020204" pitchFamily="34" charset="0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E5A57472-D222-18EE-4667-EDCDCAC165AE}"/>
              </a:ext>
            </a:extLst>
          </p:cNvPr>
          <p:cNvSpPr/>
          <p:nvPr/>
        </p:nvSpPr>
        <p:spPr>
          <a:xfrm>
            <a:off x="6015353" y="1462135"/>
            <a:ext cx="307975" cy="33845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" name="object 13">
            <a:extLst>
              <a:ext uri="{FF2B5EF4-FFF2-40B4-BE49-F238E27FC236}">
                <a16:creationId xmlns:a16="http://schemas.microsoft.com/office/drawing/2014/main" id="{F1037836-03D6-3E6A-9BE1-FCBE999CC3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7379" y="1487424"/>
            <a:ext cx="5303520" cy="274320"/>
          </a:xfrm>
          <a:prstGeom prst="rect">
            <a:avLst/>
          </a:prstGeom>
        </p:spPr>
      </p:pic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554A8DC5-AE0A-C3E0-06DE-51A508596E2E}"/>
              </a:ext>
            </a:extLst>
          </p:cNvPr>
          <p:cNvSpPr/>
          <p:nvPr/>
        </p:nvSpPr>
        <p:spPr>
          <a:xfrm>
            <a:off x="5971032" y="1472413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93D92953-BCC5-A14A-28B5-CF4325B937CF}"/>
              </a:ext>
            </a:extLst>
          </p:cNvPr>
          <p:cNvSpPr/>
          <p:nvPr/>
        </p:nvSpPr>
        <p:spPr>
          <a:xfrm>
            <a:off x="6023229" y="1521577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AF38C44F-27AD-8280-E7E3-AF6B127B14F7}"/>
              </a:ext>
            </a:extLst>
          </p:cNvPr>
          <p:cNvSpPr txBox="1"/>
          <p:nvPr/>
        </p:nvSpPr>
        <p:spPr>
          <a:xfrm>
            <a:off x="6629399" y="1110160"/>
            <a:ext cx="450246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600" b="1" spc="20" dirty="0">
                <a:latin typeface="Liberation Sans Narrow"/>
                <a:cs typeface="Liberation Sans Narrow"/>
              </a:rPr>
              <a:t>Walkovers</a:t>
            </a:r>
            <a:endParaRPr lang="en-IN" sz="1600" dirty="0">
              <a:latin typeface="Liberation Sans Narrow"/>
              <a:cs typeface="Liberation Sans Narrow"/>
            </a:endParaRPr>
          </a:p>
        </p:txBody>
      </p:sp>
      <p:sp>
        <p:nvSpPr>
          <p:cNvPr id="69" name="object 14">
            <a:extLst>
              <a:ext uri="{FF2B5EF4-FFF2-40B4-BE49-F238E27FC236}">
                <a16:creationId xmlns:a16="http://schemas.microsoft.com/office/drawing/2014/main" id="{F6789D0F-C567-4268-FBFC-5F781BFB8FD0}"/>
              </a:ext>
            </a:extLst>
          </p:cNvPr>
          <p:cNvSpPr txBox="1"/>
          <p:nvPr/>
        </p:nvSpPr>
        <p:spPr>
          <a:xfrm>
            <a:off x="6444296" y="1461113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Overhead walkovers reduce congestion 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CA986298-677F-7241-4F37-A49BCBB3DE7D}"/>
              </a:ext>
            </a:extLst>
          </p:cNvPr>
          <p:cNvSpPr/>
          <p:nvPr/>
        </p:nvSpPr>
        <p:spPr>
          <a:xfrm>
            <a:off x="5638800" y="4219954"/>
            <a:ext cx="6527292" cy="45719"/>
          </a:xfrm>
          <a:custGeom>
            <a:avLst/>
            <a:gdLst/>
            <a:ahLst/>
            <a:cxnLst/>
            <a:rect l="l" t="t" r="r" b="b"/>
            <a:pathLst>
              <a:path w="5577840">
                <a:moveTo>
                  <a:pt x="0" y="0"/>
                </a:moveTo>
                <a:lnTo>
                  <a:pt x="5577840" y="0"/>
                </a:lnTo>
              </a:path>
            </a:pathLst>
          </a:custGeom>
          <a:ln w="6350">
            <a:solidFill>
              <a:srgbClr val="006BAA"/>
            </a:solidFill>
            <a:prstDash val="sys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7">
            <a:extLst>
              <a:ext uri="{FF2B5EF4-FFF2-40B4-BE49-F238E27FC236}">
                <a16:creationId xmlns:a16="http://schemas.microsoft.com/office/drawing/2014/main" id="{3EF107C5-A18A-AC5A-03DC-BAC364EF59BA}"/>
              </a:ext>
            </a:extLst>
          </p:cNvPr>
          <p:cNvSpPr txBox="1"/>
          <p:nvPr/>
        </p:nvSpPr>
        <p:spPr>
          <a:xfrm>
            <a:off x="5729534" y="1952758"/>
            <a:ext cx="3424118" cy="1516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Improved Safety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: Pedestrian overpasses or underpasses will separate foot traffic from vehicles, reducing accident risk at busy intersections.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accent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Better Traffic Flow: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Diverting pedestrians away from intersections will allow vehicles to move more smoothly, easing congestion</a:t>
            </a: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.</a:t>
            </a:r>
            <a:endParaRPr lang="en-IN" sz="1200" b="1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grpSp>
        <p:nvGrpSpPr>
          <p:cNvPr id="83" name="object 25">
            <a:extLst>
              <a:ext uri="{FF2B5EF4-FFF2-40B4-BE49-F238E27FC236}">
                <a16:creationId xmlns:a16="http://schemas.microsoft.com/office/drawing/2014/main" id="{86062442-0FEF-85DA-CC33-16FE79726C8F}"/>
              </a:ext>
            </a:extLst>
          </p:cNvPr>
          <p:cNvGrpSpPr/>
          <p:nvPr/>
        </p:nvGrpSpPr>
        <p:grpSpPr>
          <a:xfrm>
            <a:off x="5658293" y="4316411"/>
            <a:ext cx="306705" cy="306705"/>
            <a:chOff x="230124" y="4297680"/>
            <a:chExt cx="306705" cy="306705"/>
          </a:xfrm>
        </p:grpSpPr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749CABFF-30F1-5699-00E6-B967A1FAD3D6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153161" y="0"/>
                  </a:moveTo>
                  <a:lnTo>
                    <a:pt x="104748" y="7808"/>
                  </a:lnTo>
                  <a:lnTo>
                    <a:pt x="62704" y="29553"/>
                  </a:lnTo>
                  <a:lnTo>
                    <a:pt x="29549" y="62709"/>
                  </a:lnTo>
                  <a:lnTo>
                    <a:pt x="7807" y="104753"/>
                  </a:lnTo>
                  <a:lnTo>
                    <a:pt x="0" y="153162"/>
                  </a:lnTo>
                  <a:lnTo>
                    <a:pt x="7807" y="201570"/>
                  </a:lnTo>
                  <a:lnTo>
                    <a:pt x="29549" y="243614"/>
                  </a:lnTo>
                  <a:lnTo>
                    <a:pt x="62704" y="276770"/>
                  </a:lnTo>
                  <a:lnTo>
                    <a:pt x="104748" y="298515"/>
                  </a:lnTo>
                  <a:lnTo>
                    <a:pt x="153161" y="306324"/>
                  </a:lnTo>
                  <a:lnTo>
                    <a:pt x="201575" y="298515"/>
                  </a:lnTo>
                  <a:lnTo>
                    <a:pt x="243619" y="276770"/>
                  </a:lnTo>
                  <a:lnTo>
                    <a:pt x="276774" y="243614"/>
                  </a:lnTo>
                  <a:lnTo>
                    <a:pt x="298516" y="201570"/>
                  </a:lnTo>
                  <a:lnTo>
                    <a:pt x="306324" y="153162"/>
                  </a:lnTo>
                  <a:lnTo>
                    <a:pt x="298516" y="104753"/>
                  </a:lnTo>
                  <a:lnTo>
                    <a:pt x="276774" y="62709"/>
                  </a:lnTo>
                  <a:lnTo>
                    <a:pt x="243619" y="29553"/>
                  </a:lnTo>
                  <a:lnTo>
                    <a:pt x="201575" y="7808"/>
                  </a:lnTo>
                  <a:lnTo>
                    <a:pt x="153161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80646313-947E-C5AB-1D5E-216C89F716B0}"/>
                </a:ext>
              </a:extLst>
            </p:cNvPr>
            <p:cNvSpPr/>
            <p:nvPr/>
          </p:nvSpPr>
          <p:spPr>
            <a:xfrm>
              <a:off x="230124" y="4297680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5" h="306704">
                  <a:moveTo>
                    <a:pt x="0" y="153162"/>
                  </a:moveTo>
                  <a:lnTo>
                    <a:pt x="7807" y="104753"/>
                  </a:lnTo>
                  <a:lnTo>
                    <a:pt x="29549" y="62709"/>
                  </a:lnTo>
                  <a:lnTo>
                    <a:pt x="62704" y="29553"/>
                  </a:lnTo>
                  <a:lnTo>
                    <a:pt x="104748" y="7808"/>
                  </a:lnTo>
                  <a:lnTo>
                    <a:pt x="153161" y="0"/>
                  </a:lnTo>
                  <a:lnTo>
                    <a:pt x="201575" y="7808"/>
                  </a:lnTo>
                  <a:lnTo>
                    <a:pt x="243619" y="29553"/>
                  </a:lnTo>
                  <a:lnTo>
                    <a:pt x="276774" y="62709"/>
                  </a:lnTo>
                  <a:lnTo>
                    <a:pt x="298516" y="104753"/>
                  </a:lnTo>
                  <a:lnTo>
                    <a:pt x="306324" y="153162"/>
                  </a:lnTo>
                  <a:lnTo>
                    <a:pt x="298516" y="201570"/>
                  </a:lnTo>
                  <a:lnTo>
                    <a:pt x="276774" y="243614"/>
                  </a:lnTo>
                  <a:lnTo>
                    <a:pt x="243619" y="276770"/>
                  </a:lnTo>
                  <a:lnTo>
                    <a:pt x="201575" y="298515"/>
                  </a:lnTo>
                  <a:lnTo>
                    <a:pt x="153161" y="306324"/>
                  </a:lnTo>
                  <a:lnTo>
                    <a:pt x="104748" y="298515"/>
                  </a:lnTo>
                  <a:lnTo>
                    <a:pt x="62704" y="276770"/>
                  </a:lnTo>
                  <a:lnTo>
                    <a:pt x="29549" y="243614"/>
                  </a:lnTo>
                  <a:lnTo>
                    <a:pt x="7807" y="201570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C2F07FF-14F2-16B4-DA34-720A4215FBF0}"/>
              </a:ext>
            </a:extLst>
          </p:cNvPr>
          <p:cNvSpPr txBox="1"/>
          <p:nvPr/>
        </p:nvSpPr>
        <p:spPr>
          <a:xfrm>
            <a:off x="5633376" y="4341760"/>
            <a:ext cx="553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200" b="1" spc="2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12</a:t>
            </a:r>
            <a:endParaRPr lang="en-IN" sz="1200" dirty="0">
              <a:latin typeface="Liberation Sans Narrow"/>
              <a:cs typeface="Liberation Sans Narrow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95B89C5-A3E2-116D-7735-D37AC80EDD5B}"/>
              </a:ext>
            </a:extLst>
          </p:cNvPr>
          <p:cNvSpPr txBox="1"/>
          <p:nvPr/>
        </p:nvSpPr>
        <p:spPr>
          <a:xfrm>
            <a:off x="6439106" y="4324876"/>
            <a:ext cx="262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spc="20" dirty="0">
                <a:latin typeface="Liberation Sans Narrow"/>
                <a:cs typeface="Liberation Sans Narrow"/>
              </a:rPr>
              <a:t>Traffic flow</a:t>
            </a:r>
            <a:endParaRPr lang="en-IN" sz="1800" dirty="0">
              <a:latin typeface="Liberation Sans Narrow"/>
              <a:cs typeface="Liberation Sans Narrow"/>
            </a:endParaRPr>
          </a:p>
          <a:p>
            <a:endParaRPr lang="en-IN" dirty="0"/>
          </a:p>
        </p:txBody>
      </p:sp>
      <p:pic>
        <p:nvPicPr>
          <p:cNvPr id="92" name="object 13">
            <a:extLst>
              <a:ext uri="{FF2B5EF4-FFF2-40B4-BE49-F238E27FC236}">
                <a16:creationId xmlns:a16="http://schemas.microsoft.com/office/drawing/2014/main" id="{4328E1AC-A43B-2ECD-AF41-D93A10793F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0751" y="4745361"/>
            <a:ext cx="5303520" cy="274320"/>
          </a:xfrm>
          <a:prstGeom prst="rect">
            <a:avLst/>
          </a:prstGeom>
        </p:spPr>
      </p:pic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2B7735F2-B146-D5EA-CBFE-40846BBC7E09}"/>
              </a:ext>
            </a:extLst>
          </p:cNvPr>
          <p:cNvSpPr/>
          <p:nvPr/>
        </p:nvSpPr>
        <p:spPr>
          <a:xfrm>
            <a:off x="6018265" y="4742296"/>
            <a:ext cx="321311" cy="299396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64F7D3D2-B05B-538F-9790-59544BC90891}"/>
              </a:ext>
            </a:extLst>
          </p:cNvPr>
          <p:cNvSpPr/>
          <p:nvPr/>
        </p:nvSpPr>
        <p:spPr>
          <a:xfrm>
            <a:off x="6070462" y="4789848"/>
            <a:ext cx="216916" cy="202901"/>
          </a:xfrm>
          <a:prstGeom prst="flowChartConnector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object 14">
            <a:extLst>
              <a:ext uri="{FF2B5EF4-FFF2-40B4-BE49-F238E27FC236}">
                <a16:creationId xmlns:a16="http://schemas.microsoft.com/office/drawing/2014/main" id="{D2083591-7076-1B23-1033-28BAC6E02295}"/>
              </a:ext>
            </a:extLst>
          </p:cNvPr>
          <p:cNvSpPr txBox="1"/>
          <p:nvPr/>
        </p:nvSpPr>
        <p:spPr>
          <a:xfrm>
            <a:off x="6439106" y="4717304"/>
            <a:ext cx="444563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-10" dirty="0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Integrating </a:t>
            </a:r>
            <a:r>
              <a:rPr lang="en-IN" b="1" spc="-10" dirty="0" err="1">
                <a:solidFill>
                  <a:srgbClr val="FFFFFF"/>
                </a:solidFill>
                <a:latin typeface="Agency FB" panose="020B0503020202020204" pitchFamily="34" charset="0"/>
                <a:cs typeface="Liberation Sans Narrow"/>
              </a:rPr>
              <a:t>softwares</a:t>
            </a:r>
            <a:endParaRPr dirty="0">
              <a:latin typeface="Agency FB" panose="020B0503020202020204" pitchFamily="34" charset="0"/>
              <a:cs typeface="Liberation Sans Narrow"/>
            </a:endParaRPr>
          </a:p>
        </p:txBody>
      </p:sp>
      <p:sp>
        <p:nvSpPr>
          <p:cNvPr id="96" name="object 17">
            <a:extLst>
              <a:ext uri="{FF2B5EF4-FFF2-40B4-BE49-F238E27FC236}">
                <a16:creationId xmlns:a16="http://schemas.microsoft.com/office/drawing/2014/main" id="{104D495B-82D3-4839-B793-EA7F2C584106}"/>
              </a:ext>
            </a:extLst>
          </p:cNvPr>
          <p:cNvSpPr txBox="1"/>
          <p:nvPr/>
        </p:nvSpPr>
        <p:spPr>
          <a:xfrm>
            <a:off x="5689092" y="5141926"/>
            <a:ext cx="3798820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AI-Driven Traffic: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Optimization: AI software adjusts signals and routes to prevent congestion, reducing the need for road expansions.</a:t>
            </a: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endParaRPr lang="en-US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  <a:p>
            <a:pPr marL="182245" indent="-16954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82245" algn="l"/>
              </a:tabLst>
            </a:pPr>
            <a:r>
              <a:rPr lang="en-US" sz="1200" b="1" dirty="0">
                <a:solidFill>
                  <a:schemeClr val="accent1"/>
                </a:solidFill>
                <a:latin typeface="Franklin Gothic Book" panose="020B0503020102020204" pitchFamily="34" charset="0"/>
                <a:cs typeface="Liberation Sans Narrow"/>
              </a:rPr>
              <a:t>Maximized Road Efficiency: </a:t>
            </a:r>
            <a:r>
              <a:rPr lang="en-US" sz="1200" b="1" dirty="0">
                <a:solidFill>
                  <a:schemeClr val="tx1"/>
                </a:solidFill>
                <a:latin typeface="Franklin Gothic Book" panose="020B0503020102020204" pitchFamily="34" charset="0"/>
                <a:cs typeface="Liberation Sans Narrow"/>
              </a:rPr>
              <a:t>Optimizing traffic flow uses existing infrastructure more effectively, lowering maintenance and expansion costs.</a:t>
            </a:r>
            <a:endParaRPr lang="en-IN" sz="1200" b="1" dirty="0">
              <a:solidFill>
                <a:schemeClr val="tx1"/>
              </a:solidFill>
              <a:latin typeface="Franklin Gothic Book" panose="020B0503020102020204" pitchFamily="34" charset="0"/>
              <a:cs typeface="Liberation Sans Narrow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7FC01B3-21CB-3050-D47B-F7D307C5F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814762" y="1768179"/>
            <a:ext cx="2647132" cy="23925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6DAE393-B97A-C88B-0324-CE4B903F95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44009" y="1741643"/>
            <a:ext cx="1781538" cy="178153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14B3A95-F3B7-0647-9E32-5185CA79DA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13958" y="1849534"/>
            <a:ext cx="2879413" cy="22436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8F2C32B-6FC8-7BC9-782A-39D42563A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39167" y="971219"/>
            <a:ext cx="552889" cy="5528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2B8A0D9-1327-91ED-11D0-058BAA16CF3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flipH="1">
            <a:off x="6129550" y="1070084"/>
            <a:ext cx="365063" cy="36506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E82548D-B78E-D24F-4AEA-D7FE9674CCC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473056" y="4330482"/>
            <a:ext cx="363901" cy="3175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DF6349F-D733-F077-51CA-BC0E2000D42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3691129" y="5024701"/>
            <a:ext cx="1904999" cy="1832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91C5FA3-2134-0D3F-8E94-06237DCFBD00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9372599" y="5235609"/>
            <a:ext cx="2819402" cy="166118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3006DEE-A62E-EAEE-2813-268DD3CE161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994032" y="4251097"/>
            <a:ext cx="504439" cy="40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7ADA60-9449-21DA-A564-2A4C3A19E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58400" y="4264034"/>
            <a:ext cx="1828800" cy="2286000"/>
          </a:xfrm>
          <a:prstGeom prst="rect">
            <a:avLst/>
          </a:prstGeom>
        </p:spPr>
      </p:pic>
      <p:sp>
        <p:nvSpPr>
          <p:cNvPr id="10" name="object 18">
            <a:extLst>
              <a:ext uri="{FF2B5EF4-FFF2-40B4-BE49-F238E27FC236}">
                <a16:creationId xmlns:a16="http://schemas.microsoft.com/office/drawing/2014/main" id="{081E9BB5-4D4A-5291-C846-97B0A9EB15D3}"/>
              </a:ext>
            </a:extLst>
          </p:cNvPr>
          <p:cNvSpPr/>
          <p:nvPr/>
        </p:nvSpPr>
        <p:spPr>
          <a:xfrm>
            <a:off x="0" y="6324600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1CBF1A-7AF9-555B-D14D-9611D4D86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93733" y="4234899"/>
            <a:ext cx="2175934" cy="217593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486CE63-FA7E-778C-E9D0-83F30B47B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579" y="4489470"/>
            <a:ext cx="480355" cy="1835129"/>
          </a:xfrm>
          <a:prstGeom prst="rect">
            <a:avLst/>
          </a:prstGeom>
        </p:spPr>
      </p:pic>
      <p:sp>
        <p:nvSpPr>
          <p:cNvPr id="33" name="object 19">
            <a:extLst>
              <a:ext uri="{FF2B5EF4-FFF2-40B4-BE49-F238E27FC236}">
                <a16:creationId xmlns:a16="http://schemas.microsoft.com/office/drawing/2014/main" id="{ADEDEDD7-9D49-49C3-52FC-317549A93C80}"/>
              </a:ext>
            </a:extLst>
          </p:cNvPr>
          <p:cNvSpPr txBox="1"/>
          <p:nvPr/>
        </p:nvSpPr>
        <p:spPr>
          <a:xfrm>
            <a:off x="101598" y="6380014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SHIV SHARAN SHUKLA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4" name="object 19">
            <a:extLst>
              <a:ext uri="{FF2B5EF4-FFF2-40B4-BE49-F238E27FC236}">
                <a16:creationId xmlns:a16="http://schemas.microsoft.com/office/drawing/2014/main" id="{13B93865-0282-5800-A668-AB8955B8A6B8}"/>
              </a:ext>
            </a:extLst>
          </p:cNvPr>
          <p:cNvSpPr txBox="1"/>
          <p:nvPr/>
        </p:nvSpPr>
        <p:spPr>
          <a:xfrm>
            <a:off x="5338229" y="6387455"/>
            <a:ext cx="19727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CHINMAY JAIN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80405F73-A991-05F9-75E1-5D7A5A8B1C74}"/>
              </a:ext>
            </a:extLst>
          </p:cNvPr>
          <p:cNvSpPr txBox="1"/>
          <p:nvPr/>
        </p:nvSpPr>
        <p:spPr>
          <a:xfrm>
            <a:off x="9656229" y="6406863"/>
            <a:ext cx="27432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400" b="1" spc="60" dirty="0">
                <a:solidFill>
                  <a:srgbClr val="FFFFFF"/>
                </a:solidFill>
                <a:latin typeface="Liberation Sans Narrow"/>
                <a:cs typeface="Liberation Sans Narrow"/>
              </a:rPr>
              <a:t>SNOIHIK CHAKRABORTY </a:t>
            </a:r>
            <a:endParaRPr sz="1400" dirty="0">
              <a:latin typeface="Liberation Sans Narrow"/>
              <a:cs typeface="Liberation Sans Narrow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29FFEC-D892-04E1-9679-3F5D2C60DB67}"/>
              </a:ext>
            </a:extLst>
          </p:cNvPr>
          <p:cNvSpPr txBox="1"/>
          <p:nvPr/>
        </p:nvSpPr>
        <p:spPr>
          <a:xfrm>
            <a:off x="958979" y="1814763"/>
            <a:ext cx="10210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Arial Rounded MT Bold" panose="020F0704030504030204" pitchFamily="34" charset="0"/>
              </a:rPr>
              <a:t>THANKS  </a:t>
            </a:r>
          </a:p>
          <a:p>
            <a:pPr algn="ctr"/>
            <a:r>
              <a:rPr lang="en-IN" sz="2800" b="1" dirty="0">
                <a:latin typeface="Eras Medium ITC" panose="020B0602030504020804" pitchFamily="34" charset="0"/>
                <a:cs typeface="Times New Roman" panose="02020603050405020304" pitchFamily="18" charset="0"/>
              </a:rPr>
              <a:t>“Together, let’s build a future where tradition meets innovation”</a:t>
            </a: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6DB28728-BCF3-5C09-E83E-1558AF0B8767}"/>
              </a:ext>
            </a:extLst>
          </p:cNvPr>
          <p:cNvSpPr/>
          <p:nvPr/>
        </p:nvSpPr>
        <p:spPr>
          <a:xfrm>
            <a:off x="-16933" y="194945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5">
                <a:moveTo>
                  <a:pt x="0" y="0"/>
                </a:move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177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19992</TotalTime>
  <Words>1086</Words>
  <Application>Microsoft Office PowerPoint</Application>
  <PresentationFormat>Widescreen</PresentationFormat>
  <Paragraphs>164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Agency FB</vt:lpstr>
      <vt:lpstr>Arial</vt:lpstr>
      <vt:lpstr>Arial Black</vt:lpstr>
      <vt:lpstr>Arial Rounded MT Bold</vt:lpstr>
      <vt:lpstr>Berlin Sans FB Demi</vt:lpstr>
      <vt:lpstr>Calibri</vt:lpstr>
      <vt:lpstr>Carlito</vt:lpstr>
      <vt:lpstr>Eras Medium ITC</vt:lpstr>
      <vt:lpstr>Franklin Gothic Book</vt:lpstr>
      <vt:lpstr>Franklin Gothic Medium Cond</vt:lpstr>
      <vt:lpstr>Liberation Sans Narrow</vt:lpstr>
      <vt:lpstr>Times New Roman</vt:lpstr>
      <vt:lpstr>Office Theme</vt:lpstr>
      <vt:lpstr>PowerPoint Presentation</vt:lpstr>
      <vt:lpstr>CURRENT SCENARIO</vt:lpstr>
      <vt:lpstr>KEY ADDRESSABLE ISSUES</vt:lpstr>
      <vt:lpstr>RECOMMENDATIONS AND IMPLEMENTATION </vt:lpstr>
      <vt:lpstr>RECOMMENDATIONS AND IMPLEMENTATION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Chinmay Jain</dc:creator>
  <cp:lastModifiedBy>Chinmay Jain</cp:lastModifiedBy>
  <cp:revision>25</cp:revision>
  <dcterms:created xsi:type="dcterms:W3CDTF">2024-08-11T05:01:30Z</dcterms:created>
  <dcterms:modified xsi:type="dcterms:W3CDTF">2024-11-12T04:13:10Z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2024-08-11T00:00:00Z</vt:filetime>
  </property>
  <property fmtid="{D5CDD505-2E9C-101B-9397-08002B2CF9AE}" pid="3" name="Producer">
    <vt:lpwstr>3-Heights(TM) PDF Security Shell 4.8.25.2 (http://www.pdf-tools.com)</vt:lpwstr>
  </property>
</Properties>
</file>