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0Vwtab18iHFIOowLoS7/19D3T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991C6E-8E07-4328-A6DC-E1C299ABC206}">
  <a:tblStyle styleId="{36991C6E-8E07-4328-A6DC-E1C299ABC206}" styleName="Table_0">
    <a:wholeTbl>
      <a:tcTxStyle b="off" i="off">
        <a:font>
          <a:latin typeface="HelveticaNeueLT Pro 65 Md"/>
          <a:ea typeface="HelveticaNeueLT Pro 65 Md"/>
          <a:cs typeface="HelveticaNeueLT Pro 65 M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HelveticaNeueLT Pro 65 Md"/>
          <a:ea typeface="HelveticaNeueLT Pro 65 Md"/>
          <a:cs typeface="HelveticaNeueLT Pro 65 Md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HelveticaNeueLT Pro 65 Md"/>
          <a:ea typeface="HelveticaNeueLT Pro 65 Md"/>
          <a:cs typeface="HelveticaNeueLT Pro 65 Md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HelveticaNeueLT Pro 65 Md"/>
          <a:ea typeface="HelveticaNeueLT Pro 65 Md"/>
          <a:cs typeface="HelveticaNeueLT Pro 65 M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NeueLT Pro 65 Md"/>
          <a:ea typeface="HelveticaNeueLT Pro 65 Md"/>
          <a:cs typeface="HelveticaNeueLT Pro 65 M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안녕하세요, 저는 ”Variational Autoencoder 기반 의미 보존 자연어 데이터 증강 기법”에 대해 발표할 중앙대학교 최주환입니다. 발표를 시작하겠습니다.</a:t>
            </a:r>
            <a:endParaRPr/>
          </a:p>
        </p:txBody>
      </p:sp>
      <p:sp>
        <p:nvSpPr>
          <p:cNvPr id="222" name="Google Shape;22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다른 기법으로는 EDA 기법이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 기법은 주어진 문장에서 무작위로 단어를 선택하여 동의어로 교체하거나, 문장의 무작위 위치에 단어를 삽입하거나, 단어 간의 순서를 교체하거나, 일부 단어를 삭제하는 총 4가지 세부 기법으로 구성됩니다.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이러한 방법은 간단한 방식으로 새로운 데이터를 확보할 수 있다는 장점이 있지만, 앞서 설명드렸듯이 문장의 의미 정보가 훼손될 수 있습니다.</a:t>
            </a:r>
            <a:endParaRPr/>
          </a:p>
        </p:txBody>
      </p:sp>
      <p:sp>
        <p:nvSpPr>
          <p:cNvPr id="333" name="Google Shape;33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미리 학습된 언어 모델을 활용하여, 해당 모델이 문장의 단어를 예측하도록 함으로써 새로운 표현을 얻어내는 방식도 제안된 바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이러한 기법의 경우, 대규모의 모델을 Fine-tuning하는 과정을 거쳐야 하기에 학습에 많은 비용이 필요한 단점이 있습니다.</a:t>
            </a:r>
            <a:endParaRPr/>
          </a:p>
        </p:txBody>
      </p:sp>
      <p:sp>
        <p:nvSpPr>
          <p:cNvPr id="347" name="Google Shape;34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이제 저희가 텍스트 데이터 증강에 적용한 기법에 대해서 말씀드리겠습니다.</a:t>
            </a:r>
            <a:endParaRPr/>
          </a:p>
        </p:txBody>
      </p:sp>
      <p:sp>
        <p:nvSpPr>
          <p:cNvPr id="360" name="Google Shape;36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우선 저희가 제시하는 모델 구조에 대해서 소개드리겠습니다.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저희는 Attention 연산을 이용하는 Transformer 모델에 기반한 Sequence-to-Sequence 구조를 차용하여 Decoder가 원래의 입력을 복원하는 과정을 학습하도록 하되,</a:t>
            </a:r>
            <a:br>
              <a:rPr lang="en-US"/>
            </a:br>
            <a:r>
              <a:rPr lang="en-US"/>
              <a:t>Encoder가 Decoder로 정보를 전달하는 과정에서 Variational Autoencoder 모듈을 사용하여 Latent vector를 추출하고, 이를 Decoder에 추가적으로 주입하는 모델을 구성하였습니다.</a:t>
            </a:r>
            <a:endParaRPr/>
          </a:p>
        </p:txBody>
      </p:sp>
      <p:sp>
        <p:nvSpPr>
          <p:cNvPr id="367" name="Google Shape;36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Variational Autoencoder의 Encoder는 주어진 입력 데이터의 ‘분포’를 추정합니다. </a:t>
            </a:r>
            <a:br>
              <a:rPr lang="en-US"/>
            </a:br>
            <a:r>
              <a:rPr lang="en-US"/>
              <a:t>이를 위해 주어진 입력 데이터의 분포가 어떤 평균값과 표준편차를 가지는지 추정하고, 이 분포에서 Latent vector를 추출합니다.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Decoder는 이렇게 생성된 Latent vector를 이용하여 원래의 입력을 복원하도록 학습됩니다.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저희는 이러한 Variational Autoencoder 구조를 통해 입력 문장을 재구성하여 복원하는 과정에서 Latent vector를 활용함으로써, Latent vector에 Semantic 정보를 비롯한 핵심적 정보를 담아낼 수 있도록 모델을 구성하였습니다.</a:t>
            </a:r>
            <a:endParaRPr/>
          </a:p>
        </p:txBody>
      </p:sp>
      <p:sp>
        <p:nvSpPr>
          <p:cNvPr id="412" name="Google Shape;41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다음으로 저희가 제안한 방법을 검증한 실험 과정에 대하여 소개드리겠습니다.</a:t>
            </a:r>
            <a:endParaRPr/>
          </a:p>
        </p:txBody>
      </p:sp>
      <p:sp>
        <p:nvSpPr>
          <p:cNvPr id="431" name="Google Shape;43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저희는 앞서 설명드린 Variational Autoencoder를 활용한 기법의 성능을 검증하기 위하여 텍스트 분류 작업에 이를 적용하고, 성능을 평가하는 과정을 거쳤습니다.</a:t>
            </a:r>
            <a:endParaRPr/>
          </a:p>
        </p:txBody>
      </p:sp>
      <p:sp>
        <p:nvSpPr>
          <p:cNvPr id="438" name="Google Shape;43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실험에는 다음과 같은 네가지 Dataset을 활용하였습니다.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각 Dataset은 다양한 주제로 구성되어 있으며, 문장, 즉 데이터의 수와 분류 Class의 종류와 갯수 역시 차이를 보입니다.</a:t>
            </a:r>
            <a:endParaRPr/>
          </a:p>
        </p:txBody>
      </p:sp>
      <p:sp>
        <p:nvSpPr>
          <p:cNvPr id="450" name="Google Shape;45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저희는 원래 데이터만으로 분류 모델을 학습시킨 결과와, 저희가 제안한 기법을 통해 얻은 추가적인 데이터를 함께 사용하여 분류 모델을 학습시킨 결과를 비교하였습니다.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또한 저희는 성능 검증을 위한 비교군으로 앞서 설명드렸던 모델 중 EDA 기법을 설정하고, 이 기법을 통해 Data Augmentation을 거친 데이터를 추가적으로 사용한 결과 역시 확인해 보았습니다.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결과적으로, 저희가 제안한 방법을 사용했을 때 비교군인 EDA 기법을 적용했을 때보다 더 높은 폭의 성능 향상을 얻을 수 있었습니다.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한편, EDA 기법은 IMDB 데이터셋에서 이를 적용하지 않았을 때와 비교하여 오히려 성능이 떨어지는 결과를 보였습니다.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이는 앞서 설명 드렸듯이 해당 기법이 문장의 Semantic을 보존하지 못하여 제대로 된 Data Augmentation이 이루어지지 못했음을 암시합니다.</a:t>
            </a:r>
            <a:endParaRPr/>
          </a:p>
        </p:txBody>
      </p:sp>
      <p:sp>
        <p:nvSpPr>
          <p:cNvPr id="460" name="Google Shape;46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다음은 저희가 제안한 기법과 EDA 기법을 적용하여 새로운 데이터를 생성했을 때의 결과 차이를 나타낸 표입니다.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EDA 기법의 경우 문장의 동사가 삭제되고 원래 문장의 긍정적 의미와 어긋나는 disastor라는 단어가 삽입되어 문장의 의미가 훼손되었음을 볼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반면, 저희가 제안한 모델을 통해 얻은 결과는 이러한 중요한 단어를 보존하면서 새로운 문장을 생성했음을 확인할 수 있습니다.</a:t>
            </a:r>
            <a:endParaRPr/>
          </a:p>
        </p:txBody>
      </p:sp>
      <p:sp>
        <p:nvSpPr>
          <p:cNvPr id="470" name="Google Shape;470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발표는 다음과 같이 소개, 관련 연구, 접근 방법, 실험, 결론 순으로 이루어지겠습니다.</a:t>
            </a:r>
            <a:endParaRPr/>
          </a:p>
        </p:txBody>
      </p:sp>
      <p:sp>
        <p:nvSpPr>
          <p:cNvPr id="232" name="Google Shape;23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마지막으로, 본 연구의 결론에 대해서 말씀드리겠습니다.</a:t>
            </a:r>
            <a:endParaRPr/>
          </a:p>
        </p:txBody>
      </p:sp>
      <p:sp>
        <p:nvSpPr>
          <p:cNvPr id="480" name="Google Shape;480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저희는 Variational Autoencoder를 활용하여 Semantic 정보를 Latent Vector에 담아내는 모델을 구성하여 문장에서 핵심적인 Semantic 정보를 보존하면서 Data Augmentation을 진행할 수 있는 방법을 제시하였고, 이를 텍스트 분류 작업에 적용하여 그 결과를 확인하는 성과를 거두었습니다.</a:t>
            </a:r>
            <a:endParaRPr/>
          </a:p>
        </p:txBody>
      </p:sp>
      <p:sp>
        <p:nvSpPr>
          <p:cNvPr id="487" name="Google Shape;487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또한, 저희는 현재까지의 연구에 덧붙여 추가적으로 데이터가 가지고 있는 Label 정보를 추가적으로 모델에 주입하는 Conditional Variational Autoencoder에 대해 연구할 계획입니다.</a:t>
            </a:r>
            <a:endParaRPr/>
          </a:p>
        </p:txBody>
      </p:sp>
      <p:sp>
        <p:nvSpPr>
          <p:cNvPr id="498" name="Google Shape;498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이상으로 저희 발표를 마치겠습니다. 감사합니다.</a:t>
            </a:r>
            <a:endParaRPr/>
          </a:p>
        </p:txBody>
      </p:sp>
      <p:sp>
        <p:nvSpPr>
          <p:cNvPr id="512" name="Google Shape;512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CVAE</a:t>
            </a:r>
            <a:endParaRPr/>
          </a:p>
        </p:txBody>
      </p:sp>
      <p:sp>
        <p:nvSpPr>
          <p:cNvPr id="518" name="Google Shape;518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우선 저희 연구의 기반 배경에 대해 소개하도록 하겠습니다.</a:t>
            </a:r>
            <a:endParaRPr/>
          </a:p>
        </p:txBody>
      </p:sp>
      <p:sp>
        <p:nvSpPr>
          <p:cNvPr id="258" name="Google Shape;25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딥 러닝 방식을 적용하는 데 있어 성능에 가장 큰 영향을 미치는 제 1요소는 데이터의 양이라고 할 수 있습니다. 데이터가 많이 확보될 수록 딥 러닝 기법은 기존의 다른 방식에 비해서 높은 성능을 보여줄 수 있습니다.</a:t>
            </a:r>
            <a:endParaRPr/>
          </a:p>
        </p:txBody>
      </p:sp>
      <p:sp>
        <p:nvSpPr>
          <p:cNvPr id="265" name="Google Shape;26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반면 학습용 데이터가 부족할 경우, 과적합 현상이 발생하여 학습 시에 주어진 데이터에만 최적화되고 이에 따라 일반화 능력이 떨어져 테스트 단계에서의 최종적 성능이 떨어질 수 있습니다.</a:t>
            </a:r>
            <a:endParaRPr/>
          </a:p>
        </p:txBody>
      </p:sp>
      <p:sp>
        <p:nvSpPr>
          <p:cNvPr id="277" name="Google Shape;27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이러한 과적합 문제를 예방하기 위해서 제시되는 다양한 해결책 중 가장 일반적인 방법은 바로 Data Augmentation, 데이터 증강 기법입니다.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보시는 바와 같이, 왼쪽에 주어진 고양이의 이미지를 회전시키거나, 좌우 반전시키는 등의 조작을 통해 얻은 변형된 이미지를 추가적인 학습용 데이터로 활용하여 과적합 현상을 해결하는 데 도움을 줄 수 있습니다.</a:t>
            </a:r>
            <a:endParaRPr/>
          </a:p>
        </p:txBody>
      </p:sp>
      <p:sp>
        <p:nvSpPr>
          <p:cNvPr id="289" name="Google Shape;28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그런데 이미지 데이터와는 달리 텍스트 데이터를 증강시키기 위해서는 추가적인 고려 사항이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앞서 보셨듯이 이미지에 일부 조작을 가한다고 하여 ‘고양이’ 라는 본질적인 의미가 훼손되는 것은 아니기에 이를 추가적인 데이터로 사용할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그런데 문장으로 구성되는 텍스트에 이러한 단순한 조작을 가할 경우, 예를 들어 자료에서 보시다시피 ’this is good’ 이라는 문장의 단어 순서를 변경할 경우 ‘is this good’ 이라는 다른 의미의 문장이 되어버립니다.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결론적으로, 텍스트 데이터를 증강시키기 위해서는 의미, 즉 Semantic 정보를 보존할 방법을 고려할 필요가 있습니다.</a:t>
            </a:r>
            <a:endParaRPr/>
          </a:p>
        </p:txBody>
      </p:sp>
      <p:sp>
        <p:nvSpPr>
          <p:cNvPr id="301" name="Google Shape;30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다음으로 텍스트 데이터를 증강시키는 기법에 관한 기존 관련 연구에 대해서 소개드리겠습니다.</a:t>
            </a:r>
            <a:endParaRPr/>
          </a:p>
        </p:txBody>
      </p:sp>
      <p:sp>
        <p:nvSpPr>
          <p:cNvPr id="313" name="Google Shape;31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우선 텍스트 데이터를 증강시키는 데 있어서 자주 사용되는 기법 중 하나로 Back-Translation이 있습니다.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 방법은 주어진 원래의 문장을 다른 언어로 번역시킨 후 다시 원래 언어로 번역시켜서 원래 문장과 다른 표현의 새로운 문장을 생성하는 것을 목표로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그러나 본 기법의 경우 2번의 번역을 거쳐야 하기 때문에, 번역 모델 역시 2개를 각각 학습시켜야 하며, 이는 비용이 2배로 소요됨을 의미합니다.</a:t>
            </a:r>
            <a:endParaRPr/>
          </a:p>
        </p:txBody>
      </p:sp>
      <p:sp>
        <p:nvSpPr>
          <p:cNvPr id="320" name="Google Shape;32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idx="1" type="body"/>
          </p:nvPr>
        </p:nvSpPr>
        <p:spPr>
          <a:xfrm>
            <a:off x="756000" y="4354393"/>
            <a:ext cx="2867025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26"/>
          <p:cNvSpPr txBox="1"/>
          <p:nvPr>
            <p:ph type="title"/>
          </p:nvPr>
        </p:nvSpPr>
        <p:spPr>
          <a:xfrm>
            <a:off x="727200" y="2214000"/>
            <a:ext cx="6011174" cy="78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6"/>
          <p:cNvSpPr txBox="1"/>
          <p:nvPr>
            <p:ph idx="2" type="body"/>
          </p:nvPr>
        </p:nvSpPr>
        <p:spPr>
          <a:xfrm>
            <a:off x="756000" y="3286800"/>
            <a:ext cx="1905000" cy="443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>
  <p:cSld name="콘텐츠 2개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/>
          <p:nvPr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rgbClr val="1013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8" name="Google Shape;168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9" name="Google Shape;16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0" name="Google Shape;170;p35"/>
          <p:cNvSpPr txBox="1"/>
          <p:nvPr>
            <p:ph idx="10" type="dt"/>
          </p:nvPr>
        </p:nvSpPr>
        <p:spPr>
          <a:xfrm>
            <a:off x="42068" y="6562348"/>
            <a:ext cx="99965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5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5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/>
          <p:nvPr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rgbClr val="1013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6" name="Google Shape;176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7" name="Google Shape;177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8" name="Google Shape;178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9" name="Google Shape;179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0" name="Google Shape;180;p36"/>
          <p:cNvSpPr txBox="1"/>
          <p:nvPr>
            <p:ph idx="10" type="dt"/>
          </p:nvPr>
        </p:nvSpPr>
        <p:spPr>
          <a:xfrm>
            <a:off x="42069" y="6562348"/>
            <a:ext cx="8961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6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b="1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5" name="Google Shape;185;p37"/>
          <p:cNvSpPr/>
          <p:nvPr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rgbClr val="1013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37"/>
          <p:cNvSpPr txBox="1"/>
          <p:nvPr>
            <p:ph idx="10" type="dt"/>
          </p:nvPr>
        </p:nvSpPr>
        <p:spPr>
          <a:xfrm>
            <a:off x="42069" y="6562348"/>
            <a:ext cx="9649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7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1" name="Google Shape;191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2" name="Google Shape;192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3" name="Google Shape;193;p38"/>
          <p:cNvSpPr/>
          <p:nvPr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rgbClr val="1013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38"/>
          <p:cNvSpPr txBox="1"/>
          <p:nvPr>
            <p:ph idx="10" type="dt"/>
          </p:nvPr>
        </p:nvSpPr>
        <p:spPr>
          <a:xfrm>
            <a:off x="42069" y="6562348"/>
            <a:ext cx="8961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8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9" name="Google Shape;199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1" name="Google Shape;201;p39"/>
          <p:cNvSpPr/>
          <p:nvPr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rgbClr val="1013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39"/>
          <p:cNvSpPr txBox="1"/>
          <p:nvPr>
            <p:ph idx="10" type="dt"/>
          </p:nvPr>
        </p:nvSpPr>
        <p:spPr>
          <a:xfrm>
            <a:off x="42069" y="6562348"/>
            <a:ext cx="8961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7" name="Google Shape;207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8" name="Google Shape;208;p40"/>
          <p:cNvSpPr/>
          <p:nvPr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rgbClr val="1013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40"/>
          <p:cNvSpPr txBox="1"/>
          <p:nvPr>
            <p:ph idx="10" type="dt"/>
          </p:nvPr>
        </p:nvSpPr>
        <p:spPr>
          <a:xfrm>
            <a:off x="42069" y="6562348"/>
            <a:ext cx="8961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0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b="0" i="0" sz="4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5" name="Google Shape;215;p41"/>
          <p:cNvSpPr/>
          <p:nvPr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rgbClr val="1013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41"/>
          <p:cNvSpPr txBox="1"/>
          <p:nvPr>
            <p:ph idx="10" type="dt"/>
          </p:nvPr>
        </p:nvSpPr>
        <p:spPr>
          <a:xfrm>
            <a:off x="42069" y="6562348"/>
            <a:ext cx="8961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1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1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/>
          <p:nvPr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rgbClr val="1013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Google Shape;19;p27"/>
          <p:cNvSpPr txBox="1"/>
          <p:nvPr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</a:t>
            </a:r>
            <a:endParaRPr b="1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/>
          <p:nvPr/>
        </p:nvSpPr>
        <p:spPr>
          <a:xfrm>
            <a:off x="831850" y="0"/>
            <a:ext cx="11360150" cy="4589463"/>
          </a:xfrm>
          <a:prstGeom prst="rect">
            <a:avLst/>
          </a:prstGeom>
          <a:solidFill>
            <a:srgbClr val="1013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Google Shape;22;p28"/>
          <p:cNvSpPr/>
          <p:nvPr/>
        </p:nvSpPr>
        <p:spPr>
          <a:xfrm>
            <a:off x="0" y="4545874"/>
            <a:ext cx="844550" cy="2312126"/>
          </a:xfrm>
          <a:prstGeom prst="rect">
            <a:avLst/>
          </a:prstGeom>
          <a:solidFill>
            <a:srgbClr val="1013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Google Shape;23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  <a:defRPr b="1" i="0" sz="6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132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10132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60764" y="253192"/>
            <a:ext cx="489936" cy="48869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9"/>
          <p:cNvSpPr/>
          <p:nvPr/>
        </p:nvSpPr>
        <p:spPr>
          <a:xfrm>
            <a:off x="0" y="-1"/>
            <a:ext cx="12192000" cy="995083"/>
          </a:xfrm>
          <a:prstGeom prst="rect">
            <a:avLst/>
          </a:prstGeom>
          <a:solidFill>
            <a:srgbClr val="1013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Google Shape;28;p29"/>
          <p:cNvSpPr txBox="1"/>
          <p:nvPr>
            <p:ph type="title"/>
          </p:nvPr>
        </p:nvSpPr>
        <p:spPr>
          <a:xfrm>
            <a:off x="241300" y="211908"/>
            <a:ext cx="11611176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"/>
              <a:buNone/>
              <a:defRPr b="1" i="0" sz="4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29"/>
          <p:cNvSpPr/>
          <p:nvPr/>
        </p:nvSpPr>
        <p:spPr>
          <a:xfrm>
            <a:off x="0" y="6604808"/>
            <a:ext cx="12192000" cy="253192"/>
          </a:xfrm>
          <a:prstGeom prst="rect">
            <a:avLst/>
          </a:prstGeom>
          <a:solidFill>
            <a:srgbClr val="1013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42068" y="6562348"/>
            <a:ext cx="1011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/>
        </p:nvSpPr>
        <p:spPr>
          <a:xfrm>
            <a:off x="725714" y="1014885"/>
            <a:ext cx="104775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tempoGAN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Temporally Coherent, Volumetric GAN for Super-resolution Fluid Flow</a:t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35;p30"/>
          <p:cNvSpPr txBox="1"/>
          <p:nvPr/>
        </p:nvSpPr>
        <p:spPr>
          <a:xfrm>
            <a:off x="754131" y="3287266"/>
            <a:ext cx="23677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XIE et 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SIGGRAPH 2018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Google Shape;36;p30"/>
          <p:cNvSpPr/>
          <p:nvPr/>
        </p:nvSpPr>
        <p:spPr>
          <a:xfrm>
            <a:off x="754130" y="4300586"/>
            <a:ext cx="3334376" cy="1472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Jeong a Wi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2019.02.21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jaywicandoit@gmail.com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제목 및 내용">
  <p:cSld name="3_제목 및 내용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/>
          <p:nvPr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rgbClr val="1013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39;p31"/>
          <p:cNvSpPr txBox="1"/>
          <p:nvPr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</a:t>
            </a:r>
            <a:endParaRPr b="1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0" name="Google Shape;40;p31"/>
          <p:cNvGrpSpPr/>
          <p:nvPr/>
        </p:nvGrpSpPr>
        <p:grpSpPr>
          <a:xfrm>
            <a:off x="2916262" y="647786"/>
            <a:ext cx="6700034" cy="5222558"/>
            <a:chOff x="2668612" y="735058"/>
            <a:chExt cx="6700034" cy="5222558"/>
          </a:xfrm>
        </p:grpSpPr>
        <p:sp>
          <p:nvSpPr>
            <p:cNvPr id="41" name="Google Shape;41;p31"/>
            <p:cNvSpPr txBox="1"/>
            <p:nvPr/>
          </p:nvSpPr>
          <p:spPr>
            <a:xfrm>
              <a:off x="3387395" y="735058"/>
              <a:ext cx="58330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Title1</a:t>
              </a:r>
              <a:endPara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42" name="Google Shape;42;p31"/>
            <p:cNvCxnSpPr>
              <a:stCxn id="43" idx="3"/>
            </p:cNvCxnSpPr>
            <p:nvPr/>
          </p:nvCxnSpPr>
          <p:spPr>
            <a:xfrm>
              <a:off x="3314946" y="1381390"/>
              <a:ext cx="6053700" cy="0"/>
            </a:xfrm>
            <a:prstGeom prst="straightConnector1">
              <a:avLst/>
            </a:prstGeom>
            <a:noFill/>
            <a:ln cap="flat" cmpd="sng" w="63500">
              <a:solidFill>
                <a:srgbClr val="1013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31"/>
            <p:cNvCxnSpPr>
              <a:stCxn id="45" idx="3"/>
            </p:cNvCxnSpPr>
            <p:nvPr/>
          </p:nvCxnSpPr>
          <p:spPr>
            <a:xfrm>
              <a:off x="3314946" y="2444660"/>
              <a:ext cx="6053700" cy="0"/>
            </a:xfrm>
            <a:prstGeom prst="straightConnector1">
              <a:avLst/>
            </a:prstGeom>
            <a:noFill/>
            <a:ln cap="flat" cmpd="sng" w="63500">
              <a:solidFill>
                <a:srgbClr val="1013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6" name="Google Shape;46;p31"/>
            <p:cNvSpPr txBox="1"/>
            <p:nvPr/>
          </p:nvSpPr>
          <p:spPr>
            <a:xfrm>
              <a:off x="3387394" y="1798327"/>
              <a:ext cx="58330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Title2</a:t>
              </a:r>
              <a:endPara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47" name="Google Shape;47;p31"/>
            <p:cNvCxnSpPr/>
            <p:nvPr/>
          </p:nvCxnSpPr>
          <p:spPr>
            <a:xfrm>
              <a:off x="3314946" y="3507927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1013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8" name="Google Shape;48;p31"/>
            <p:cNvSpPr txBox="1"/>
            <p:nvPr/>
          </p:nvSpPr>
          <p:spPr>
            <a:xfrm>
              <a:off x="3387394" y="2861594"/>
              <a:ext cx="583303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Title3</a:t>
              </a:r>
              <a:endPara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49" name="Google Shape;49;p31"/>
            <p:cNvCxnSpPr/>
            <p:nvPr/>
          </p:nvCxnSpPr>
          <p:spPr>
            <a:xfrm>
              <a:off x="3314946" y="4571191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1013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0" name="Google Shape;50;p31"/>
            <p:cNvSpPr txBox="1"/>
            <p:nvPr/>
          </p:nvSpPr>
          <p:spPr>
            <a:xfrm>
              <a:off x="3387394" y="3924858"/>
              <a:ext cx="583303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Title4</a:t>
              </a:r>
              <a:endPara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51" name="Google Shape;51;p31"/>
            <p:cNvCxnSpPr/>
            <p:nvPr/>
          </p:nvCxnSpPr>
          <p:spPr>
            <a:xfrm>
              <a:off x="3314946" y="5634452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1013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2" name="Google Shape;52;p31"/>
            <p:cNvSpPr txBox="1"/>
            <p:nvPr/>
          </p:nvSpPr>
          <p:spPr>
            <a:xfrm>
              <a:off x="3387394" y="4988119"/>
              <a:ext cx="583302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Title5</a:t>
              </a:r>
              <a:endPara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53" name="Google Shape;53;p31"/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54" name="Google Shape;54;p31"/>
              <p:cNvCxnSpPr>
                <a:stCxn id="43" idx="2"/>
                <a:endCxn id="45" idx="0"/>
              </p:cNvCxnSpPr>
              <p:nvPr/>
            </p:nvCxnSpPr>
            <p:spPr>
              <a:xfrm>
                <a:off x="1967117" y="200105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10132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3" name="Google Shape;43;p31"/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rgbClr val="1013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1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5" name="Google Shape;45;p31"/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rgbClr val="1013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</a:t>
                </a:r>
                <a:endParaRPr b="1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55" name="Google Shape;55;p31"/>
              <p:cNvCxnSpPr>
                <a:stCxn id="45" idx="2"/>
                <a:endCxn id="56" idx="0"/>
              </p:cNvCxnSpPr>
              <p:nvPr/>
            </p:nvCxnSpPr>
            <p:spPr>
              <a:xfrm>
                <a:off x="1967117" y="306432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10132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6" name="Google Shape;56;p31"/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rgbClr val="1013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 b="1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57" name="Google Shape;57;p31"/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rgbClr val="1013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4</a:t>
                </a:r>
                <a:endParaRPr b="1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58" name="Google Shape;58;p31"/>
              <p:cNvCxnSpPr>
                <a:stCxn id="56" idx="2"/>
                <a:endCxn id="57" idx="0"/>
              </p:cNvCxnSpPr>
              <p:nvPr/>
            </p:nvCxnSpPr>
            <p:spPr>
              <a:xfrm>
                <a:off x="1967117" y="4127587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10132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9" name="Google Shape;59;p31"/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rgbClr val="1013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5</a:t>
                </a:r>
                <a:endParaRPr b="1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60" name="Google Shape;60;p31"/>
              <p:cNvCxnSpPr>
                <a:stCxn id="57" idx="2"/>
                <a:endCxn id="59" idx="0"/>
              </p:cNvCxnSpPr>
              <p:nvPr/>
            </p:nvCxnSpPr>
            <p:spPr>
              <a:xfrm>
                <a:off x="1967117" y="519085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10132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제목 및 내용">
  <p:cSld name="4_제목 및 내용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/>
          <p:nvPr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rgbClr val="1013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32"/>
          <p:cNvSpPr txBox="1"/>
          <p:nvPr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</a:t>
            </a:r>
            <a:endParaRPr b="1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4" name="Google Shape;64;p32"/>
          <p:cNvGrpSpPr/>
          <p:nvPr/>
        </p:nvGrpSpPr>
        <p:grpSpPr>
          <a:xfrm>
            <a:off x="2916262" y="647786"/>
            <a:ext cx="7061890" cy="5222558"/>
            <a:chOff x="2916262" y="647786"/>
            <a:chExt cx="7061890" cy="5222558"/>
          </a:xfrm>
        </p:grpSpPr>
        <p:grpSp>
          <p:nvGrpSpPr>
            <p:cNvPr id="65" name="Google Shape;65;p32"/>
            <p:cNvGrpSpPr/>
            <p:nvPr/>
          </p:nvGrpSpPr>
          <p:grpSpPr>
            <a:xfrm>
              <a:off x="2916262" y="647786"/>
              <a:ext cx="7061890" cy="5222558"/>
              <a:chOff x="2668612" y="735058"/>
              <a:chExt cx="7061890" cy="5222558"/>
            </a:xfrm>
          </p:grpSpPr>
          <p:sp>
            <p:nvSpPr>
              <p:cNvPr id="66" name="Google Shape;66;p32"/>
              <p:cNvSpPr txBox="1"/>
              <p:nvPr/>
            </p:nvSpPr>
            <p:spPr>
              <a:xfrm>
                <a:off x="3387395" y="735058"/>
                <a:ext cx="242141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Title1</a:t>
                </a:r>
                <a:endParaRPr b="1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67" name="Google Shape;67;p32"/>
              <p:cNvCxnSpPr>
                <a:stCxn id="68" idx="3"/>
              </p:cNvCxnSpPr>
              <p:nvPr/>
            </p:nvCxnSpPr>
            <p:spPr>
              <a:xfrm>
                <a:off x="3314946" y="1381390"/>
                <a:ext cx="6053700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10132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32"/>
              <p:cNvCxnSpPr>
                <a:stCxn id="70" idx="3"/>
              </p:cNvCxnSpPr>
              <p:nvPr/>
            </p:nvCxnSpPr>
            <p:spPr>
              <a:xfrm>
                <a:off x="3314946" y="2444660"/>
                <a:ext cx="6053700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10132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71" name="Google Shape;71;p32"/>
              <p:cNvSpPr txBox="1"/>
              <p:nvPr/>
            </p:nvSpPr>
            <p:spPr>
              <a:xfrm>
                <a:off x="3387394" y="1798327"/>
                <a:ext cx="323977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Title2</a:t>
                </a:r>
                <a:endParaRPr b="1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72" name="Google Shape;72;p32"/>
              <p:cNvCxnSpPr/>
              <p:nvPr/>
            </p:nvCxnSpPr>
            <p:spPr>
              <a:xfrm>
                <a:off x="3314946" y="3507927"/>
                <a:ext cx="6053616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10132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73" name="Google Shape;73;p32"/>
              <p:cNvSpPr txBox="1"/>
              <p:nvPr/>
            </p:nvSpPr>
            <p:spPr>
              <a:xfrm>
                <a:off x="3387394" y="2861594"/>
                <a:ext cx="323977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Title3</a:t>
                </a:r>
                <a:endParaRPr b="1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74" name="Google Shape;74;p32"/>
              <p:cNvCxnSpPr/>
              <p:nvPr/>
            </p:nvCxnSpPr>
            <p:spPr>
              <a:xfrm>
                <a:off x="3314946" y="4571191"/>
                <a:ext cx="6053616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10132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75" name="Google Shape;75;p32"/>
              <p:cNvSpPr txBox="1"/>
              <p:nvPr/>
            </p:nvSpPr>
            <p:spPr>
              <a:xfrm>
                <a:off x="3387394" y="3924858"/>
                <a:ext cx="323977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Title4</a:t>
                </a:r>
                <a:endParaRPr b="1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76" name="Google Shape;76;p32"/>
              <p:cNvCxnSpPr/>
              <p:nvPr/>
            </p:nvCxnSpPr>
            <p:spPr>
              <a:xfrm>
                <a:off x="3314946" y="5634452"/>
                <a:ext cx="6053616" cy="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10132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77" name="Google Shape;77;p32"/>
              <p:cNvSpPr txBox="1"/>
              <p:nvPr/>
            </p:nvSpPr>
            <p:spPr>
              <a:xfrm>
                <a:off x="3387394" y="4988119"/>
                <a:ext cx="634310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Title5</a:t>
                </a:r>
                <a:endParaRPr b="1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grpSp>
            <p:nvGrpSpPr>
              <p:cNvPr id="78" name="Google Shape;78;p32"/>
              <p:cNvGrpSpPr/>
              <p:nvPr/>
            </p:nvGrpSpPr>
            <p:grpSpPr>
              <a:xfrm>
                <a:off x="2668612" y="1058224"/>
                <a:ext cx="646334" cy="4899392"/>
                <a:chOff x="1643950" y="1354720"/>
                <a:chExt cx="646334" cy="4899392"/>
              </a:xfrm>
            </p:grpSpPr>
            <p:cxnSp>
              <p:nvCxnSpPr>
                <p:cNvPr id="79" name="Google Shape;79;p32"/>
                <p:cNvCxnSpPr>
                  <a:stCxn id="68" idx="2"/>
                  <a:endCxn id="70" idx="0"/>
                </p:cNvCxnSpPr>
                <p:nvPr/>
              </p:nvCxnSpPr>
              <p:spPr>
                <a:xfrm>
                  <a:off x="1967117" y="2001051"/>
                  <a:ext cx="0" cy="41700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10132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68" name="Google Shape;68;p32"/>
                <p:cNvSpPr/>
                <p:nvPr/>
              </p:nvSpPr>
              <p:spPr>
                <a:xfrm>
                  <a:off x="1643950" y="1354720"/>
                  <a:ext cx="646334" cy="646331"/>
                </a:xfrm>
                <a:prstGeom prst="rect">
                  <a:avLst/>
                </a:prstGeom>
                <a:solidFill>
                  <a:srgbClr val="10132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3200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1</a:t>
                  </a:r>
                  <a:endParaRPr b="1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70" name="Google Shape;70;p32"/>
                <p:cNvSpPr/>
                <p:nvPr/>
              </p:nvSpPr>
              <p:spPr>
                <a:xfrm>
                  <a:off x="1643950" y="2417990"/>
                  <a:ext cx="646334" cy="646331"/>
                </a:xfrm>
                <a:prstGeom prst="rect">
                  <a:avLst/>
                </a:prstGeom>
                <a:solidFill>
                  <a:srgbClr val="10132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3200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2</a:t>
                  </a:r>
                  <a:endParaRPr b="1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cxnSp>
              <p:nvCxnSpPr>
                <p:cNvPr id="80" name="Google Shape;80;p32"/>
                <p:cNvCxnSpPr>
                  <a:stCxn id="70" idx="2"/>
                  <a:endCxn id="81" idx="0"/>
                </p:cNvCxnSpPr>
                <p:nvPr/>
              </p:nvCxnSpPr>
              <p:spPr>
                <a:xfrm>
                  <a:off x="1967117" y="3064321"/>
                  <a:ext cx="0" cy="41700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10132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81" name="Google Shape;81;p32"/>
                <p:cNvSpPr/>
                <p:nvPr/>
              </p:nvSpPr>
              <p:spPr>
                <a:xfrm>
                  <a:off x="1643950" y="3481256"/>
                  <a:ext cx="646334" cy="646331"/>
                </a:xfrm>
                <a:prstGeom prst="rect">
                  <a:avLst/>
                </a:prstGeom>
                <a:solidFill>
                  <a:srgbClr val="10132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3200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3</a:t>
                  </a:r>
                  <a:endParaRPr b="1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sp>
              <p:nvSpPr>
                <p:cNvPr id="82" name="Google Shape;82;p32"/>
                <p:cNvSpPr/>
                <p:nvPr/>
              </p:nvSpPr>
              <p:spPr>
                <a:xfrm>
                  <a:off x="1643950" y="4544520"/>
                  <a:ext cx="646334" cy="646331"/>
                </a:xfrm>
                <a:prstGeom prst="rect">
                  <a:avLst/>
                </a:prstGeom>
                <a:solidFill>
                  <a:srgbClr val="10132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3200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4</a:t>
                  </a:r>
                  <a:endParaRPr b="1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cxnSp>
              <p:nvCxnSpPr>
                <p:cNvPr id="83" name="Google Shape;83;p32"/>
                <p:cNvCxnSpPr>
                  <a:stCxn id="81" idx="2"/>
                  <a:endCxn id="82" idx="0"/>
                </p:cNvCxnSpPr>
                <p:nvPr/>
              </p:nvCxnSpPr>
              <p:spPr>
                <a:xfrm>
                  <a:off x="1967117" y="4127587"/>
                  <a:ext cx="0" cy="41700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10132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84" name="Google Shape;84;p32"/>
                <p:cNvSpPr/>
                <p:nvPr/>
              </p:nvSpPr>
              <p:spPr>
                <a:xfrm>
                  <a:off x="1643950" y="5607781"/>
                  <a:ext cx="646334" cy="646331"/>
                </a:xfrm>
                <a:prstGeom prst="rect">
                  <a:avLst/>
                </a:prstGeom>
                <a:solidFill>
                  <a:srgbClr val="10132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3200">
                      <a:solidFill>
                        <a:schemeClr val="lt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5</a:t>
                  </a:r>
                  <a:endParaRPr b="1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  <p:cxnSp>
              <p:nvCxnSpPr>
                <p:cNvPr id="85" name="Google Shape;85;p32"/>
                <p:cNvCxnSpPr>
                  <a:stCxn id="82" idx="2"/>
                  <a:endCxn id="84" idx="0"/>
                </p:cNvCxnSpPr>
                <p:nvPr/>
              </p:nvCxnSpPr>
              <p:spPr>
                <a:xfrm>
                  <a:off x="1967117" y="5190851"/>
                  <a:ext cx="0" cy="417000"/>
                </a:xfrm>
                <a:prstGeom prst="straightConnector1">
                  <a:avLst/>
                </a:prstGeom>
                <a:noFill/>
                <a:ln cap="flat" cmpd="sng" w="63500">
                  <a:solidFill>
                    <a:srgbClr val="10132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86" name="Google Shape;86;p32"/>
            <p:cNvGrpSpPr/>
            <p:nvPr/>
          </p:nvGrpSpPr>
          <p:grpSpPr>
            <a:xfrm>
              <a:off x="3802839" y="1288752"/>
              <a:ext cx="3556138" cy="307777"/>
              <a:chOff x="3812911" y="1312822"/>
              <a:chExt cx="3556138" cy="307777"/>
            </a:xfrm>
          </p:grpSpPr>
          <p:sp>
            <p:nvSpPr>
              <p:cNvPr id="87" name="Google Shape;87;p32"/>
              <p:cNvSpPr txBox="1"/>
              <p:nvPr/>
            </p:nvSpPr>
            <p:spPr>
              <a:xfrm>
                <a:off x="3812911" y="1312822"/>
                <a:ext cx="8700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Subtitle1</a:t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88" name="Google Shape;88;p32"/>
              <p:cNvSpPr txBox="1"/>
              <p:nvPr/>
            </p:nvSpPr>
            <p:spPr>
              <a:xfrm>
                <a:off x="4710880" y="1312822"/>
                <a:ext cx="8700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Subtitle2</a:t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89" name="Google Shape;89;p32"/>
              <p:cNvSpPr txBox="1"/>
              <p:nvPr/>
            </p:nvSpPr>
            <p:spPr>
              <a:xfrm>
                <a:off x="5601052" y="1312822"/>
                <a:ext cx="8700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Subtitle3</a:t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90" name="Google Shape;90;p32"/>
              <p:cNvSpPr txBox="1"/>
              <p:nvPr/>
            </p:nvSpPr>
            <p:spPr>
              <a:xfrm>
                <a:off x="6499021" y="1312822"/>
                <a:ext cx="8700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Subtitle4</a:t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91" name="Google Shape;91;p32"/>
            <p:cNvGrpSpPr/>
            <p:nvPr/>
          </p:nvGrpSpPr>
          <p:grpSpPr>
            <a:xfrm>
              <a:off x="3802839" y="2353972"/>
              <a:ext cx="3556138" cy="307777"/>
              <a:chOff x="3812911" y="1312822"/>
              <a:chExt cx="3556138" cy="307777"/>
            </a:xfrm>
          </p:grpSpPr>
          <p:sp>
            <p:nvSpPr>
              <p:cNvPr id="92" name="Google Shape;92;p32"/>
              <p:cNvSpPr txBox="1"/>
              <p:nvPr/>
            </p:nvSpPr>
            <p:spPr>
              <a:xfrm>
                <a:off x="3812911" y="1312822"/>
                <a:ext cx="8700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Subtitle1</a:t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93" name="Google Shape;93;p32"/>
              <p:cNvSpPr txBox="1"/>
              <p:nvPr/>
            </p:nvSpPr>
            <p:spPr>
              <a:xfrm>
                <a:off x="4710880" y="1312822"/>
                <a:ext cx="8700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Subtitle2</a:t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94" name="Google Shape;94;p32"/>
              <p:cNvSpPr txBox="1"/>
              <p:nvPr/>
            </p:nvSpPr>
            <p:spPr>
              <a:xfrm>
                <a:off x="5601052" y="1312822"/>
                <a:ext cx="8700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Subtitle3</a:t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95" name="Google Shape;95;p32"/>
              <p:cNvSpPr txBox="1"/>
              <p:nvPr/>
            </p:nvSpPr>
            <p:spPr>
              <a:xfrm>
                <a:off x="6499021" y="1312822"/>
                <a:ext cx="8700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Subtitle4</a:t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96" name="Google Shape;96;p32"/>
            <p:cNvGrpSpPr/>
            <p:nvPr/>
          </p:nvGrpSpPr>
          <p:grpSpPr>
            <a:xfrm>
              <a:off x="3812911" y="3416899"/>
              <a:ext cx="3556138" cy="307777"/>
              <a:chOff x="3812911" y="1312822"/>
              <a:chExt cx="3556138" cy="307777"/>
            </a:xfrm>
          </p:grpSpPr>
          <p:sp>
            <p:nvSpPr>
              <p:cNvPr id="97" name="Google Shape;97;p32"/>
              <p:cNvSpPr txBox="1"/>
              <p:nvPr/>
            </p:nvSpPr>
            <p:spPr>
              <a:xfrm>
                <a:off x="3812911" y="1312822"/>
                <a:ext cx="8700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Subtitle1</a:t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98" name="Google Shape;98;p32"/>
              <p:cNvSpPr txBox="1"/>
              <p:nvPr/>
            </p:nvSpPr>
            <p:spPr>
              <a:xfrm>
                <a:off x="4710880" y="1312822"/>
                <a:ext cx="8700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Subtitle2</a:t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99" name="Google Shape;99;p32"/>
              <p:cNvSpPr txBox="1"/>
              <p:nvPr/>
            </p:nvSpPr>
            <p:spPr>
              <a:xfrm>
                <a:off x="5601052" y="1312822"/>
                <a:ext cx="8700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Subtitle3</a:t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00" name="Google Shape;100;p32"/>
              <p:cNvSpPr txBox="1"/>
              <p:nvPr/>
            </p:nvSpPr>
            <p:spPr>
              <a:xfrm>
                <a:off x="6499021" y="1312822"/>
                <a:ext cx="8700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Subtitle4</a:t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101" name="Google Shape;101;p32"/>
            <p:cNvGrpSpPr/>
            <p:nvPr/>
          </p:nvGrpSpPr>
          <p:grpSpPr>
            <a:xfrm>
              <a:off x="3802839" y="4483734"/>
              <a:ext cx="3556138" cy="307777"/>
              <a:chOff x="3812911" y="1312822"/>
              <a:chExt cx="3556138" cy="307777"/>
            </a:xfrm>
          </p:grpSpPr>
          <p:sp>
            <p:nvSpPr>
              <p:cNvPr id="102" name="Google Shape;102;p32"/>
              <p:cNvSpPr txBox="1"/>
              <p:nvPr/>
            </p:nvSpPr>
            <p:spPr>
              <a:xfrm>
                <a:off x="3812911" y="1312822"/>
                <a:ext cx="8700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Subtitle1</a:t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03" name="Google Shape;103;p32"/>
              <p:cNvSpPr txBox="1"/>
              <p:nvPr/>
            </p:nvSpPr>
            <p:spPr>
              <a:xfrm>
                <a:off x="4710880" y="1312822"/>
                <a:ext cx="8700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Subtitle2</a:t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04" name="Google Shape;104;p32"/>
              <p:cNvSpPr txBox="1"/>
              <p:nvPr/>
            </p:nvSpPr>
            <p:spPr>
              <a:xfrm>
                <a:off x="5601052" y="1312822"/>
                <a:ext cx="8700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Subtitle3</a:t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05" name="Google Shape;105;p32"/>
              <p:cNvSpPr txBox="1"/>
              <p:nvPr/>
            </p:nvSpPr>
            <p:spPr>
              <a:xfrm>
                <a:off x="6499021" y="1312822"/>
                <a:ext cx="8700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Subtitle4</a:t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106" name="Google Shape;106;p32"/>
            <p:cNvGrpSpPr/>
            <p:nvPr/>
          </p:nvGrpSpPr>
          <p:grpSpPr>
            <a:xfrm>
              <a:off x="3792767" y="5546997"/>
              <a:ext cx="3556138" cy="307777"/>
              <a:chOff x="3812911" y="1312822"/>
              <a:chExt cx="3556138" cy="307777"/>
            </a:xfrm>
          </p:grpSpPr>
          <p:sp>
            <p:nvSpPr>
              <p:cNvPr id="107" name="Google Shape;107;p32"/>
              <p:cNvSpPr txBox="1"/>
              <p:nvPr/>
            </p:nvSpPr>
            <p:spPr>
              <a:xfrm>
                <a:off x="3812911" y="1312822"/>
                <a:ext cx="8700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Subtitle1</a:t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08" name="Google Shape;108;p32"/>
              <p:cNvSpPr txBox="1"/>
              <p:nvPr/>
            </p:nvSpPr>
            <p:spPr>
              <a:xfrm>
                <a:off x="4710880" y="1312822"/>
                <a:ext cx="8700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Subtitle2</a:t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09" name="Google Shape;109;p32"/>
              <p:cNvSpPr txBox="1"/>
              <p:nvPr/>
            </p:nvSpPr>
            <p:spPr>
              <a:xfrm>
                <a:off x="5601052" y="1312822"/>
                <a:ext cx="8700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Subtitle3</a:t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10" name="Google Shape;110;p32"/>
              <p:cNvSpPr txBox="1"/>
              <p:nvPr/>
            </p:nvSpPr>
            <p:spPr>
              <a:xfrm>
                <a:off x="6499021" y="1312822"/>
                <a:ext cx="87002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Subtitle4</a:t>
                </a:r>
                <a:endParaRPr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및 내용">
  <p:cSld name="1_제목 및 내용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3"/>
          <p:cNvSpPr/>
          <p:nvPr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rgbClr val="1013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33"/>
          <p:cNvSpPr txBox="1"/>
          <p:nvPr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</a:t>
            </a:r>
            <a:endParaRPr b="1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4" name="Google Shape;114;p33"/>
          <p:cNvGrpSpPr/>
          <p:nvPr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115" name="Google Shape;115;p33"/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Abstract</a:t>
              </a:r>
              <a:endPara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16" name="Google Shape;116;p33"/>
            <p:cNvCxnSpPr>
              <a:stCxn id="117" idx="3"/>
            </p:cNvCxnSpPr>
            <p:nvPr/>
          </p:nvCxnSpPr>
          <p:spPr>
            <a:xfrm>
              <a:off x="3314946" y="1381390"/>
              <a:ext cx="6053700" cy="0"/>
            </a:xfrm>
            <a:prstGeom prst="straightConnector1">
              <a:avLst/>
            </a:prstGeom>
            <a:noFill/>
            <a:ln cap="flat" cmpd="sng" w="63500">
              <a:solidFill>
                <a:srgbClr val="1013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33"/>
            <p:cNvCxnSpPr>
              <a:stCxn id="119" idx="3"/>
            </p:cNvCxnSpPr>
            <p:nvPr/>
          </p:nvCxnSpPr>
          <p:spPr>
            <a:xfrm>
              <a:off x="3314946" y="2444660"/>
              <a:ext cx="6053700" cy="0"/>
            </a:xfrm>
            <a:prstGeom prst="straightConnector1">
              <a:avLst/>
            </a:prstGeom>
            <a:noFill/>
            <a:ln cap="flat" cmpd="sng" w="63500">
              <a:solidFill>
                <a:srgbClr val="1013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0" name="Google Shape;120;p33"/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Introduction</a:t>
              </a:r>
              <a:endPara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21" name="Google Shape;121;p33"/>
            <p:cNvCxnSpPr/>
            <p:nvPr/>
          </p:nvCxnSpPr>
          <p:spPr>
            <a:xfrm>
              <a:off x="3314946" y="3507927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1013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2" name="Google Shape;122;p33"/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Approach</a:t>
              </a:r>
              <a:endPara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23" name="Google Shape;123;p33"/>
            <p:cNvCxnSpPr/>
            <p:nvPr/>
          </p:nvCxnSpPr>
          <p:spPr>
            <a:xfrm>
              <a:off x="3314946" y="4571191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1013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4" name="Google Shape;124;p33"/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Application</a:t>
              </a:r>
              <a:endPara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25" name="Google Shape;125;p33"/>
            <p:cNvCxnSpPr/>
            <p:nvPr/>
          </p:nvCxnSpPr>
          <p:spPr>
            <a:xfrm>
              <a:off x="3314946" y="5634452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1013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6" name="Google Shape;126;p33"/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Limitation &amp; Future Work</a:t>
              </a:r>
              <a:endPara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27" name="Google Shape;127;p33"/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128" name="Google Shape;128;p33"/>
              <p:cNvCxnSpPr>
                <a:stCxn id="117" idx="2"/>
                <a:endCxn id="119" idx="0"/>
              </p:cNvCxnSpPr>
              <p:nvPr/>
            </p:nvCxnSpPr>
            <p:spPr>
              <a:xfrm>
                <a:off x="1967117" y="200105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10132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17" name="Google Shape;117;p33"/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rgbClr val="1013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1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19" name="Google Shape;119;p33"/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rgbClr val="1013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</a:t>
                </a:r>
                <a:endParaRPr b="1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129" name="Google Shape;129;p33"/>
              <p:cNvCxnSpPr>
                <a:stCxn id="119" idx="2"/>
                <a:endCxn id="130" idx="0"/>
              </p:cNvCxnSpPr>
              <p:nvPr/>
            </p:nvCxnSpPr>
            <p:spPr>
              <a:xfrm>
                <a:off x="1967117" y="306432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10132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30" name="Google Shape;130;p33"/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rgbClr val="1013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 b="1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31" name="Google Shape;131;p33"/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rgbClr val="1013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4</a:t>
                </a:r>
                <a:endParaRPr b="1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132" name="Google Shape;132;p33"/>
              <p:cNvCxnSpPr>
                <a:stCxn id="130" idx="2"/>
                <a:endCxn id="131" idx="0"/>
              </p:cNvCxnSpPr>
              <p:nvPr/>
            </p:nvCxnSpPr>
            <p:spPr>
              <a:xfrm>
                <a:off x="1967117" y="4127587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10132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33" name="Google Shape;133;p33"/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rgbClr val="1013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5</a:t>
                </a:r>
                <a:endParaRPr b="1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134" name="Google Shape;134;p33"/>
              <p:cNvCxnSpPr>
                <a:stCxn id="131" idx="2"/>
                <a:endCxn id="133" idx="0"/>
              </p:cNvCxnSpPr>
              <p:nvPr/>
            </p:nvCxnSpPr>
            <p:spPr>
              <a:xfrm>
                <a:off x="1967117" y="519085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10132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및 내용">
  <p:cSld name="2_제목 및 내용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/>
          <p:nvPr/>
        </p:nvSpPr>
        <p:spPr>
          <a:xfrm>
            <a:off x="0" y="0"/>
            <a:ext cx="2119086" cy="6858000"/>
          </a:xfrm>
          <a:prstGeom prst="rect">
            <a:avLst/>
          </a:prstGeom>
          <a:solidFill>
            <a:srgbClr val="10132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34"/>
          <p:cNvSpPr txBox="1"/>
          <p:nvPr/>
        </p:nvSpPr>
        <p:spPr>
          <a:xfrm>
            <a:off x="261257" y="274793"/>
            <a:ext cx="16836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</a:t>
            </a:r>
            <a:endParaRPr b="1" sz="4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38" name="Google Shape;138;p34"/>
          <p:cNvGrpSpPr/>
          <p:nvPr/>
        </p:nvGrpSpPr>
        <p:grpSpPr>
          <a:xfrm>
            <a:off x="2916262" y="647786"/>
            <a:ext cx="7061890" cy="5222558"/>
            <a:chOff x="2668612" y="735058"/>
            <a:chExt cx="7061890" cy="5222558"/>
          </a:xfrm>
        </p:grpSpPr>
        <p:sp>
          <p:nvSpPr>
            <p:cNvPr id="139" name="Google Shape;139;p34"/>
            <p:cNvSpPr txBox="1"/>
            <p:nvPr/>
          </p:nvSpPr>
          <p:spPr>
            <a:xfrm>
              <a:off x="3387395" y="735058"/>
              <a:ext cx="24214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Abstract</a:t>
              </a:r>
              <a:endPara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40" name="Google Shape;140;p34"/>
            <p:cNvCxnSpPr>
              <a:stCxn id="141" idx="3"/>
            </p:cNvCxnSpPr>
            <p:nvPr/>
          </p:nvCxnSpPr>
          <p:spPr>
            <a:xfrm>
              <a:off x="3314946" y="1381390"/>
              <a:ext cx="6053700" cy="0"/>
            </a:xfrm>
            <a:prstGeom prst="straightConnector1">
              <a:avLst/>
            </a:prstGeom>
            <a:noFill/>
            <a:ln cap="flat" cmpd="sng" w="63500">
              <a:solidFill>
                <a:srgbClr val="1013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34"/>
            <p:cNvCxnSpPr>
              <a:stCxn id="143" idx="3"/>
            </p:cNvCxnSpPr>
            <p:nvPr/>
          </p:nvCxnSpPr>
          <p:spPr>
            <a:xfrm>
              <a:off x="3314946" y="2444660"/>
              <a:ext cx="6053700" cy="0"/>
            </a:xfrm>
            <a:prstGeom prst="straightConnector1">
              <a:avLst/>
            </a:prstGeom>
            <a:noFill/>
            <a:ln cap="flat" cmpd="sng" w="63500">
              <a:solidFill>
                <a:srgbClr val="1013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4" name="Google Shape;144;p34"/>
            <p:cNvSpPr txBox="1"/>
            <p:nvPr/>
          </p:nvSpPr>
          <p:spPr>
            <a:xfrm>
              <a:off x="3387394" y="1798327"/>
              <a:ext cx="32397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Introduction</a:t>
              </a:r>
              <a:endPara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45" name="Google Shape;145;p34"/>
            <p:cNvCxnSpPr/>
            <p:nvPr/>
          </p:nvCxnSpPr>
          <p:spPr>
            <a:xfrm>
              <a:off x="3314946" y="3507927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1013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6" name="Google Shape;146;p34"/>
            <p:cNvSpPr txBox="1"/>
            <p:nvPr/>
          </p:nvSpPr>
          <p:spPr>
            <a:xfrm>
              <a:off x="3387394" y="2861594"/>
              <a:ext cx="32397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Approach</a:t>
              </a:r>
              <a:endPara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47" name="Google Shape;147;p34"/>
            <p:cNvCxnSpPr/>
            <p:nvPr/>
          </p:nvCxnSpPr>
          <p:spPr>
            <a:xfrm>
              <a:off x="3314946" y="4571191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1013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8" name="Google Shape;148;p34"/>
            <p:cNvSpPr txBox="1"/>
            <p:nvPr/>
          </p:nvSpPr>
          <p:spPr>
            <a:xfrm>
              <a:off x="3387394" y="3924858"/>
              <a:ext cx="32397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Application</a:t>
              </a:r>
              <a:endPara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49" name="Google Shape;149;p34"/>
            <p:cNvCxnSpPr/>
            <p:nvPr/>
          </p:nvCxnSpPr>
          <p:spPr>
            <a:xfrm>
              <a:off x="3314946" y="5634452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1013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0" name="Google Shape;150;p34"/>
            <p:cNvSpPr txBox="1"/>
            <p:nvPr/>
          </p:nvSpPr>
          <p:spPr>
            <a:xfrm>
              <a:off x="3387394" y="4988119"/>
              <a:ext cx="634310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Limitation &amp; Future Work</a:t>
              </a:r>
              <a:endPara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151" name="Google Shape;151;p34"/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152" name="Google Shape;152;p34"/>
              <p:cNvCxnSpPr>
                <a:stCxn id="141" idx="2"/>
                <a:endCxn id="143" idx="0"/>
              </p:cNvCxnSpPr>
              <p:nvPr/>
            </p:nvCxnSpPr>
            <p:spPr>
              <a:xfrm>
                <a:off x="1967117" y="200105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10132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41" name="Google Shape;141;p34"/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rgbClr val="1013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1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43" name="Google Shape;143;p34"/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rgbClr val="1013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</a:t>
                </a:r>
                <a:endParaRPr b="1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153" name="Google Shape;153;p34"/>
              <p:cNvCxnSpPr>
                <a:stCxn id="143" idx="2"/>
                <a:endCxn id="154" idx="0"/>
              </p:cNvCxnSpPr>
              <p:nvPr/>
            </p:nvCxnSpPr>
            <p:spPr>
              <a:xfrm>
                <a:off x="1967117" y="306432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10132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54" name="Google Shape;154;p34"/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rgbClr val="1013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 b="1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155" name="Google Shape;155;p34"/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rgbClr val="1013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4</a:t>
                </a:r>
                <a:endParaRPr b="1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156" name="Google Shape;156;p34"/>
              <p:cNvCxnSpPr>
                <a:stCxn id="154" idx="2"/>
                <a:endCxn id="155" idx="0"/>
              </p:cNvCxnSpPr>
              <p:nvPr/>
            </p:nvCxnSpPr>
            <p:spPr>
              <a:xfrm>
                <a:off x="1967117" y="4127587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10132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57" name="Google Shape;157;p34"/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rgbClr val="1013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5</a:t>
                </a:r>
                <a:endParaRPr b="1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158" name="Google Shape;158;p34"/>
              <p:cNvCxnSpPr>
                <a:stCxn id="155" idx="2"/>
                <a:endCxn id="157" idx="0"/>
              </p:cNvCxnSpPr>
              <p:nvPr/>
            </p:nvCxnSpPr>
            <p:spPr>
              <a:xfrm>
                <a:off x="1967117" y="519085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10132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59" name="Google Shape;159;p34"/>
          <p:cNvGrpSpPr/>
          <p:nvPr/>
        </p:nvGrpSpPr>
        <p:grpSpPr>
          <a:xfrm>
            <a:off x="3757647" y="2375002"/>
            <a:ext cx="2776494" cy="307780"/>
            <a:chOff x="3707569" y="1379479"/>
            <a:chExt cx="2776494" cy="307780"/>
          </a:xfrm>
        </p:grpSpPr>
        <p:sp>
          <p:nvSpPr>
            <p:cNvPr id="160" name="Google Shape;160;p34"/>
            <p:cNvSpPr txBox="1"/>
            <p:nvPr/>
          </p:nvSpPr>
          <p:spPr>
            <a:xfrm>
              <a:off x="3707569" y="1379482"/>
              <a:ext cx="155415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Background</a:t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" name="Google Shape;161;p34"/>
            <p:cNvSpPr txBox="1"/>
            <p:nvPr/>
          </p:nvSpPr>
          <p:spPr>
            <a:xfrm>
              <a:off x="4830620" y="1379479"/>
              <a:ext cx="16534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Related work</a:t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62" name="Google Shape;162;p34"/>
          <p:cNvGrpSpPr/>
          <p:nvPr/>
        </p:nvGrpSpPr>
        <p:grpSpPr>
          <a:xfrm>
            <a:off x="3757647" y="3432108"/>
            <a:ext cx="2995127" cy="315470"/>
            <a:chOff x="3830172" y="1408551"/>
            <a:chExt cx="2995127" cy="315470"/>
          </a:xfrm>
        </p:grpSpPr>
        <p:sp>
          <p:nvSpPr>
            <p:cNvPr id="163" name="Google Shape;163;p34"/>
            <p:cNvSpPr txBox="1"/>
            <p:nvPr/>
          </p:nvSpPr>
          <p:spPr>
            <a:xfrm>
              <a:off x="3830172" y="1408551"/>
              <a:ext cx="19942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Implementation</a:t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" name="Google Shape;164;p34"/>
            <p:cNvSpPr txBox="1"/>
            <p:nvPr/>
          </p:nvSpPr>
          <p:spPr>
            <a:xfrm>
              <a:off x="5171856" y="1416244"/>
              <a:ext cx="16534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Evaluation</a:t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idx="10" type="dt"/>
          </p:nvPr>
        </p:nvSpPr>
        <p:spPr>
          <a:xfrm>
            <a:off x="42069" y="6562348"/>
            <a:ext cx="8961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"/>
          <p:cNvSpPr txBox="1"/>
          <p:nvPr>
            <p:ph idx="1" type="body"/>
          </p:nvPr>
        </p:nvSpPr>
        <p:spPr>
          <a:xfrm>
            <a:off x="756000" y="3932365"/>
            <a:ext cx="3097543" cy="2193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Juhwan Choi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gold5230@cau.ac.kr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"/>
          <p:cNvSpPr txBox="1"/>
          <p:nvPr>
            <p:ph type="title"/>
          </p:nvPr>
        </p:nvSpPr>
        <p:spPr>
          <a:xfrm>
            <a:off x="727200" y="1828800"/>
            <a:ext cx="9944658" cy="1167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Variational Autoencoder 기반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의미 보존 자연어 데이터 증강 기법</a:t>
            </a:r>
            <a:endParaRPr/>
          </a:p>
        </p:txBody>
      </p:sp>
      <p:sp>
        <p:nvSpPr>
          <p:cNvPr id="226" name="Google Shape;226;p1"/>
          <p:cNvSpPr txBox="1"/>
          <p:nvPr>
            <p:ph idx="2" type="body"/>
          </p:nvPr>
        </p:nvSpPr>
        <p:spPr>
          <a:xfrm>
            <a:off x="755998" y="3286800"/>
            <a:ext cx="8212155" cy="443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최주환</a:t>
            </a:r>
            <a:r>
              <a:rPr b="1" baseline="30000" lang="en-US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, 이준호</a:t>
            </a:r>
            <a:r>
              <a:rPr b="1" baseline="30000" lang="en-US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, 진교훈</a:t>
            </a:r>
            <a:r>
              <a:rPr b="1" baseline="30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, 장예훈</a:t>
            </a:r>
            <a:r>
              <a:rPr b="1" baseline="30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, 장수진</a:t>
            </a:r>
            <a:r>
              <a:rPr b="1" baseline="30000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, 김영빈</a:t>
            </a:r>
            <a:r>
              <a:rPr b="1" baseline="30000" lang="en-US">
                <a:latin typeface="Arial"/>
                <a:ea typeface="Arial"/>
                <a:cs typeface="Arial"/>
                <a:sym typeface="Arial"/>
              </a:rPr>
              <a:t>3</a:t>
            </a:r>
            <a:endParaRPr b="1" baseline="30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"/>
          <p:cNvPicPr preferRelativeResize="0"/>
          <p:nvPr/>
        </p:nvPicPr>
        <p:blipFill rotWithShape="1">
          <a:blip r:embed="rId3">
            <a:alphaModFix/>
          </a:blip>
          <a:srcRect b="0" l="0" r="51203" t="0"/>
          <a:stretch/>
        </p:blipFill>
        <p:spPr>
          <a:xfrm>
            <a:off x="3623025" y="5598086"/>
            <a:ext cx="901700" cy="52795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"/>
          <p:cNvSpPr txBox="1"/>
          <p:nvPr/>
        </p:nvSpPr>
        <p:spPr>
          <a:xfrm>
            <a:off x="755998" y="3808994"/>
            <a:ext cx="364549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중앙대학교 전자전기공학부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중앙대학교 AI학과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중앙대학교 첨단영상대학원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"/>
          <p:cNvSpPr txBox="1"/>
          <p:nvPr>
            <p:ph type="title"/>
          </p:nvPr>
        </p:nvSpPr>
        <p:spPr>
          <a:xfrm>
            <a:off x="241300" y="211908"/>
            <a:ext cx="11611176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EDA: Easy Data Augmentation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0"/>
          <p:cNvSpPr txBox="1"/>
          <p:nvPr>
            <p:ph idx="10" type="dt"/>
          </p:nvPr>
        </p:nvSpPr>
        <p:spPr>
          <a:xfrm>
            <a:off x="42068" y="6562348"/>
            <a:ext cx="1011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6/26/22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0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IIPL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8" name="Google Shape;338;p10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테이블이(가) 표시된 사진&#10;&#10;자동 생성된 설명" id="339" name="Google Shape;339;p10"/>
          <p:cNvPicPr preferRelativeResize="0"/>
          <p:nvPr/>
        </p:nvPicPr>
        <p:blipFill rotWithShape="1">
          <a:blip r:embed="rId3">
            <a:alphaModFix/>
          </a:blip>
          <a:srcRect b="27120" l="0" r="0" t="0"/>
          <a:stretch/>
        </p:blipFill>
        <p:spPr>
          <a:xfrm>
            <a:off x="5523871" y="2678018"/>
            <a:ext cx="5815086" cy="299487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0"/>
          <p:cNvSpPr txBox="1"/>
          <p:nvPr/>
        </p:nvSpPr>
        <p:spPr>
          <a:xfrm>
            <a:off x="1626263" y="1460139"/>
            <a:ext cx="91540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무작위로 문장의 단어를 선택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0"/>
          <p:cNvSpPr txBox="1"/>
          <p:nvPr/>
        </p:nvSpPr>
        <p:spPr>
          <a:xfrm>
            <a:off x="1096533" y="3531949"/>
            <a:ext cx="4427338" cy="1907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동의어로 교체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무작위 위치에 단어 삽입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순서를 교체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단어를 삭제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0"/>
          <p:cNvSpPr txBox="1"/>
          <p:nvPr/>
        </p:nvSpPr>
        <p:spPr>
          <a:xfrm>
            <a:off x="290411" y="5752908"/>
            <a:ext cx="1161117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EDA: Easy Data Augmentation Techniques for Boosting Performance on Text Classification Tasks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 et al., EMNLP 2019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0"/>
          <p:cNvSpPr txBox="1"/>
          <p:nvPr/>
        </p:nvSpPr>
        <p:spPr>
          <a:xfrm>
            <a:off x="3650647" y="2147436"/>
            <a:ext cx="51293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문장의 의미가 훼손될 가능성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1736" y="2619256"/>
            <a:ext cx="4305078" cy="323013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1"/>
          <p:cNvSpPr txBox="1"/>
          <p:nvPr>
            <p:ph type="title"/>
          </p:nvPr>
        </p:nvSpPr>
        <p:spPr>
          <a:xfrm>
            <a:off x="241300" y="211908"/>
            <a:ext cx="11611176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Conditional BERT Contextual Augmentation</a:t>
            </a:r>
            <a:endParaRPr/>
          </a:p>
        </p:txBody>
      </p:sp>
      <p:sp>
        <p:nvSpPr>
          <p:cNvPr id="351" name="Google Shape;351;p11"/>
          <p:cNvSpPr txBox="1"/>
          <p:nvPr>
            <p:ph idx="10" type="dt"/>
          </p:nvPr>
        </p:nvSpPr>
        <p:spPr>
          <a:xfrm>
            <a:off x="42068" y="6562348"/>
            <a:ext cx="1011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6/26/22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1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IIPL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" name="Google Shape;353;p11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Google Shape;354;p11"/>
          <p:cNvSpPr txBox="1"/>
          <p:nvPr/>
        </p:nvSpPr>
        <p:spPr>
          <a:xfrm>
            <a:off x="1518984" y="1410563"/>
            <a:ext cx="91540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Pretrained Language Model을 활용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1"/>
          <p:cNvSpPr txBox="1"/>
          <p:nvPr/>
        </p:nvSpPr>
        <p:spPr>
          <a:xfrm>
            <a:off x="2705632" y="5759847"/>
            <a:ext cx="6780732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BERT Contextual Augmentation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Wu et al., arXiv:1812.06705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1"/>
          <p:cNvSpPr txBox="1"/>
          <p:nvPr/>
        </p:nvSpPr>
        <p:spPr>
          <a:xfrm>
            <a:off x="3650647" y="2147436"/>
            <a:ext cx="51293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Fine-tuning이 필요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Method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1322"/>
              </a:buClr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Model Structure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1322"/>
              </a:buClr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Variational Autoencoder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1322"/>
              </a:buClr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"/>
          <p:cNvSpPr txBox="1"/>
          <p:nvPr>
            <p:ph type="title"/>
          </p:nvPr>
        </p:nvSpPr>
        <p:spPr>
          <a:xfrm>
            <a:off x="241300" y="211908"/>
            <a:ext cx="11611176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Model Structure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3"/>
          <p:cNvSpPr txBox="1"/>
          <p:nvPr>
            <p:ph idx="10" type="dt"/>
          </p:nvPr>
        </p:nvSpPr>
        <p:spPr>
          <a:xfrm>
            <a:off x="42068" y="6562348"/>
            <a:ext cx="1011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6/26/22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3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IIPL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2" name="Google Shape;372;p13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3" name="Google Shape;373;p13"/>
          <p:cNvSpPr/>
          <p:nvPr/>
        </p:nvSpPr>
        <p:spPr>
          <a:xfrm>
            <a:off x="1053295" y="2584226"/>
            <a:ext cx="2826000" cy="2826000"/>
          </a:xfrm>
          <a:prstGeom prst="roundRect">
            <a:avLst>
              <a:gd fmla="val 16667" name="adj"/>
            </a:avLst>
          </a:prstGeom>
          <a:solidFill>
            <a:srgbClr val="81D3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Encoder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3"/>
          <p:cNvSpPr/>
          <p:nvPr/>
        </p:nvSpPr>
        <p:spPr>
          <a:xfrm>
            <a:off x="8312705" y="2584226"/>
            <a:ext cx="2826000" cy="2826000"/>
          </a:xfrm>
          <a:prstGeom prst="roundRect">
            <a:avLst>
              <a:gd fmla="val 16667" name="adj"/>
            </a:avLst>
          </a:prstGeom>
          <a:solidFill>
            <a:srgbClr val="D85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Decoder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3"/>
          <p:cNvSpPr/>
          <p:nvPr/>
        </p:nvSpPr>
        <p:spPr>
          <a:xfrm>
            <a:off x="1053295" y="5851497"/>
            <a:ext cx="648000" cy="540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3"/>
          <p:cNvSpPr/>
          <p:nvPr/>
        </p:nvSpPr>
        <p:spPr>
          <a:xfrm>
            <a:off x="1777646" y="5851497"/>
            <a:ext cx="648000" cy="540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3"/>
          <p:cNvSpPr/>
          <p:nvPr/>
        </p:nvSpPr>
        <p:spPr>
          <a:xfrm>
            <a:off x="3226348" y="5833775"/>
            <a:ext cx="648000" cy="540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3"/>
          <p:cNvSpPr/>
          <p:nvPr/>
        </p:nvSpPr>
        <p:spPr>
          <a:xfrm>
            <a:off x="2501997" y="5851497"/>
            <a:ext cx="648000" cy="540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8277003" y="5833775"/>
            <a:ext cx="648000" cy="540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&lt;s&gt;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3"/>
          <p:cNvSpPr/>
          <p:nvPr/>
        </p:nvSpPr>
        <p:spPr>
          <a:xfrm>
            <a:off x="9001354" y="5833775"/>
            <a:ext cx="648000" cy="540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3"/>
          <p:cNvSpPr/>
          <p:nvPr/>
        </p:nvSpPr>
        <p:spPr>
          <a:xfrm>
            <a:off x="10450056" y="5816053"/>
            <a:ext cx="648000" cy="540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3"/>
          <p:cNvSpPr/>
          <p:nvPr/>
        </p:nvSpPr>
        <p:spPr>
          <a:xfrm>
            <a:off x="9725705" y="5833775"/>
            <a:ext cx="648000" cy="540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3"/>
          <p:cNvSpPr/>
          <p:nvPr/>
        </p:nvSpPr>
        <p:spPr>
          <a:xfrm>
            <a:off x="8277003" y="1259216"/>
            <a:ext cx="648000" cy="540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&lt;/s&gt;</a:t>
            </a:r>
            <a:endParaRPr b="1"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3"/>
          <p:cNvSpPr/>
          <p:nvPr/>
        </p:nvSpPr>
        <p:spPr>
          <a:xfrm>
            <a:off x="9001354" y="1259216"/>
            <a:ext cx="648000" cy="540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30000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baseline="-25000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3"/>
          <p:cNvSpPr/>
          <p:nvPr/>
        </p:nvSpPr>
        <p:spPr>
          <a:xfrm>
            <a:off x="9725705" y="1259216"/>
            <a:ext cx="648000" cy="540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3"/>
          <p:cNvSpPr/>
          <p:nvPr/>
        </p:nvSpPr>
        <p:spPr>
          <a:xfrm>
            <a:off x="10450056" y="1256154"/>
            <a:ext cx="648000" cy="5400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30000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b="1" baseline="-25000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p13"/>
          <p:cNvCxnSpPr>
            <a:stCxn id="375" idx="0"/>
          </p:cNvCxnSpPr>
          <p:nvPr/>
        </p:nvCxnSpPr>
        <p:spPr>
          <a:xfrm rot="10800000">
            <a:off x="1377295" y="5410197"/>
            <a:ext cx="0" cy="44130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8" name="Google Shape;388;p13"/>
          <p:cNvCxnSpPr/>
          <p:nvPr/>
        </p:nvCxnSpPr>
        <p:spPr>
          <a:xfrm rot="10800000">
            <a:off x="2101646" y="5410226"/>
            <a:ext cx="0" cy="441271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9" name="Google Shape;389;p13"/>
          <p:cNvCxnSpPr/>
          <p:nvPr/>
        </p:nvCxnSpPr>
        <p:spPr>
          <a:xfrm rot="10800000">
            <a:off x="2828855" y="5410226"/>
            <a:ext cx="0" cy="441271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0" name="Google Shape;390;p13"/>
          <p:cNvCxnSpPr/>
          <p:nvPr/>
        </p:nvCxnSpPr>
        <p:spPr>
          <a:xfrm rot="10800000">
            <a:off x="3550348" y="5392504"/>
            <a:ext cx="0" cy="441271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1" name="Google Shape;391;p13"/>
          <p:cNvSpPr/>
          <p:nvPr/>
        </p:nvSpPr>
        <p:spPr>
          <a:xfrm>
            <a:off x="8314905" y="2031358"/>
            <a:ext cx="2826000" cy="312822"/>
          </a:xfrm>
          <a:prstGeom prst="roundRect">
            <a:avLst>
              <a:gd fmla="val 16667" name="adj"/>
            </a:avLst>
          </a:prstGeom>
          <a:solidFill>
            <a:srgbClr val="F9B2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13"/>
          <p:cNvCxnSpPr/>
          <p:nvPr/>
        </p:nvCxnSpPr>
        <p:spPr>
          <a:xfrm rot="10800000">
            <a:off x="8603201" y="5392504"/>
            <a:ext cx="0" cy="441271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3" name="Google Shape;393;p13"/>
          <p:cNvCxnSpPr/>
          <p:nvPr/>
        </p:nvCxnSpPr>
        <p:spPr>
          <a:xfrm rot="10800000">
            <a:off x="9327552" y="5392504"/>
            <a:ext cx="0" cy="441271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4" name="Google Shape;394;p13"/>
          <p:cNvCxnSpPr/>
          <p:nvPr/>
        </p:nvCxnSpPr>
        <p:spPr>
          <a:xfrm rot="10800000">
            <a:off x="10054761" y="5392504"/>
            <a:ext cx="0" cy="441271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5" name="Google Shape;395;p13"/>
          <p:cNvCxnSpPr/>
          <p:nvPr/>
        </p:nvCxnSpPr>
        <p:spPr>
          <a:xfrm rot="10800000">
            <a:off x="10776254" y="5374782"/>
            <a:ext cx="0" cy="441271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6" name="Google Shape;396;p13"/>
          <p:cNvCxnSpPr/>
          <p:nvPr/>
        </p:nvCxnSpPr>
        <p:spPr>
          <a:xfrm rot="10800000">
            <a:off x="8603201" y="2344180"/>
            <a:ext cx="0" cy="258493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7" name="Google Shape;397;p13"/>
          <p:cNvCxnSpPr/>
          <p:nvPr/>
        </p:nvCxnSpPr>
        <p:spPr>
          <a:xfrm rot="10800000">
            <a:off x="9327552" y="2344180"/>
            <a:ext cx="0" cy="258493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8" name="Google Shape;398;p13"/>
          <p:cNvCxnSpPr/>
          <p:nvPr/>
        </p:nvCxnSpPr>
        <p:spPr>
          <a:xfrm rot="10800000">
            <a:off x="10054761" y="2344180"/>
            <a:ext cx="0" cy="258493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9" name="Google Shape;399;p13"/>
          <p:cNvCxnSpPr/>
          <p:nvPr/>
        </p:nvCxnSpPr>
        <p:spPr>
          <a:xfrm rot="10800000">
            <a:off x="10776254" y="2344180"/>
            <a:ext cx="0" cy="240771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0" name="Google Shape;400;p13"/>
          <p:cNvCxnSpPr/>
          <p:nvPr/>
        </p:nvCxnSpPr>
        <p:spPr>
          <a:xfrm rot="10800000">
            <a:off x="8603201" y="1796154"/>
            <a:ext cx="0" cy="258493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1" name="Google Shape;401;p13"/>
          <p:cNvCxnSpPr/>
          <p:nvPr/>
        </p:nvCxnSpPr>
        <p:spPr>
          <a:xfrm rot="10800000">
            <a:off x="9327552" y="1796154"/>
            <a:ext cx="0" cy="258493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2" name="Google Shape;402;p13"/>
          <p:cNvCxnSpPr/>
          <p:nvPr/>
        </p:nvCxnSpPr>
        <p:spPr>
          <a:xfrm rot="10800000">
            <a:off x="10054761" y="1796154"/>
            <a:ext cx="0" cy="258493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3" name="Google Shape;403;p13"/>
          <p:cNvCxnSpPr/>
          <p:nvPr/>
        </p:nvCxnSpPr>
        <p:spPr>
          <a:xfrm rot="10800000">
            <a:off x="10776254" y="1796154"/>
            <a:ext cx="0" cy="240771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4" name="Google Shape;404;p13"/>
          <p:cNvSpPr/>
          <p:nvPr/>
        </p:nvSpPr>
        <p:spPr>
          <a:xfrm>
            <a:off x="4713789" y="3457226"/>
            <a:ext cx="1080000" cy="1080000"/>
          </a:xfrm>
          <a:prstGeom prst="roundRect">
            <a:avLst>
              <a:gd fmla="val 16667" name="adj"/>
            </a:avLst>
          </a:prstGeom>
          <a:solidFill>
            <a:srgbClr val="11B2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VAE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" name="Google Shape;405;p13"/>
          <p:cNvCxnSpPr>
            <a:stCxn id="373" idx="0"/>
            <a:endCxn id="404" idx="0"/>
          </p:cNvCxnSpPr>
          <p:nvPr/>
        </p:nvCxnSpPr>
        <p:spPr>
          <a:xfrm flipH="1" rot="-5400000">
            <a:off x="3423595" y="1626926"/>
            <a:ext cx="873000" cy="2787600"/>
          </a:xfrm>
          <a:prstGeom prst="bentConnector3">
            <a:avLst>
              <a:gd fmla="val -75801" name="adj1"/>
            </a:avLst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6" name="Google Shape;406;p13"/>
          <p:cNvSpPr/>
          <p:nvPr/>
        </p:nvSpPr>
        <p:spPr>
          <a:xfrm>
            <a:off x="6693247" y="3637226"/>
            <a:ext cx="720000" cy="720000"/>
          </a:xfrm>
          <a:prstGeom prst="ellipse">
            <a:avLst/>
          </a:prstGeom>
          <a:solidFill>
            <a:srgbClr val="11B2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p13"/>
          <p:cNvCxnSpPr>
            <a:stCxn id="406" idx="6"/>
            <a:endCxn id="374" idx="1"/>
          </p:cNvCxnSpPr>
          <p:nvPr/>
        </p:nvCxnSpPr>
        <p:spPr>
          <a:xfrm>
            <a:off x="7413247" y="3997226"/>
            <a:ext cx="899400" cy="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8" name="Google Shape;408;p13"/>
          <p:cNvCxnSpPr>
            <a:endCxn id="406" idx="2"/>
          </p:cNvCxnSpPr>
          <p:nvPr/>
        </p:nvCxnSpPr>
        <p:spPr>
          <a:xfrm flipH="1" rot="10800000">
            <a:off x="5785747" y="3997226"/>
            <a:ext cx="907500" cy="22800"/>
          </a:xfrm>
          <a:prstGeom prst="straightConnector1">
            <a:avLst/>
          </a:prstGeom>
          <a:noFill/>
          <a:ln cap="flat" cmpd="sng" w="2857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"/>
          <p:cNvSpPr txBox="1"/>
          <p:nvPr>
            <p:ph type="title"/>
          </p:nvPr>
        </p:nvSpPr>
        <p:spPr>
          <a:xfrm>
            <a:off x="241300" y="211908"/>
            <a:ext cx="11611176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Variational Autoencoder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4"/>
          <p:cNvSpPr txBox="1"/>
          <p:nvPr>
            <p:ph idx="10" type="dt"/>
          </p:nvPr>
        </p:nvSpPr>
        <p:spPr>
          <a:xfrm>
            <a:off x="42068" y="6562348"/>
            <a:ext cx="1011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6/26/22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4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IIPL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7" name="Google Shape;417;p14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18" name="Google Shape;418;p14"/>
          <p:cNvGrpSpPr/>
          <p:nvPr/>
        </p:nvGrpSpPr>
        <p:grpSpPr>
          <a:xfrm>
            <a:off x="3696367" y="2670656"/>
            <a:ext cx="4177938" cy="3710521"/>
            <a:chOff x="3032650" y="1236742"/>
            <a:chExt cx="5324437" cy="4966705"/>
          </a:xfrm>
        </p:grpSpPr>
        <p:pic>
          <p:nvPicPr>
            <p:cNvPr id="419" name="Google Shape;419;p14"/>
            <p:cNvPicPr preferRelativeResize="0"/>
            <p:nvPr/>
          </p:nvPicPr>
          <p:blipFill rotWithShape="1">
            <a:blip r:embed="rId3">
              <a:alphaModFix/>
            </a:blip>
            <a:srcRect b="-3689" l="-6767" r="0" t="0"/>
            <a:stretch/>
          </p:blipFill>
          <p:spPr>
            <a:xfrm>
              <a:off x="3295787" y="1348574"/>
              <a:ext cx="5061300" cy="48548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Google Shape;420;p14"/>
            <p:cNvSpPr/>
            <p:nvPr/>
          </p:nvSpPr>
          <p:spPr>
            <a:xfrm>
              <a:off x="3032650" y="1236742"/>
              <a:ext cx="677577" cy="49403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3183954" y="3326488"/>
              <a:ext cx="1360087" cy="27848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22" name="Google Shape;422;p14"/>
          <p:cNvSpPr txBox="1"/>
          <p:nvPr/>
        </p:nvSpPr>
        <p:spPr>
          <a:xfrm>
            <a:off x="1626263" y="1460139"/>
            <a:ext cx="91540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Latent Vector를 추출하여 원래 입력을 복원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4"/>
          <p:cNvSpPr txBox="1"/>
          <p:nvPr/>
        </p:nvSpPr>
        <p:spPr>
          <a:xfrm>
            <a:off x="3650647" y="2147436"/>
            <a:ext cx="51293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Semantic을 포함한 정보를 추출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Google Shape;424;p14"/>
          <p:cNvGrpSpPr/>
          <p:nvPr/>
        </p:nvGrpSpPr>
        <p:grpSpPr>
          <a:xfrm>
            <a:off x="3650647" y="2773178"/>
            <a:ext cx="4177938" cy="3710521"/>
            <a:chOff x="3032650" y="1236742"/>
            <a:chExt cx="5324437" cy="4966705"/>
          </a:xfrm>
        </p:grpSpPr>
        <p:pic>
          <p:nvPicPr>
            <p:cNvPr id="425" name="Google Shape;425;p14"/>
            <p:cNvPicPr preferRelativeResize="0"/>
            <p:nvPr/>
          </p:nvPicPr>
          <p:blipFill rotWithShape="1">
            <a:blip r:embed="rId3">
              <a:alphaModFix/>
            </a:blip>
            <a:srcRect b="-3689" l="-6767" r="0" t="0"/>
            <a:stretch/>
          </p:blipFill>
          <p:spPr>
            <a:xfrm>
              <a:off x="3295787" y="1348574"/>
              <a:ext cx="5061300" cy="48548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6" name="Google Shape;426;p14"/>
            <p:cNvSpPr/>
            <p:nvPr/>
          </p:nvSpPr>
          <p:spPr>
            <a:xfrm>
              <a:off x="3032650" y="1236742"/>
              <a:ext cx="677577" cy="49403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3183954" y="3326488"/>
              <a:ext cx="1360087" cy="27848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Experiments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1322"/>
              </a:buClr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Text Classification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1322"/>
              </a:buClr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Comparison with EDA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6"/>
          <p:cNvSpPr txBox="1"/>
          <p:nvPr>
            <p:ph type="title"/>
          </p:nvPr>
        </p:nvSpPr>
        <p:spPr>
          <a:xfrm>
            <a:off x="241300" y="211908"/>
            <a:ext cx="116112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Text Classification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6"/>
          <p:cNvSpPr txBox="1"/>
          <p:nvPr>
            <p:ph idx="10" type="dt"/>
          </p:nvPr>
        </p:nvSpPr>
        <p:spPr>
          <a:xfrm>
            <a:off x="42068" y="6562348"/>
            <a:ext cx="1011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6/26/22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6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IIPL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3" name="Google Shape;443;p16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44" name="Google Shape;4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4994" y="2856825"/>
            <a:ext cx="6082012" cy="3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6"/>
          <p:cNvSpPr txBox="1"/>
          <p:nvPr/>
        </p:nvSpPr>
        <p:spPr>
          <a:xfrm>
            <a:off x="1638295" y="1374046"/>
            <a:ext cx="91540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제안하는 방법의 성능을 검증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6"/>
          <p:cNvSpPr txBox="1"/>
          <p:nvPr/>
        </p:nvSpPr>
        <p:spPr>
          <a:xfrm>
            <a:off x="3650647" y="2147436"/>
            <a:ext cx="51293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 분류 작업에 적용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7"/>
          <p:cNvSpPr txBox="1"/>
          <p:nvPr>
            <p:ph type="title"/>
          </p:nvPr>
        </p:nvSpPr>
        <p:spPr>
          <a:xfrm>
            <a:off x="241300" y="211908"/>
            <a:ext cx="116112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Datasets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7"/>
          <p:cNvSpPr txBox="1"/>
          <p:nvPr>
            <p:ph idx="10" type="dt"/>
          </p:nvPr>
        </p:nvSpPr>
        <p:spPr>
          <a:xfrm>
            <a:off x="42068" y="6562348"/>
            <a:ext cx="1011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6/26/22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7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IIPL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5" name="Google Shape;455;p17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56" name="Google Shape;456;p17"/>
          <p:cNvGraphicFramePr/>
          <p:nvPr/>
        </p:nvGraphicFramePr>
        <p:xfrm>
          <a:off x="1790428" y="18924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{36991C6E-8E07-4328-A6DC-E1C299ABC206}</a:tableStyleId>
              </a:tblPr>
              <a:tblGrid>
                <a:gridCol w="1281600"/>
                <a:gridCol w="1832375"/>
                <a:gridCol w="1832375"/>
                <a:gridCol w="1832375"/>
                <a:gridCol w="1832375"/>
              </a:tblGrid>
              <a:tr h="888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IMDB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Yelp_5</a:t>
                      </a:r>
                      <a:endParaRPr b="1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ProsCons</a:t>
                      </a:r>
                      <a:endParaRPr b="1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MR</a:t>
                      </a:r>
                      <a:endParaRPr b="1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Subject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Movie Review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 Review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Review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Movie Review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4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</a:t>
                      </a:r>
                      <a:b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Sentences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50,000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650,000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39,419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9,594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7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</a:t>
                      </a:r>
                      <a:b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Classes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Binary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(Pos / Neg)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5-Classes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Binary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(Pros / Cons)</a:t>
                      </a:r>
                      <a:endParaRPr b="0" i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Binary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(Pos / Neg)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8"/>
          <p:cNvSpPr txBox="1"/>
          <p:nvPr>
            <p:ph type="title"/>
          </p:nvPr>
        </p:nvSpPr>
        <p:spPr>
          <a:xfrm>
            <a:off x="241300" y="211908"/>
            <a:ext cx="11611176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Comparison with EDA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8"/>
          <p:cNvSpPr txBox="1"/>
          <p:nvPr>
            <p:ph idx="10" type="dt"/>
          </p:nvPr>
        </p:nvSpPr>
        <p:spPr>
          <a:xfrm>
            <a:off x="42068" y="6562348"/>
            <a:ext cx="1011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6/26/22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8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IIPL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5" name="Google Shape;465;p18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66" name="Google Shape;466;p18"/>
          <p:cNvGraphicFramePr/>
          <p:nvPr/>
        </p:nvGraphicFramePr>
        <p:xfrm>
          <a:off x="1790428" y="18924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{36991C6E-8E07-4328-A6DC-E1C299ABC206}</a:tableStyleId>
              </a:tblPr>
              <a:tblGrid>
                <a:gridCol w="1281600"/>
                <a:gridCol w="1832375"/>
                <a:gridCol w="1832375"/>
                <a:gridCol w="1832375"/>
                <a:gridCol w="1832375"/>
              </a:tblGrid>
              <a:tr h="888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IMDB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Yelp_5</a:t>
                      </a:r>
                      <a:endParaRPr b="1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ProsCons</a:t>
                      </a:r>
                      <a:endParaRPr b="1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MR</a:t>
                      </a:r>
                      <a:endParaRPr b="1" i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Baseline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91.95%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65.52%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93.65%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84.05%</a:t>
                      </a:r>
                      <a:endParaRPr b="0" i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4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EDA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90.98%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(-0.97%p)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67.92%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(+2.40%p)</a:t>
                      </a:r>
                      <a:endParaRPr b="0" i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94.21%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(+0.56%p)</a:t>
                      </a:r>
                      <a:endParaRPr b="0" i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84.18%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(+0.13%p)</a:t>
                      </a:r>
                      <a:endParaRPr b="0" i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7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Proposed Model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94.39%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(+2.44%p)</a:t>
                      </a:r>
                      <a:endParaRPr b="0" i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70.65%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(+5.13%p)</a:t>
                      </a:r>
                      <a:endParaRPr b="0" i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95.16%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(+1.51%p)</a:t>
                      </a:r>
                      <a:endParaRPr b="0" i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84.27%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(+0.22%p)</a:t>
                      </a:r>
                      <a:endParaRPr b="0" i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"/>
          <p:cNvSpPr txBox="1"/>
          <p:nvPr>
            <p:ph type="title"/>
          </p:nvPr>
        </p:nvSpPr>
        <p:spPr>
          <a:xfrm>
            <a:off x="241300" y="211908"/>
            <a:ext cx="116112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Comparison with EDA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9"/>
          <p:cNvSpPr txBox="1"/>
          <p:nvPr>
            <p:ph idx="10" type="dt"/>
          </p:nvPr>
        </p:nvSpPr>
        <p:spPr>
          <a:xfrm>
            <a:off x="42068" y="6562348"/>
            <a:ext cx="1011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6/26/22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9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IIPL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19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476" name="Google Shape;476;p19"/>
          <p:cNvGraphicFramePr/>
          <p:nvPr/>
        </p:nvGraphicFramePr>
        <p:xfrm>
          <a:off x="1510829" y="19015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{36991C6E-8E07-4328-A6DC-E1C299ABC206}</a:tableStyleId>
              </a:tblPr>
              <a:tblGrid>
                <a:gridCol w="1364825"/>
                <a:gridCol w="7805500"/>
              </a:tblGrid>
              <a:tr h="888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Original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 </a:t>
                      </a:r>
                      <a:r>
                        <a:rPr b="1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loved</a:t>
                      </a: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this movie since I was </a:t>
                      </a:r>
                      <a:r>
                        <a:rPr b="1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and I saw it on the opening day. It was so touching and beautiful.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 strongly recommend seeing </a:t>
                      </a:r>
                      <a:r>
                        <a:rPr b="1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for all</a:t>
                      </a: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 It's a movie to watch with your family by far.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849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EDA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 this movie since I was and I saw it on the opening day. It was so touching and beautiful.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 strongly recommend seeing </a:t>
                      </a:r>
                      <a:r>
                        <a:rPr b="1" i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disastor</a:t>
                      </a: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 It’s some movie to watch with your family by far.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07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Proposed Model</a:t>
                      </a:r>
                      <a:endParaRPr b="1" i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 </a:t>
                      </a:r>
                      <a:r>
                        <a:rPr b="1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loved</a:t>
                      </a: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this movie since I was </a:t>
                      </a:r>
                      <a:r>
                        <a:rPr b="1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and I saw it on the opening day. It was so touching and beautiful.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 recommend seeing </a:t>
                      </a:r>
                      <a:r>
                        <a:rPr b="1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for all</a:t>
                      </a:r>
                      <a:r>
                        <a:rPr b="0" i="0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 It's a movie to watch with your family by far.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2"/>
          <p:cNvGrpSpPr/>
          <p:nvPr/>
        </p:nvGrpSpPr>
        <p:grpSpPr>
          <a:xfrm>
            <a:off x="2916262" y="647786"/>
            <a:ext cx="6700034" cy="5222558"/>
            <a:chOff x="2668612" y="735058"/>
            <a:chExt cx="6700034" cy="5222558"/>
          </a:xfrm>
        </p:grpSpPr>
        <p:sp>
          <p:nvSpPr>
            <p:cNvPr id="235" name="Google Shape;235;p2"/>
            <p:cNvSpPr txBox="1"/>
            <p:nvPr/>
          </p:nvSpPr>
          <p:spPr>
            <a:xfrm>
              <a:off x="3387395" y="735058"/>
              <a:ext cx="58696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Introduction</a:t>
              </a:r>
              <a:endPara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36" name="Google Shape;236;p2"/>
            <p:cNvCxnSpPr>
              <a:stCxn id="237" idx="3"/>
            </p:cNvCxnSpPr>
            <p:nvPr/>
          </p:nvCxnSpPr>
          <p:spPr>
            <a:xfrm>
              <a:off x="3314946" y="1381390"/>
              <a:ext cx="6053700" cy="0"/>
            </a:xfrm>
            <a:prstGeom prst="straightConnector1">
              <a:avLst/>
            </a:prstGeom>
            <a:noFill/>
            <a:ln cap="flat" cmpd="sng" w="63500">
              <a:solidFill>
                <a:srgbClr val="1013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2"/>
            <p:cNvCxnSpPr>
              <a:stCxn id="239" idx="3"/>
            </p:cNvCxnSpPr>
            <p:nvPr/>
          </p:nvCxnSpPr>
          <p:spPr>
            <a:xfrm>
              <a:off x="3314946" y="2444660"/>
              <a:ext cx="6053700" cy="0"/>
            </a:xfrm>
            <a:prstGeom prst="straightConnector1">
              <a:avLst/>
            </a:prstGeom>
            <a:noFill/>
            <a:ln cap="flat" cmpd="sng" w="63500">
              <a:solidFill>
                <a:srgbClr val="1013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0" name="Google Shape;240;p2"/>
            <p:cNvSpPr txBox="1"/>
            <p:nvPr/>
          </p:nvSpPr>
          <p:spPr>
            <a:xfrm>
              <a:off x="3387394" y="1798327"/>
              <a:ext cx="58696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Related Work </a:t>
              </a:r>
              <a:endPara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41" name="Google Shape;241;p2"/>
            <p:cNvCxnSpPr/>
            <p:nvPr/>
          </p:nvCxnSpPr>
          <p:spPr>
            <a:xfrm>
              <a:off x="3314946" y="3507927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1013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2" name="Google Shape;242;p2"/>
            <p:cNvSpPr txBox="1"/>
            <p:nvPr/>
          </p:nvSpPr>
          <p:spPr>
            <a:xfrm>
              <a:off x="3387394" y="2861594"/>
              <a:ext cx="586967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Method</a:t>
              </a:r>
              <a:endPara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43" name="Google Shape;243;p2"/>
            <p:cNvCxnSpPr/>
            <p:nvPr/>
          </p:nvCxnSpPr>
          <p:spPr>
            <a:xfrm>
              <a:off x="3314946" y="4571191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1013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4" name="Google Shape;244;p2"/>
            <p:cNvSpPr txBox="1"/>
            <p:nvPr/>
          </p:nvSpPr>
          <p:spPr>
            <a:xfrm>
              <a:off x="3387394" y="3924858"/>
              <a:ext cx="586966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Experiments</a:t>
              </a:r>
              <a:endPara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245" name="Google Shape;245;p2"/>
            <p:cNvCxnSpPr/>
            <p:nvPr/>
          </p:nvCxnSpPr>
          <p:spPr>
            <a:xfrm>
              <a:off x="3314946" y="5634452"/>
              <a:ext cx="6053616" cy="0"/>
            </a:xfrm>
            <a:prstGeom prst="straightConnector1">
              <a:avLst/>
            </a:prstGeom>
            <a:noFill/>
            <a:ln cap="flat" cmpd="sng" w="63500">
              <a:solidFill>
                <a:srgbClr val="1013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6" name="Google Shape;246;p2"/>
            <p:cNvSpPr txBox="1"/>
            <p:nvPr/>
          </p:nvSpPr>
          <p:spPr>
            <a:xfrm>
              <a:off x="3387394" y="4988119"/>
              <a:ext cx="58696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Conclusion</a:t>
              </a:r>
              <a:endParaRPr b="1" sz="3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grpSp>
          <p:nvGrpSpPr>
            <p:cNvPr id="247" name="Google Shape;247;p2"/>
            <p:cNvGrpSpPr/>
            <p:nvPr/>
          </p:nvGrpSpPr>
          <p:grpSpPr>
            <a:xfrm>
              <a:off x="2668612" y="1058224"/>
              <a:ext cx="646334" cy="4899392"/>
              <a:chOff x="1643950" y="1354720"/>
              <a:chExt cx="646334" cy="4899392"/>
            </a:xfrm>
          </p:grpSpPr>
          <p:cxnSp>
            <p:nvCxnSpPr>
              <p:cNvPr id="248" name="Google Shape;248;p2"/>
              <p:cNvCxnSpPr>
                <a:stCxn id="237" idx="2"/>
                <a:endCxn id="239" idx="0"/>
              </p:cNvCxnSpPr>
              <p:nvPr/>
            </p:nvCxnSpPr>
            <p:spPr>
              <a:xfrm>
                <a:off x="1967117" y="200105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10132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37" name="Google Shape;237;p2"/>
              <p:cNvSpPr/>
              <p:nvPr/>
            </p:nvSpPr>
            <p:spPr>
              <a:xfrm>
                <a:off x="1643950" y="1354720"/>
                <a:ext cx="646334" cy="646331"/>
              </a:xfrm>
              <a:prstGeom prst="rect">
                <a:avLst/>
              </a:prstGeom>
              <a:solidFill>
                <a:srgbClr val="1013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b="1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1643950" y="2417990"/>
                <a:ext cx="646334" cy="646331"/>
              </a:xfrm>
              <a:prstGeom prst="rect">
                <a:avLst/>
              </a:prstGeom>
              <a:solidFill>
                <a:srgbClr val="1013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</a:t>
                </a:r>
                <a:endParaRPr b="1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249" name="Google Shape;249;p2"/>
              <p:cNvCxnSpPr>
                <a:stCxn id="239" idx="2"/>
                <a:endCxn id="250" idx="0"/>
              </p:cNvCxnSpPr>
              <p:nvPr/>
            </p:nvCxnSpPr>
            <p:spPr>
              <a:xfrm>
                <a:off x="1967117" y="306432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10132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50" name="Google Shape;250;p2"/>
              <p:cNvSpPr/>
              <p:nvPr/>
            </p:nvSpPr>
            <p:spPr>
              <a:xfrm>
                <a:off x="1643950" y="3481256"/>
                <a:ext cx="646334" cy="646331"/>
              </a:xfrm>
              <a:prstGeom prst="rect">
                <a:avLst/>
              </a:prstGeom>
              <a:solidFill>
                <a:srgbClr val="1013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 b="1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1643950" y="4544520"/>
                <a:ext cx="646334" cy="646331"/>
              </a:xfrm>
              <a:prstGeom prst="rect">
                <a:avLst/>
              </a:prstGeom>
              <a:solidFill>
                <a:srgbClr val="1013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4</a:t>
                </a:r>
                <a:endParaRPr b="1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252" name="Google Shape;252;p2"/>
              <p:cNvCxnSpPr>
                <a:stCxn id="250" idx="2"/>
                <a:endCxn id="251" idx="0"/>
              </p:cNvCxnSpPr>
              <p:nvPr/>
            </p:nvCxnSpPr>
            <p:spPr>
              <a:xfrm>
                <a:off x="1967117" y="4127587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10132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53" name="Google Shape;253;p2"/>
              <p:cNvSpPr/>
              <p:nvPr/>
            </p:nvSpPr>
            <p:spPr>
              <a:xfrm>
                <a:off x="1643950" y="5607781"/>
                <a:ext cx="646334" cy="646331"/>
              </a:xfrm>
              <a:prstGeom prst="rect">
                <a:avLst/>
              </a:prstGeom>
              <a:solidFill>
                <a:srgbClr val="10132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5</a:t>
                </a:r>
                <a:endParaRPr b="1" sz="32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cxnSp>
            <p:nvCxnSpPr>
              <p:cNvPr id="254" name="Google Shape;254;p2"/>
              <p:cNvCxnSpPr>
                <a:stCxn id="251" idx="2"/>
                <a:endCxn id="253" idx="0"/>
              </p:cNvCxnSpPr>
              <p:nvPr/>
            </p:nvCxnSpPr>
            <p:spPr>
              <a:xfrm>
                <a:off x="1967117" y="5190851"/>
                <a:ext cx="0" cy="4170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10132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1322"/>
              </a:buClr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Contribution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1322"/>
              </a:buClr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Future work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1"/>
          <p:cNvSpPr txBox="1"/>
          <p:nvPr>
            <p:ph type="title"/>
          </p:nvPr>
        </p:nvSpPr>
        <p:spPr>
          <a:xfrm>
            <a:off x="241300" y="211908"/>
            <a:ext cx="11611176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Contribution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1"/>
          <p:cNvSpPr txBox="1"/>
          <p:nvPr>
            <p:ph idx="10" type="dt"/>
          </p:nvPr>
        </p:nvSpPr>
        <p:spPr>
          <a:xfrm>
            <a:off x="42068" y="6562348"/>
            <a:ext cx="1011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6/26/22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1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IIPL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2" name="Google Shape;492;p21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텍스트이(가) 표시된 사진&#10;&#10;자동 생성된 설명" id="493" name="Google Shape;4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4600" y="2532690"/>
            <a:ext cx="7122800" cy="340177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1"/>
          <p:cNvSpPr txBox="1"/>
          <p:nvPr/>
        </p:nvSpPr>
        <p:spPr>
          <a:xfrm>
            <a:off x="1487952" y="1427120"/>
            <a:ext cx="921609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 정보를 보존하는 Text Data Augmentation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2"/>
          <p:cNvSpPr txBox="1"/>
          <p:nvPr>
            <p:ph type="title"/>
          </p:nvPr>
        </p:nvSpPr>
        <p:spPr>
          <a:xfrm>
            <a:off x="241300" y="211908"/>
            <a:ext cx="11611176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Future work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2"/>
          <p:cNvSpPr txBox="1"/>
          <p:nvPr>
            <p:ph idx="10" type="dt"/>
          </p:nvPr>
        </p:nvSpPr>
        <p:spPr>
          <a:xfrm>
            <a:off x="42068" y="6562348"/>
            <a:ext cx="1011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6/26/22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2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IIPL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3" name="Google Shape;503;p22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04" name="Google Shape;504;p22"/>
          <p:cNvGrpSpPr/>
          <p:nvPr/>
        </p:nvGrpSpPr>
        <p:grpSpPr>
          <a:xfrm>
            <a:off x="3387150" y="2670656"/>
            <a:ext cx="5319475" cy="3228504"/>
            <a:chOff x="2706013" y="1685747"/>
            <a:chExt cx="6668232" cy="4078909"/>
          </a:xfrm>
        </p:grpSpPr>
        <p:pic>
          <p:nvPicPr>
            <p:cNvPr id="505" name="Google Shape;505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06013" y="1685747"/>
              <a:ext cx="6530084" cy="40789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6" name="Google Shape;506;p22"/>
            <p:cNvSpPr/>
            <p:nvPr/>
          </p:nvSpPr>
          <p:spPr>
            <a:xfrm>
              <a:off x="6946809" y="1881427"/>
              <a:ext cx="2427436" cy="217087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07" name="Google Shape;507;p22"/>
          <p:cNvSpPr txBox="1"/>
          <p:nvPr/>
        </p:nvSpPr>
        <p:spPr>
          <a:xfrm>
            <a:off x="1638295" y="1374046"/>
            <a:ext cx="91540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Variational Autoencoder (CVAE)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2"/>
          <p:cNvSpPr txBox="1"/>
          <p:nvPr/>
        </p:nvSpPr>
        <p:spPr>
          <a:xfrm>
            <a:off x="3650647" y="2147436"/>
            <a:ext cx="51293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 정보를 직접 주입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1322"/>
              </a:buClr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Importance of 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1322"/>
              </a:buClr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Overfitting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1322"/>
              </a:buClr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Data Augmentation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1322"/>
              </a:buClr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NLP Data Augmentation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"/>
          <p:cNvSpPr txBox="1"/>
          <p:nvPr>
            <p:ph type="title"/>
          </p:nvPr>
        </p:nvSpPr>
        <p:spPr>
          <a:xfrm>
            <a:off x="241300" y="211908"/>
            <a:ext cx="11611176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Importance of Data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"/>
          <p:cNvSpPr txBox="1"/>
          <p:nvPr>
            <p:ph idx="10" type="dt"/>
          </p:nvPr>
        </p:nvSpPr>
        <p:spPr>
          <a:xfrm>
            <a:off x="42068" y="6562348"/>
            <a:ext cx="1011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6/26/22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IIPL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4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1" name="Google Shape;2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8999" y="2642692"/>
            <a:ext cx="5334000" cy="348654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"/>
          <p:cNvSpPr txBox="1"/>
          <p:nvPr/>
        </p:nvSpPr>
        <p:spPr>
          <a:xfrm>
            <a:off x="1638295" y="1374046"/>
            <a:ext cx="91540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Learning의 성능에 가장 큰 영향을 미치는 요소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"/>
          <p:cNvSpPr txBox="1"/>
          <p:nvPr/>
        </p:nvSpPr>
        <p:spPr>
          <a:xfrm>
            <a:off x="4335661" y="2181475"/>
            <a:ext cx="35206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충분한 양의 데이터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"/>
          <p:cNvSpPr txBox="1"/>
          <p:nvPr>
            <p:ph type="title"/>
          </p:nvPr>
        </p:nvSpPr>
        <p:spPr>
          <a:xfrm>
            <a:off x="241300" y="211908"/>
            <a:ext cx="11611176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Overfitting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"/>
          <p:cNvSpPr txBox="1"/>
          <p:nvPr>
            <p:ph idx="10" type="dt"/>
          </p:nvPr>
        </p:nvSpPr>
        <p:spPr>
          <a:xfrm>
            <a:off x="42068" y="6562348"/>
            <a:ext cx="1011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6/26/22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IIPL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" name="Google Shape;282;p5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5"/>
          <p:cNvSpPr txBox="1"/>
          <p:nvPr/>
        </p:nvSpPr>
        <p:spPr>
          <a:xfrm>
            <a:off x="1638295" y="1374046"/>
            <a:ext cx="91540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학습에 주어진 데이터가 부족할 경우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"/>
          <p:cNvSpPr txBox="1"/>
          <p:nvPr/>
        </p:nvSpPr>
        <p:spPr>
          <a:xfrm>
            <a:off x="3882330" y="2169290"/>
            <a:ext cx="44273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Overfitting(과적합)의 가능성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024" y="3491292"/>
            <a:ext cx="7607951" cy="191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"/>
          <p:cNvSpPr txBox="1"/>
          <p:nvPr>
            <p:ph type="title"/>
          </p:nvPr>
        </p:nvSpPr>
        <p:spPr>
          <a:xfrm>
            <a:off x="241300" y="211908"/>
            <a:ext cx="11611176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Augmentation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"/>
          <p:cNvSpPr txBox="1"/>
          <p:nvPr>
            <p:ph idx="10" type="dt"/>
          </p:nvPr>
        </p:nvSpPr>
        <p:spPr>
          <a:xfrm>
            <a:off x="42068" y="6562348"/>
            <a:ext cx="1011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6/26/22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IIPL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" name="Google Shape;294;p6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6"/>
          <p:cNvSpPr txBox="1"/>
          <p:nvPr/>
        </p:nvSpPr>
        <p:spPr>
          <a:xfrm>
            <a:off x="1638295" y="1374046"/>
            <a:ext cx="91540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Overfitting을 해결하기 위한 가장 일반적 방법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"/>
          <p:cNvSpPr txBox="1"/>
          <p:nvPr/>
        </p:nvSpPr>
        <p:spPr>
          <a:xfrm>
            <a:off x="3650647" y="2147436"/>
            <a:ext cx="51293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Augmentation(데이터 증강)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고양이, 앉아있는, 오렌지, 보는이(가) 표시된 사진&#10;&#10;자동 생성된 설명" id="297" name="Google Shape;297;p6"/>
          <p:cNvPicPr preferRelativeResize="0"/>
          <p:nvPr/>
        </p:nvPicPr>
        <p:blipFill rotWithShape="1">
          <a:blip r:embed="rId3">
            <a:alphaModFix/>
          </a:blip>
          <a:srcRect b="17646" l="0" r="0" t="0"/>
          <a:stretch/>
        </p:blipFill>
        <p:spPr>
          <a:xfrm>
            <a:off x="2646946" y="2859271"/>
            <a:ext cx="7142025" cy="298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"/>
          <p:cNvSpPr txBox="1"/>
          <p:nvPr>
            <p:ph type="title"/>
          </p:nvPr>
        </p:nvSpPr>
        <p:spPr>
          <a:xfrm>
            <a:off x="241300" y="211908"/>
            <a:ext cx="11611176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NLP Data Augmentation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"/>
          <p:cNvSpPr txBox="1"/>
          <p:nvPr>
            <p:ph idx="10" type="dt"/>
          </p:nvPr>
        </p:nvSpPr>
        <p:spPr>
          <a:xfrm>
            <a:off x="42068" y="6562348"/>
            <a:ext cx="1011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6/26/22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IIPL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6" name="Google Shape;306;p7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Google Shape;307;p7"/>
          <p:cNvSpPr txBox="1"/>
          <p:nvPr/>
        </p:nvSpPr>
        <p:spPr>
          <a:xfrm>
            <a:off x="1638295" y="1374046"/>
            <a:ext cx="91540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Data Augmentation의 특징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7"/>
          <p:cNvSpPr txBox="1"/>
          <p:nvPr/>
        </p:nvSpPr>
        <p:spPr>
          <a:xfrm>
            <a:off x="3650647" y="2147436"/>
            <a:ext cx="51293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 정보 보존이 중요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고양이, 앉아있는, 스크린샷이(가) 표시된 사진&#10;&#10;자동 생성된 설명" id="309" name="Google Shape;3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2821" y="2816343"/>
            <a:ext cx="6464974" cy="30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Related Work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1322"/>
              </a:buClr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Back-Translation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1322"/>
              </a:buClr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EDA: Easy Data Augmentation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01322"/>
              </a:buClr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Conditional BERT Contextual Augmentation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/>
          <p:nvPr>
            <p:ph type="title"/>
          </p:nvPr>
        </p:nvSpPr>
        <p:spPr>
          <a:xfrm>
            <a:off x="241300" y="211908"/>
            <a:ext cx="11611176" cy="694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Back-Translation</a:t>
            </a:r>
            <a:endParaRPr/>
          </a:p>
        </p:txBody>
      </p:sp>
      <p:sp>
        <p:nvSpPr>
          <p:cNvPr id="323" name="Google Shape;323;p9"/>
          <p:cNvSpPr txBox="1"/>
          <p:nvPr>
            <p:ph idx="10" type="dt"/>
          </p:nvPr>
        </p:nvSpPr>
        <p:spPr>
          <a:xfrm>
            <a:off x="42068" y="6562348"/>
            <a:ext cx="1011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6/26/22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"/>
          <p:cNvSpPr txBox="1"/>
          <p:nvPr>
            <p:ph idx="11" type="ftr"/>
          </p:nvPr>
        </p:nvSpPr>
        <p:spPr>
          <a:xfrm>
            <a:off x="4038599" y="655282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IIPL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" name="Google Shape;325;p9"/>
          <p:cNvSpPr txBox="1"/>
          <p:nvPr>
            <p:ph idx="12" type="sldNum"/>
          </p:nvPr>
        </p:nvSpPr>
        <p:spPr>
          <a:xfrm>
            <a:off x="11338957" y="6544079"/>
            <a:ext cx="8530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9"/>
          <p:cNvSpPr txBox="1"/>
          <p:nvPr/>
        </p:nvSpPr>
        <p:spPr>
          <a:xfrm>
            <a:off x="1518984" y="1410563"/>
            <a:ext cx="91540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언어로 번역 후 다시 원래 언어로 번역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2800" y="2582390"/>
            <a:ext cx="7231545" cy="259040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9"/>
          <p:cNvSpPr txBox="1"/>
          <p:nvPr/>
        </p:nvSpPr>
        <p:spPr>
          <a:xfrm>
            <a:off x="2705632" y="5759847"/>
            <a:ext cx="6780732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Back-Translation at Scale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Edunov et al., EMNLP 2018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9"/>
          <p:cNvSpPr txBox="1"/>
          <p:nvPr/>
        </p:nvSpPr>
        <p:spPr>
          <a:xfrm>
            <a:off x="3650647" y="2147436"/>
            <a:ext cx="51293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2개의 번역 모델 학습이 필요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기류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2019-01-31T17:37:45Z</dcterms:created>
  <dc:creator>위정아</dc:creator>
</cp:coreProperties>
</file>