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9" r:id="rId2"/>
    <p:sldId id="270" r:id="rId3"/>
    <p:sldId id="317" r:id="rId4"/>
    <p:sldId id="316" r:id="rId5"/>
    <p:sldId id="318" r:id="rId6"/>
    <p:sldId id="319" r:id="rId7"/>
    <p:sldId id="320" r:id="rId8"/>
    <p:sldId id="321" r:id="rId9"/>
    <p:sldId id="314" r:id="rId10"/>
    <p:sldId id="315" r:id="rId11"/>
    <p:sldId id="273" r:id="rId12"/>
    <p:sldId id="31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inn Takashima" initials="RT" lastIdx="1" clrIdx="0">
    <p:extLst>
      <p:ext uri="{19B8F6BF-5375-455C-9EA6-DF929625EA0E}">
        <p15:presenceInfo xmlns:p15="http://schemas.microsoft.com/office/powerpoint/2012/main" userId="S-1-5-21-3202035839-2391118546-201221875-4069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1C36"/>
    <a:srgbClr val="BAA0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8" autoAdjust="0"/>
    <p:restoredTop sz="94650"/>
  </p:normalViewPr>
  <p:slideViewPr>
    <p:cSldViewPr snapToGrid="0" snapToObjects="1" showGuides="1">
      <p:cViewPr>
        <p:scale>
          <a:sx n="125" d="100"/>
          <a:sy n="125" d="100"/>
        </p:scale>
        <p:origin x="60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9A2A2-B522-AA48-8BB6-1E4D469CE1FC}" type="datetimeFigureOut">
              <a:rPr lang="en-US" smtClean="0"/>
              <a:t>2/26/23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1BAC8-8910-9C4F-A10D-A62C4293B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1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50" b="1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2999-ACCF-194C-A211-7FDE8E5429FE}" type="datetimeFigureOut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8D9F9-30E1-E546-A2EA-FE4D4771BA3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748866"/>
            <a:ext cx="12192000" cy="1109134"/>
          </a:xfrm>
          <a:prstGeom prst="rect">
            <a:avLst/>
          </a:prstGeom>
          <a:solidFill>
            <a:srgbClr val="9E1C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205" y="6058237"/>
            <a:ext cx="862511" cy="490392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 flipV="1">
            <a:off x="0" y="5706332"/>
            <a:ext cx="12192000" cy="45719"/>
          </a:xfrm>
          <a:prstGeom prst="rect">
            <a:avLst/>
          </a:prstGeom>
          <a:solidFill>
            <a:srgbClr val="BAA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20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48231" y="530557"/>
            <a:ext cx="6912078" cy="4873625"/>
          </a:xfrm>
        </p:spPr>
        <p:txBody>
          <a:bodyPr/>
          <a:lstStyle>
            <a:lvl1pPr marL="0" indent="0">
              <a:buNone/>
              <a:defRPr sz="3200">
                <a:latin typeface="Source Sans Pro" charset="0"/>
                <a:ea typeface="Source Sans Pro" charset="0"/>
                <a:cs typeface="Source Sans Pro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2999-ACCF-194C-A211-7FDE8E5429FE}" type="datetimeFigureOut">
              <a:rPr lang="en-US" smtClean="0"/>
              <a:t>2/26/23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8D9F9-30E1-E546-A2EA-FE4D4771BA3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5748866"/>
            <a:ext cx="12192000" cy="1109134"/>
          </a:xfrm>
          <a:prstGeom prst="rect">
            <a:avLst/>
          </a:prstGeom>
          <a:solidFill>
            <a:srgbClr val="9E1C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205" y="6058237"/>
            <a:ext cx="862511" cy="490392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 flipV="1">
            <a:off x="0" y="5706332"/>
            <a:ext cx="12192000" cy="45719"/>
          </a:xfrm>
          <a:prstGeom prst="rect">
            <a:avLst/>
          </a:prstGeom>
          <a:solidFill>
            <a:srgbClr val="BAA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76067" y="530557"/>
            <a:ext cx="9239863" cy="4873625"/>
          </a:xfrm>
        </p:spPr>
        <p:txBody>
          <a:bodyPr/>
          <a:lstStyle>
            <a:lvl1pPr marL="0" indent="0">
              <a:buNone/>
              <a:defRPr sz="3200">
                <a:latin typeface="Source Sans Pro" charset="0"/>
                <a:ea typeface="Source Sans Pro" charset="0"/>
                <a:cs typeface="Source Sans Pro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2999-ACCF-194C-A211-7FDE8E5429FE}" type="datetimeFigureOut">
              <a:rPr lang="en-US" smtClean="0"/>
              <a:t>2/26/23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8D9F9-30E1-E546-A2EA-FE4D4771BA3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5748866"/>
            <a:ext cx="12192000" cy="1109134"/>
          </a:xfrm>
          <a:prstGeom prst="rect">
            <a:avLst/>
          </a:prstGeom>
          <a:solidFill>
            <a:srgbClr val="9E1C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205" y="6058237"/>
            <a:ext cx="862511" cy="490392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 flipV="1">
            <a:off x="0" y="5706332"/>
            <a:ext cx="12192000" cy="45719"/>
          </a:xfrm>
          <a:prstGeom prst="rect">
            <a:avLst/>
          </a:prstGeom>
          <a:solidFill>
            <a:srgbClr val="BAA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7861"/>
          </a:xfrm>
        </p:spPr>
        <p:txBody>
          <a:bodyPr/>
          <a:lstStyle>
            <a:lvl1pPr>
              <a:defRPr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2999-ACCF-194C-A211-7FDE8E5429FE}" type="datetimeFigureOut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8D9F9-30E1-E546-A2EA-FE4D4771BA3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5748866"/>
            <a:ext cx="12192000" cy="1109134"/>
          </a:xfrm>
          <a:prstGeom prst="rect">
            <a:avLst/>
          </a:prstGeom>
          <a:solidFill>
            <a:srgbClr val="9E1C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205" y="6058237"/>
            <a:ext cx="862511" cy="490392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 flipV="1">
            <a:off x="0" y="5706332"/>
            <a:ext cx="12192000" cy="45719"/>
          </a:xfrm>
          <a:prstGeom prst="rect">
            <a:avLst/>
          </a:prstGeom>
          <a:solidFill>
            <a:srgbClr val="BAA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96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424602"/>
            <a:ext cx="10515600" cy="2852737"/>
          </a:xfrm>
        </p:spPr>
        <p:txBody>
          <a:bodyPr anchor="b"/>
          <a:lstStyle>
            <a:lvl1pPr>
              <a:defRPr sz="6000" b="1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304327"/>
            <a:ext cx="10515600" cy="94402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2999-ACCF-194C-A211-7FDE8E5429FE}" type="datetimeFigureOut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8D9F9-30E1-E546-A2EA-FE4D4771BA3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5748866"/>
            <a:ext cx="12192000" cy="1109134"/>
          </a:xfrm>
          <a:prstGeom prst="rect">
            <a:avLst/>
          </a:prstGeom>
          <a:solidFill>
            <a:srgbClr val="9E1C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205" y="6058237"/>
            <a:ext cx="862511" cy="490392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 flipV="1">
            <a:off x="0" y="5706332"/>
            <a:ext cx="12192000" cy="45719"/>
          </a:xfrm>
          <a:prstGeom prst="rect">
            <a:avLst/>
          </a:prstGeom>
          <a:solidFill>
            <a:srgbClr val="BAA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1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574521"/>
          </a:xfrm>
        </p:spPr>
        <p:txBody>
          <a:bodyPr/>
          <a:lstStyle>
            <a:lvl1pPr>
              <a:defRPr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574521"/>
          </a:xfrm>
        </p:spPr>
        <p:txBody>
          <a:bodyPr/>
          <a:lstStyle>
            <a:lvl1pPr>
              <a:defRPr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2999-ACCF-194C-A211-7FDE8E5429FE}" type="datetimeFigureOut">
              <a:rPr lang="en-US" smtClean="0"/>
              <a:t>2/26/23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8D9F9-30E1-E546-A2EA-FE4D4771BA3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5748866"/>
            <a:ext cx="12192000" cy="1109134"/>
          </a:xfrm>
          <a:prstGeom prst="rect">
            <a:avLst/>
          </a:prstGeom>
          <a:solidFill>
            <a:srgbClr val="9E1C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205" y="6058237"/>
            <a:ext cx="862511" cy="490392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 flipV="1">
            <a:off x="0" y="5706332"/>
            <a:ext cx="12192000" cy="45719"/>
          </a:xfrm>
          <a:prstGeom prst="rect">
            <a:avLst/>
          </a:prstGeom>
          <a:solidFill>
            <a:srgbClr val="BAA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86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Source Sans Pro" charset="0"/>
                <a:ea typeface="Source Sans Pro" charset="0"/>
                <a:cs typeface="Source Sans Pro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064732"/>
          </a:xfrm>
        </p:spPr>
        <p:txBody>
          <a:bodyPr/>
          <a:lstStyle>
            <a:lvl1pPr>
              <a:defRPr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Source Sans Pro" charset="0"/>
                <a:ea typeface="Source Sans Pro" charset="0"/>
                <a:cs typeface="Source Sans Pro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064732"/>
          </a:xfrm>
        </p:spPr>
        <p:txBody>
          <a:bodyPr/>
          <a:lstStyle>
            <a:lvl1pPr>
              <a:defRPr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2999-ACCF-194C-A211-7FDE8E5429FE}" type="datetimeFigureOut">
              <a:rPr lang="en-US" smtClean="0"/>
              <a:t>2/26/23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8D9F9-30E1-E546-A2EA-FE4D4771BA3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5748866"/>
            <a:ext cx="12192000" cy="1109134"/>
          </a:xfrm>
          <a:prstGeom prst="rect">
            <a:avLst/>
          </a:prstGeom>
          <a:solidFill>
            <a:srgbClr val="9E1C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205" y="6058237"/>
            <a:ext cx="862511" cy="490392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 flipV="1">
            <a:off x="0" y="5706332"/>
            <a:ext cx="12192000" cy="45719"/>
          </a:xfrm>
          <a:prstGeom prst="rect">
            <a:avLst/>
          </a:prstGeom>
          <a:solidFill>
            <a:srgbClr val="BAA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99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2999-ACCF-194C-A211-7FDE8E5429FE}" type="datetimeFigureOut">
              <a:rPr lang="en-US" smtClean="0"/>
              <a:t>2/26/23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8D9F9-30E1-E546-A2EA-FE4D4771BA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5748866"/>
            <a:ext cx="12192000" cy="1109134"/>
          </a:xfrm>
          <a:prstGeom prst="rect">
            <a:avLst/>
          </a:prstGeom>
          <a:solidFill>
            <a:srgbClr val="9E1C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205" y="6058237"/>
            <a:ext cx="862511" cy="49039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 flipV="1">
            <a:off x="0" y="5706332"/>
            <a:ext cx="12192000" cy="45719"/>
          </a:xfrm>
          <a:prstGeom prst="rect">
            <a:avLst/>
          </a:prstGeom>
          <a:solidFill>
            <a:srgbClr val="BAA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2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582382"/>
          </a:xfrm>
        </p:spPr>
        <p:txBody>
          <a:bodyPr/>
          <a:lstStyle>
            <a:lvl1pPr>
              <a:defRPr sz="320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280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240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200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2000">
                <a:latin typeface="Source Sans Pro" charset="0"/>
                <a:ea typeface="Source Sans Pro" charset="0"/>
                <a:cs typeface="Source Sans Pro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512407"/>
          </a:xfrm>
        </p:spPr>
        <p:txBody>
          <a:bodyPr/>
          <a:lstStyle>
            <a:lvl1pPr marL="0" indent="0">
              <a:buNone/>
              <a:defRPr sz="1600">
                <a:latin typeface="Source Sans Pro" charset="0"/>
                <a:ea typeface="Source Sans Pro" charset="0"/>
                <a:cs typeface="Source Sans Pro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2999-ACCF-194C-A211-7FDE8E5429FE}" type="datetimeFigureOut">
              <a:rPr lang="en-US" smtClean="0"/>
              <a:t>2/26/23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8D9F9-30E1-E546-A2EA-FE4D4771BA3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5748866"/>
            <a:ext cx="12192000" cy="1109134"/>
          </a:xfrm>
          <a:prstGeom prst="rect">
            <a:avLst/>
          </a:prstGeom>
          <a:solidFill>
            <a:srgbClr val="9E1C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205" y="6058237"/>
            <a:ext cx="862511" cy="490392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 flipV="1">
            <a:off x="0" y="5706332"/>
            <a:ext cx="12192000" cy="45719"/>
          </a:xfrm>
          <a:prstGeom prst="rect">
            <a:avLst/>
          </a:prstGeom>
          <a:solidFill>
            <a:srgbClr val="BAA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52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546061"/>
          </a:xfrm>
        </p:spPr>
        <p:txBody>
          <a:bodyPr/>
          <a:lstStyle>
            <a:lvl1pPr marL="0" indent="0">
              <a:buNone/>
              <a:defRPr sz="3200">
                <a:latin typeface="Source Sans Pro" charset="0"/>
                <a:ea typeface="Source Sans Pro" charset="0"/>
                <a:cs typeface="Source Sans Pro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476086"/>
          </a:xfrm>
        </p:spPr>
        <p:txBody>
          <a:bodyPr/>
          <a:lstStyle>
            <a:lvl1pPr marL="0" indent="0">
              <a:buNone/>
              <a:defRPr sz="1600">
                <a:latin typeface="Source Sans Pro" charset="0"/>
                <a:ea typeface="Source Sans Pro" charset="0"/>
                <a:cs typeface="Source Sans Pro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2999-ACCF-194C-A211-7FDE8E5429FE}" type="datetimeFigureOut">
              <a:rPr lang="en-US" smtClean="0"/>
              <a:t>2/26/23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8D9F9-30E1-E546-A2EA-FE4D4771BA3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5748866"/>
            <a:ext cx="12192000" cy="1109134"/>
          </a:xfrm>
          <a:prstGeom prst="rect">
            <a:avLst/>
          </a:prstGeom>
          <a:solidFill>
            <a:srgbClr val="9E1C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205" y="6058237"/>
            <a:ext cx="862511" cy="490392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 flipV="1">
            <a:off x="0" y="5706332"/>
            <a:ext cx="12192000" cy="45719"/>
          </a:xfrm>
          <a:prstGeom prst="rect">
            <a:avLst/>
          </a:prstGeom>
          <a:solidFill>
            <a:srgbClr val="BAA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5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2999-ACCF-194C-A211-7FDE8E5429FE}" type="datetimeFigureOut">
              <a:rPr lang="en-US" smtClean="0"/>
              <a:t>2/26/23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8D9F9-30E1-E546-A2EA-FE4D4771BA3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3968217" y="240218"/>
            <a:ext cx="4255563" cy="5293268"/>
          </a:xfrm>
        </p:spPr>
        <p:txBody>
          <a:bodyPr/>
          <a:lstStyle>
            <a:lvl1pPr>
              <a:defRPr b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5748866"/>
            <a:ext cx="12192000" cy="1109134"/>
          </a:xfrm>
          <a:prstGeom prst="rect">
            <a:avLst/>
          </a:prstGeom>
          <a:solidFill>
            <a:srgbClr val="9E1C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205" y="6058237"/>
            <a:ext cx="862511" cy="490392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 flipV="1">
            <a:off x="0" y="5706332"/>
            <a:ext cx="12192000" cy="45719"/>
          </a:xfrm>
          <a:prstGeom prst="rect">
            <a:avLst/>
          </a:prstGeom>
          <a:solidFill>
            <a:srgbClr val="BAA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22999-ACCF-194C-A211-7FDE8E5429FE}" type="datetimeFigureOut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8D9F9-30E1-E546-A2EA-FE4D4771B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8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9" r:id="rId9"/>
    <p:sldLayoutId id="2147483658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create.kahoot.it/details/12b747eb-4371-436c-ae50-256504afd3ca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ckkusuma/" TargetMode="External"/><Relationship Id="rId2" Type="http://schemas.openxmlformats.org/officeDocument/2006/relationships/hyperlink" Target="mailto:mulyono@go.byuh.edu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to BUSM 180</a:t>
            </a:r>
            <a:br>
              <a:rPr lang="en-US" dirty="0"/>
            </a:br>
            <a:r>
              <a:rPr lang="en-US" sz="4800" b="0" i="1" dirty="0"/>
              <a:t>Introduction to Business</a:t>
            </a:r>
            <a:endParaRPr lang="en-US" b="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February 27,  2023</a:t>
            </a:r>
          </a:p>
        </p:txBody>
      </p:sp>
    </p:spTree>
    <p:extLst>
      <p:ext uri="{BB962C8B-B14F-4D97-AF65-F5344CB8AC3E}">
        <p14:creationId xmlns:p14="http://schemas.microsoft.com/office/powerpoint/2010/main" val="970517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F3951-5A64-BD08-2426-1D87CDE50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github.com</a:t>
            </a:r>
            <a:r>
              <a:rPr lang="en-US" dirty="0"/>
              <a:t>/c-</a:t>
            </a:r>
            <a:r>
              <a:rPr lang="en-US" dirty="0" err="1"/>
              <a:t>kevin</a:t>
            </a:r>
            <a:r>
              <a:rPr lang="en-US" dirty="0"/>
              <a:t>-Kusuma/</a:t>
            </a:r>
            <a:r>
              <a:rPr lang="en-US" dirty="0" err="1"/>
              <a:t>byuh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063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latin typeface="Source Sans Pro" charset="0"/>
                <a:ea typeface="Source Sans Pro" charset="0"/>
                <a:cs typeface="Source Sans Pro" charset="0"/>
              </a:rPr>
              <a:t>Let’s Do A Quick Exercise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91BC1B-B204-FD0C-41FC-1F59FE502D17}"/>
              </a:ext>
            </a:extLst>
          </p:cNvPr>
          <p:cNvSpPr txBox="1"/>
          <p:nvPr/>
        </p:nvSpPr>
        <p:spPr>
          <a:xfrm>
            <a:off x="838200" y="1825625"/>
            <a:ext cx="5181600" cy="3574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800" dirty="0">
                <a:latin typeface="Source Sans Pro" charset="0"/>
                <a:hlinkClick r:id="rId2"/>
              </a:rPr>
              <a:t>https://create.kahoot.it/details/12b747eb-4371-436c-ae50-256504afd3ca</a:t>
            </a:r>
            <a:endParaRPr lang="en-US" sz="2800" dirty="0">
              <a:latin typeface="Source Sans Pro" charset="0"/>
            </a:endParaRPr>
          </a:p>
        </p:txBody>
      </p:sp>
      <p:pic>
        <p:nvPicPr>
          <p:cNvPr id="2050" name="Picture 2" descr="Kahoot! Logo and symbol, meaning, history, PNG, brand">
            <a:extLst>
              <a:ext uri="{FF2B5EF4-FFF2-40B4-BE49-F238E27FC236}">
                <a16:creationId xmlns:a16="http://schemas.microsoft.com/office/drawing/2014/main" id="{59AF5912-8423-A7A6-4790-CA5A9A8B0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2200" y="2155560"/>
            <a:ext cx="51816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422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72965-FC77-C54C-9CB4-A6CEB58EA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Next Class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7C7803-34AE-7E4E-94A3-3780AE11490C}"/>
              </a:ext>
            </a:extLst>
          </p:cNvPr>
          <p:cNvSpPr txBox="1"/>
          <p:nvPr/>
        </p:nvSpPr>
        <p:spPr>
          <a:xfrm>
            <a:off x="838200" y="1825449"/>
            <a:ext cx="57246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To-do List: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Fresh Sushi Excel (Due before next class)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Email me for questions at 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mulyono@go.byuh.edu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Add me on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LinkedId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at 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hlinkClick r:id="rId3"/>
              </a:rPr>
              <a:t>linkedin.com/in/ckkusuma/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12159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02007"/>
          </a:xfrm>
        </p:spPr>
        <p:txBody>
          <a:bodyPr/>
          <a:lstStyle/>
          <a:p>
            <a:r>
              <a:rPr lang="en-US" dirty="0"/>
              <a:t>Today’s Instructor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328E19-3F48-E447-981F-AE921EB1F941}"/>
              </a:ext>
            </a:extLst>
          </p:cNvPr>
          <p:cNvSpPr txBox="1"/>
          <p:nvPr/>
        </p:nvSpPr>
        <p:spPr>
          <a:xfrm>
            <a:off x="3204824" y="1498015"/>
            <a:ext cx="45079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Source Sans Pro" panose="020B0503030403020204" pitchFamily="34" charset="0"/>
                <a:ea typeface="Source Sans Pro" panose="020B0503030403020204" pitchFamily="34" charset="0"/>
              </a:rPr>
              <a:t>Basic:</a:t>
            </a:r>
          </a:p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Name: Kevin Kusuma</a:t>
            </a:r>
          </a:p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Master: University of Utah</a:t>
            </a:r>
          </a:p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Bachelor: Brigham Young University – Hawaii</a:t>
            </a:r>
          </a:p>
        </p:txBody>
      </p:sp>
      <p:pic>
        <p:nvPicPr>
          <p:cNvPr id="1026" name="Picture 2" descr="Indonesia Flag Map and Meaning | Mappr">
            <a:extLst>
              <a:ext uri="{FF2B5EF4-FFF2-40B4-BE49-F238E27FC236}">
                <a16:creationId xmlns:a16="http://schemas.microsoft.com/office/drawing/2014/main" id="{4B90017B-C18A-484E-AC3E-8B8051637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032" y="1932936"/>
            <a:ext cx="2857500" cy="2018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4991B5-4019-2D9D-394B-5417AF2314C5}"/>
              </a:ext>
            </a:extLst>
          </p:cNvPr>
          <p:cNvSpPr txBox="1"/>
          <p:nvPr/>
        </p:nvSpPr>
        <p:spPr>
          <a:xfrm>
            <a:off x="3204824" y="3605659"/>
            <a:ext cx="57823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Source Sans Pro" panose="020B0503030403020204" pitchFamily="34" charset="0"/>
                <a:ea typeface="Source Sans Pro" panose="020B0503030403020204" pitchFamily="34" charset="0"/>
              </a:rPr>
              <a:t>Analytics: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Harness the power of data to </a:t>
            </a:r>
            <a:r>
              <a:rPr lang="en-US" u="sng" dirty="0">
                <a:latin typeface="Source Sans Pro" panose="020B0503030403020204" pitchFamily="34" charset="0"/>
                <a:ea typeface="Source Sans Pro" panose="020B0503030403020204" pitchFamily="34" charset="0"/>
              </a:rPr>
              <a:t>SOLVE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business problems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BUSM 410 (Advanced Analytics &amp; Big Data)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BUSM 461 (Quality Control &amp; Process Improvement)</a:t>
            </a:r>
          </a:p>
          <a:p>
            <a:pPr marL="285750" indent="-285750">
              <a:buFontTx/>
              <a:buChar char="-"/>
            </a:pP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9" name="Picture 8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F8D22079-90B0-CBC5-1D08-47AAC0981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17" y="1269337"/>
            <a:ext cx="2707341" cy="36035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4230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196FDA4-C250-3308-F30E-D5E44D26B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56" y="213506"/>
            <a:ext cx="3771900" cy="15724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2" descr="Domo, Inc - - Domo, HD Png Download , Transparent Png Image - PNGitem">
            <a:extLst>
              <a:ext uri="{FF2B5EF4-FFF2-40B4-BE49-F238E27FC236}">
                <a16:creationId xmlns:a16="http://schemas.microsoft.com/office/drawing/2014/main" id="{3585D20F-70A6-C16F-B619-6372951E9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56" y="1965643"/>
            <a:ext cx="3771900" cy="16092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10% Off Polynesian Cultural Center Promo Code, Coupons 2023">
            <a:extLst>
              <a:ext uri="{FF2B5EF4-FFF2-40B4-BE49-F238E27FC236}">
                <a16:creationId xmlns:a16="http://schemas.microsoft.com/office/drawing/2014/main" id="{ADAC1839-D28E-CDC9-EFFA-42A6BF4EA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56" y="3754544"/>
            <a:ext cx="3771900" cy="16090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niversity of Utah | PAIR">
            <a:extLst>
              <a:ext uri="{FF2B5EF4-FFF2-40B4-BE49-F238E27FC236}">
                <a16:creationId xmlns:a16="http://schemas.microsoft.com/office/drawing/2014/main" id="{923BBC77-2E0E-E2F8-0CBD-24A20FF86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3575" y="2011336"/>
            <a:ext cx="1855399" cy="18553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olorado State University – Logos Download">
            <a:extLst>
              <a:ext uri="{FF2B5EF4-FFF2-40B4-BE49-F238E27FC236}">
                <a16:creationId xmlns:a16="http://schemas.microsoft.com/office/drawing/2014/main" id="{FAAF3ADF-5987-22CF-51DC-701E789DD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754" y="2158123"/>
            <a:ext cx="1631950" cy="20379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BRE (@CBRE) / Twitter">
            <a:extLst>
              <a:ext uri="{FF2B5EF4-FFF2-40B4-BE49-F238E27FC236}">
                <a16:creationId xmlns:a16="http://schemas.microsoft.com/office/drawing/2014/main" id="{0B33D3BA-966C-9C02-F9B9-4F813CA67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272" y="3919548"/>
            <a:ext cx="1609234" cy="16092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ana Innovation Partners' unveils meeting guide to prepare for in-person  meetings - AVNation TV">
            <a:extLst>
              <a:ext uri="{FF2B5EF4-FFF2-40B4-BE49-F238E27FC236}">
                <a16:creationId xmlns:a16="http://schemas.microsoft.com/office/drawing/2014/main" id="{2E441D36-2349-DEBD-9652-BA326BAD3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855" y="4502522"/>
            <a:ext cx="2674620" cy="9410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Seal of Utah - Wikipedia">
            <a:extLst>
              <a:ext uri="{FF2B5EF4-FFF2-40B4-BE49-F238E27FC236}">
                <a16:creationId xmlns:a16="http://schemas.microsoft.com/office/drawing/2014/main" id="{9811773E-A070-9145-04B8-9AC825151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1109" y="3997062"/>
            <a:ext cx="1680329" cy="16878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Synopsys (@Synopsys) / Twitter">
            <a:extLst>
              <a:ext uri="{FF2B5EF4-FFF2-40B4-BE49-F238E27FC236}">
                <a16:creationId xmlns:a16="http://schemas.microsoft.com/office/drawing/2014/main" id="{6496464C-0647-9996-0355-93A887306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551" y="213506"/>
            <a:ext cx="1799590" cy="17995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>
            <a:extLst>
              <a:ext uri="{FF2B5EF4-FFF2-40B4-BE49-F238E27FC236}">
                <a16:creationId xmlns:a16="http://schemas.microsoft.com/office/drawing/2014/main" id="{1B639848-23DF-4394-E389-2F9133C50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272" y="143120"/>
            <a:ext cx="1747944" cy="17479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Optum Logo and symbol, meaning, history, PNG">
            <a:extLst>
              <a:ext uri="{FF2B5EF4-FFF2-40B4-BE49-F238E27FC236}">
                <a16:creationId xmlns:a16="http://schemas.microsoft.com/office/drawing/2014/main" id="{5DD7DBDB-61FC-9BD3-46BC-95F4A7E1C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845" y="2121766"/>
            <a:ext cx="2245528" cy="1394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Sony Logo and symbol, meaning, history, PNG, brand">
            <a:extLst>
              <a:ext uri="{FF2B5EF4-FFF2-40B4-BE49-F238E27FC236}">
                <a16:creationId xmlns:a16="http://schemas.microsoft.com/office/drawing/2014/main" id="{F25FB552-71EA-D25A-B66A-BEB260F24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3475" y="417938"/>
            <a:ext cx="2376769" cy="13309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363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04440-692A-E649-FE3E-2314F971F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480" y="0"/>
            <a:ext cx="8864600" cy="1325563"/>
          </a:xfrm>
        </p:spPr>
        <p:txBody>
          <a:bodyPr/>
          <a:lstStyle/>
          <a:p>
            <a:pPr algn="ctr"/>
            <a:r>
              <a:rPr lang="en-US" dirty="0"/>
              <a:t>Introduce Yourself</a:t>
            </a:r>
          </a:p>
        </p:txBody>
      </p:sp>
      <p:pic>
        <p:nvPicPr>
          <p:cNvPr id="3074" name="Picture 2" descr="Name icon PNG and SVG Vector Free Download">
            <a:extLst>
              <a:ext uri="{FF2B5EF4-FFF2-40B4-BE49-F238E27FC236}">
                <a16:creationId xmlns:a16="http://schemas.microsoft.com/office/drawing/2014/main" id="{A924CE23-14C2-2EB1-CCB4-F36EB1F61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486" y="2641600"/>
            <a:ext cx="2537565" cy="25374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ountries Icons - Free SVG &amp; PNG Countries Images - Noun Project">
            <a:extLst>
              <a:ext uri="{FF2B5EF4-FFF2-40B4-BE49-F238E27FC236}">
                <a16:creationId xmlns:a16="http://schemas.microsoft.com/office/drawing/2014/main" id="{285BE14C-B161-4DB2-747A-770B4C4F1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846" y="2641599"/>
            <a:ext cx="2537565" cy="25375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524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xcel Logo, symbol, meaning, history, PNG, brand">
            <a:extLst>
              <a:ext uri="{FF2B5EF4-FFF2-40B4-BE49-F238E27FC236}">
                <a16:creationId xmlns:a16="http://schemas.microsoft.com/office/drawing/2014/main" id="{7F978DE5-FE97-E0D9-32A6-53629B86A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3887" y="530557"/>
            <a:ext cx="8664222" cy="4873625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010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Why Not to Use the Word Why | Never Ask Why | Why did you do that?">
            <a:extLst>
              <a:ext uri="{FF2B5EF4-FFF2-40B4-BE49-F238E27FC236}">
                <a16:creationId xmlns:a16="http://schemas.microsoft.com/office/drawing/2014/main" id="{A456283C-5946-991B-8CCD-06327BBD8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6711" y="586253"/>
            <a:ext cx="6912078" cy="45996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755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09B22-1D79-CDD0-070D-2FC6B3F29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F8D10-E893-ED8E-9E05-7B605C8CB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Siolana</a:t>
            </a:r>
            <a:r>
              <a:rPr lang="en-US" dirty="0"/>
              <a:t> is a manager of a shoe store located at Kaneohe Shopping Center. The owner has asked her to give him a quick report on sales of the previous week (2/20 – 2/26). </a:t>
            </a:r>
          </a:p>
        </p:txBody>
      </p:sp>
    </p:spTree>
    <p:extLst>
      <p:ext uri="{BB962C8B-B14F-4D97-AF65-F5344CB8AC3E}">
        <p14:creationId xmlns:p14="http://schemas.microsoft.com/office/powerpoint/2010/main" val="1271492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86FBC-2EF5-2CDB-EC8D-720F3E13B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Break Into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E0F7C-7670-ADD8-B203-EEE062B8C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Discuss the benefits of Excel for businesses.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at least 5 of them on a piece of paper.</a:t>
            </a:r>
          </a:p>
        </p:txBody>
      </p:sp>
    </p:spTree>
    <p:extLst>
      <p:ext uri="{BB962C8B-B14F-4D97-AF65-F5344CB8AC3E}">
        <p14:creationId xmlns:p14="http://schemas.microsoft.com/office/powerpoint/2010/main" val="2797183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A8C0B-4610-79C6-33D9-E081F1B7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44217"/>
          </a:xfrm>
        </p:spPr>
        <p:txBody>
          <a:bodyPr/>
          <a:lstStyle/>
          <a:p>
            <a:r>
              <a:rPr lang="en-US" dirty="0"/>
              <a:t>Case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5BD69-EA1D-E08D-6FF2-77D275B5BF91}"/>
              </a:ext>
            </a:extLst>
          </p:cNvPr>
          <p:cNvSpPr txBox="1"/>
          <p:nvPr/>
        </p:nvSpPr>
        <p:spPr>
          <a:xfrm>
            <a:off x="838200" y="1221808"/>
            <a:ext cx="107044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Feelin</a:t>
            </a:r>
            <a:r>
              <a:rPr lang="en-US" sz="2000" b="1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' Brisket</a:t>
            </a:r>
            <a:r>
              <a:rPr lang="en-US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is a small restaurant in Dallas, Texas. Felicia recently bought the restaurant which employs several workers including cooks, servers, and bussers. She received the </a:t>
            </a:r>
            <a:r>
              <a:rPr lang="en-US" sz="2000" i="1" u="sng" dirty="0">
                <a:latin typeface="Source Sans Pro" panose="020B0503030403020204" pitchFamily="34" charset="0"/>
                <a:ea typeface="Source Sans Pro" panose="020B0503030403020204" pitchFamily="34" charset="0"/>
              </a:rPr>
              <a:t>employee list 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which includes their </a:t>
            </a:r>
            <a:r>
              <a:rPr lang="en-US" sz="2000" i="1" u="sng" dirty="0">
                <a:latin typeface="Source Sans Pro" panose="020B0503030403020204" pitchFamily="34" charset="0"/>
                <a:ea typeface="Source Sans Pro" panose="020B0503030403020204" pitchFamily="34" charset="0"/>
              </a:rPr>
              <a:t>hourly rate 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and their </a:t>
            </a:r>
            <a:r>
              <a:rPr lang="en-US" sz="2000" i="1" u="sng" dirty="0">
                <a:latin typeface="Source Sans Pro" panose="020B0503030403020204" pitchFamily="34" charset="0"/>
                <a:ea typeface="Source Sans Pro" panose="020B0503030403020204" pitchFamily="34" charset="0"/>
              </a:rPr>
              <a:t>logged hours 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of the </a:t>
            </a:r>
            <a:r>
              <a:rPr lang="en-US" sz="2000" i="1" u="sng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previous month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Could you please help Felicia analyze her new restaurant by answering these questions: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2D15F3-D23A-F8A1-9C6E-5F0E333D1F07}"/>
              </a:ext>
            </a:extLst>
          </p:cNvPr>
          <p:cNvSpPr txBox="1"/>
          <p:nvPr/>
        </p:nvSpPr>
        <p:spPr>
          <a:xfrm>
            <a:off x="838200" y="2475194"/>
            <a:ext cx="53219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How many employees does the restaurant have?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What is the average tenure of the employees?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What is the average hourly rate of all employees?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What are the total logged hours?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What is the total labor cost?</a:t>
            </a:r>
          </a:p>
        </p:txBody>
      </p:sp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4CD68DBB-A264-89DB-BDD4-9F79CF9C5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52609"/>
            <a:ext cx="6019800" cy="1752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6268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A40CA2E7-A90E-4F4F-92CA-F702CCEE23DA}" vid="{E704C43F-184C-0A4B-B87F-FE7FAD43AD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Template_White Right Aligned</Template>
  <TotalTime>3193</TotalTime>
  <Words>293</Words>
  <Application>Microsoft Macintosh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Source Sans Pro</vt:lpstr>
      <vt:lpstr>Office Theme</vt:lpstr>
      <vt:lpstr>Welcome to BUSM 180 Introduction to Business</vt:lpstr>
      <vt:lpstr>Today’s Instructor</vt:lpstr>
      <vt:lpstr>PowerPoint Presentation</vt:lpstr>
      <vt:lpstr>Introduce Yourself</vt:lpstr>
      <vt:lpstr>PowerPoint Presentation</vt:lpstr>
      <vt:lpstr>PowerPoint Presentation</vt:lpstr>
      <vt:lpstr>Case 1</vt:lpstr>
      <vt:lpstr>Break Into Groups</vt:lpstr>
      <vt:lpstr>Case 2</vt:lpstr>
      <vt:lpstr>github.com/c-kevin-Kusuma/byuh</vt:lpstr>
      <vt:lpstr>Let’s Do A Quick Exercise</vt:lpstr>
      <vt:lpstr>Next Class</vt:lpstr>
    </vt:vector>
  </TitlesOfParts>
  <Company>Brigham Young University-Hawaii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Rainn Takashima</dc:creator>
  <cp:lastModifiedBy>Christian Kevin Kusuma</cp:lastModifiedBy>
  <cp:revision>245</cp:revision>
  <dcterms:created xsi:type="dcterms:W3CDTF">2020-06-02T19:49:45Z</dcterms:created>
  <dcterms:modified xsi:type="dcterms:W3CDTF">2023-02-27T16:23:41Z</dcterms:modified>
</cp:coreProperties>
</file>