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9" r:id="rId2"/>
    <p:sldId id="270" r:id="rId3"/>
    <p:sldId id="316" r:id="rId4"/>
    <p:sldId id="273" r:id="rId5"/>
    <p:sldId id="314" r:id="rId6"/>
    <p:sldId id="315" r:id="rId7"/>
    <p:sldId id="31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inn Takashima" initials="RT" lastIdx="1" clrIdx="0">
    <p:extLst>
      <p:ext uri="{19B8F6BF-5375-455C-9EA6-DF929625EA0E}">
        <p15:presenceInfo xmlns:p15="http://schemas.microsoft.com/office/powerpoint/2012/main" userId="S-1-5-21-3202035839-2391118546-201221875-406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1C36"/>
    <a:srgbClr val="BAA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50"/>
  </p:normalViewPr>
  <p:slideViewPr>
    <p:cSldViewPr snapToGrid="0" snapToObjects="1" showGuides="1">
      <p:cViewPr varScale="1">
        <p:scale>
          <a:sx n="127" d="100"/>
          <a:sy n="127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9A2A2-B522-AA48-8BB6-1E4D469CE1FC}" type="datetimeFigureOut">
              <a:rPr lang="en-US" smtClean="0"/>
              <a:t>2/25/23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1BAC8-8910-9C4F-A10D-A62C4293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1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50" b="1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2999-ACCF-194C-A211-7FDE8E5429FE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D9F9-30E1-E546-A2EA-FE4D4771BA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48866"/>
            <a:ext cx="12192000" cy="1109134"/>
          </a:xfrm>
          <a:prstGeom prst="rect">
            <a:avLst/>
          </a:prstGeom>
          <a:solidFill>
            <a:srgbClr val="9E1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6058237"/>
            <a:ext cx="862511" cy="4903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V="1">
            <a:off x="0" y="5706332"/>
            <a:ext cx="12192000" cy="45719"/>
          </a:xfrm>
          <a:prstGeom prst="rect">
            <a:avLst/>
          </a:prstGeom>
          <a:solidFill>
            <a:srgbClr val="BA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2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48231" y="530557"/>
            <a:ext cx="6912078" cy="4873625"/>
          </a:xfrm>
        </p:spPr>
        <p:txBody>
          <a:bodyPr/>
          <a:lstStyle>
            <a:lvl1pPr marL="0" indent="0">
              <a:buNone/>
              <a:defRPr sz="3200"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2999-ACCF-194C-A211-7FDE8E5429FE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D9F9-30E1-E546-A2EA-FE4D4771BA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5748866"/>
            <a:ext cx="12192000" cy="1109134"/>
          </a:xfrm>
          <a:prstGeom prst="rect">
            <a:avLst/>
          </a:prstGeom>
          <a:solidFill>
            <a:srgbClr val="9E1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6058237"/>
            <a:ext cx="862511" cy="49039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 flipV="1">
            <a:off x="0" y="5706332"/>
            <a:ext cx="12192000" cy="45719"/>
          </a:xfrm>
          <a:prstGeom prst="rect">
            <a:avLst/>
          </a:prstGeom>
          <a:solidFill>
            <a:srgbClr val="BA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76067" y="530557"/>
            <a:ext cx="9239863" cy="4873625"/>
          </a:xfrm>
        </p:spPr>
        <p:txBody>
          <a:bodyPr/>
          <a:lstStyle>
            <a:lvl1pPr marL="0" indent="0">
              <a:buNone/>
              <a:defRPr sz="3200"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2999-ACCF-194C-A211-7FDE8E5429FE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D9F9-30E1-E546-A2EA-FE4D4771BA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5748866"/>
            <a:ext cx="12192000" cy="1109134"/>
          </a:xfrm>
          <a:prstGeom prst="rect">
            <a:avLst/>
          </a:prstGeom>
          <a:solidFill>
            <a:srgbClr val="9E1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6058237"/>
            <a:ext cx="862511" cy="49039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 flipV="1">
            <a:off x="0" y="5706332"/>
            <a:ext cx="12192000" cy="45719"/>
          </a:xfrm>
          <a:prstGeom prst="rect">
            <a:avLst/>
          </a:prstGeom>
          <a:solidFill>
            <a:srgbClr val="BA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7861"/>
          </a:xfrm>
        </p:spPr>
        <p:txBody>
          <a:bodyPr/>
          <a:lstStyle>
            <a:lvl1pPr>
              <a:defRPr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2999-ACCF-194C-A211-7FDE8E5429FE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D9F9-30E1-E546-A2EA-FE4D4771BA3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5748866"/>
            <a:ext cx="12192000" cy="1109134"/>
          </a:xfrm>
          <a:prstGeom prst="rect">
            <a:avLst/>
          </a:prstGeom>
          <a:solidFill>
            <a:srgbClr val="9E1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6058237"/>
            <a:ext cx="862511" cy="49039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 flipV="1">
            <a:off x="0" y="5706332"/>
            <a:ext cx="12192000" cy="45719"/>
          </a:xfrm>
          <a:prstGeom prst="rect">
            <a:avLst/>
          </a:prstGeom>
          <a:solidFill>
            <a:srgbClr val="BA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9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24602"/>
            <a:ext cx="10515600" cy="2852737"/>
          </a:xfrm>
        </p:spPr>
        <p:txBody>
          <a:bodyPr anchor="b"/>
          <a:lstStyle>
            <a:lvl1pPr>
              <a:defRPr sz="6000" b="1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304327"/>
            <a:ext cx="10515600" cy="94402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2999-ACCF-194C-A211-7FDE8E5429FE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D9F9-30E1-E546-A2EA-FE4D4771BA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5748866"/>
            <a:ext cx="12192000" cy="1109134"/>
          </a:xfrm>
          <a:prstGeom prst="rect">
            <a:avLst/>
          </a:prstGeom>
          <a:solidFill>
            <a:srgbClr val="9E1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6058237"/>
            <a:ext cx="862511" cy="490392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 flipV="1">
            <a:off x="0" y="5706332"/>
            <a:ext cx="12192000" cy="45719"/>
          </a:xfrm>
          <a:prstGeom prst="rect">
            <a:avLst/>
          </a:prstGeom>
          <a:solidFill>
            <a:srgbClr val="BA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574521"/>
          </a:xfrm>
        </p:spPr>
        <p:txBody>
          <a:bodyPr/>
          <a:lstStyle>
            <a:lvl1pPr>
              <a:defRPr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574521"/>
          </a:xfrm>
        </p:spPr>
        <p:txBody>
          <a:bodyPr/>
          <a:lstStyle>
            <a:lvl1pPr>
              <a:defRPr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2999-ACCF-194C-A211-7FDE8E5429FE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D9F9-30E1-E546-A2EA-FE4D4771BA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5748866"/>
            <a:ext cx="12192000" cy="1109134"/>
          </a:xfrm>
          <a:prstGeom prst="rect">
            <a:avLst/>
          </a:prstGeom>
          <a:solidFill>
            <a:srgbClr val="9E1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6058237"/>
            <a:ext cx="862511" cy="49039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 flipV="1">
            <a:off x="0" y="5706332"/>
            <a:ext cx="12192000" cy="45719"/>
          </a:xfrm>
          <a:prstGeom prst="rect">
            <a:avLst/>
          </a:prstGeom>
          <a:solidFill>
            <a:srgbClr val="BA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8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64732"/>
          </a:xfrm>
        </p:spPr>
        <p:txBody>
          <a:bodyPr/>
          <a:lstStyle>
            <a:lvl1pPr>
              <a:defRPr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64732"/>
          </a:xfrm>
        </p:spPr>
        <p:txBody>
          <a:bodyPr/>
          <a:lstStyle>
            <a:lvl1pPr>
              <a:defRPr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2999-ACCF-194C-A211-7FDE8E5429FE}" type="datetimeFigureOut">
              <a:rPr lang="en-US" smtClean="0"/>
              <a:t>2/25/23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D9F9-30E1-E546-A2EA-FE4D4771BA3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5748866"/>
            <a:ext cx="12192000" cy="1109134"/>
          </a:xfrm>
          <a:prstGeom prst="rect">
            <a:avLst/>
          </a:prstGeom>
          <a:solidFill>
            <a:srgbClr val="9E1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6058237"/>
            <a:ext cx="862511" cy="490392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 flipV="1">
            <a:off x="0" y="5706332"/>
            <a:ext cx="12192000" cy="45719"/>
          </a:xfrm>
          <a:prstGeom prst="rect">
            <a:avLst/>
          </a:prstGeom>
          <a:solidFill>
            <a:srgbClr val="BA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9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2999-ACCF-194C-A211-7FDE8E5429FE}" type="datetimeFigureOut">
              <a:rPr lang="en-US" smtClean="0"/>
              <a:t>2/25/23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D9F9-30E1-E546-A2EA-FE4D4771BA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748866"/>
            <a:ext cx="12192000" cy="1109134"/>
          </a:xfrm>
          <a:prstGeom prst="rect">
            <a:avLst/>
          </a:prstGeom>
          <a:solidFill>
            <a:srgbClr val="9E1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6058237"/>
            <a:ext cx="862511" cy="49039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flipV="1">
            <a:off x="0" y="5706332"/>
            <a:ext cx="12192000" cy="45719"/>
          </a:xfrm>
          <a:prstGeom prst="rect">
            <a:avLst/>
          </a:prstGeom>
          <a:solidFill>
            <a:srgbClr val="BA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582382"/>
          </a:xfrm>
        </p:spPr>
        <p:txBody>
          <a:bodyPr/>
          <a:lstStyle>
            <a:lvl1pPr>
              <a:defRPr sz="320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280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40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00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000">
                <a:latin typeface="Source Sans Pro" charset="0"/>
                <a:ea typeface="Source Sans Pro" charset="0"/>
                <a:cs typeface="Source Sans Pro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512407"/>
          </a:xfrm>
        </p:spPr>
        <p:txBody>
          <a:bodyPr/>
          <a:lstStyle>
            <a:lvl1pPr marL="0" indent="0">
              <a:buNone/>
              <a:defRPr sz="1600"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2999-ACCF-194C-A211-7FDE8E5429FE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D9F9-30E1-E546-A2EA-FE4D4771BA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5748866"/>
            <a:ext cx="12192000" cy="1109134"/>
          </a:xfrm>
          <a:prstGeom prst="rect">
            <a:avLst/>
          </a:prstGeom>
          <a:solidFill>
            <a:srgbClr val="9E1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6058237"/>
            <a:ext cx="862511" cy="49039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 flipV="1">
            <a:off x="0" y="5706332"/>
            <a:ext cx="12192000" cy="45719"/>
          </a:xfrm>
          <a:prstGeom prst="rect">
            <a:avLst/>
          </a:prstGeom>
          <a:solidFill>
            <a:srgbClr val="BA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5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46061"/>
          </a:xfrm>
        </p:spPr>
        <p:txBody>
          <a:bodyPr/>
          <a:lstStyle>
            <a:lvl1pPr marL="0" indent="0">
              <a:buNone/>
              <a:defRPr sz="3200"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76086"/>
          </a:xfrm>
        </p:spPr>
        <p:txBody>
          <a:bodyPr/>
          <a:lstStyle>
            <a:lvl1pPr marL="0" indent="0">
              <a:buNone/>
              <a:defRPr sz="1600"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2999-ACCF-194C-A211-7FDE8E5429FE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D9F9-30E1-E546-A2EA-FE4D4771BA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5748866"/>
            <a:ext cx="12192000" cy="1109134"/>
          </a:xfrm>
          <a:prstGeom prst="rect">
            <a:avLst/>
          </a:prstGeom>
          <a:solidFill>
            <a:srgbClr val="9E1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6058237"/>
            <a:ext cx="862511" cy="49039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 flipV="1">
            <a:off x="0" y="5706332"/>
            <a:ext cx="12192000" cy="45719"/>
          </a:xfrm>
          <a:prstGeom prst="rect">
            <a:avLst/>
          </a:prstGeom>
          <a:solidFill>
            <a:srgbClr val="BA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5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2999-ACCF-194C-A211-7FDE8E5429FE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D9F9-30E1-E546-A2EA-FE4D4771BA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3968217" y="240218"/>
            <a:ext cx="4255563" cy="5293268"/>
          </a:xfrm>
        </p:spPr>
        <p:txBody>
          <a:bodyPr/>
          <a:lstStyle>
            <a:lvl1pPr>
              <a:defRPr b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5748866"/>
            <a:ext cx="12192000" cy="1109134"/>
          </a:xfrm>
          <a:prstGeom prst="rect">
            <a:avLst/>
          </a:prstGeom>
          <a:solidFill>
            <a:srgbClr val="9E1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6058237"/>
            <a:ext cx="862511" cy="49039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 flipV="1">
            <a:off x="0" y="5706332"/>
            <a:ext cx="12192000" cy="45719"/>
          </a:xfrm>
          <a:prstGeom prst="rect">
            <a:avLst/>
          </a:prstGeom>
          <a:solidFill>
            <a:srgbClr val="BA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22999-ACCF-194C-A211-7FDE8E5429FE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8D9F9-30E1-E546-A2EA-FE4D4771B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8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9" r:id="rId9"/>
    <p:sldLayoutId id="2147483658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reate.kahoot.it/details/12b747eb-4371-436c-ae50-256504afd3ca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kkusuma/" TargetMode="External"/><Relationship Id="rId2" Type="http://schemas.openxmlformats.org/officeDocument/2006/relationships/hyperlink" Target="mailto:mulyono@go.byuh.edu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BUSM 180</a:t>
            </a:r>
            <a:br>
              <a:rPr lang="en-US" dirty="0"/>
            </a:br>
            <a:r>
              <a:rPr lang="en-US" sz="4800" b="0" i="1" dirty="0"/>
              <a:t>Introduction to Business</a:t>
            </a:r>
            <a:endParaRPr lang="en-US" b="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February 27,  2023</a:t>
            </a:r>
          </a:p>
        </p:txBody>
      </p:sp>
    </p:spTree>
    <p:extLst>
      <p:ext uri="{BB962C8B-B14F-4D97-AF65-F5344CB8AC3E}">
        <p14:creationId xmlns:p14="http://schemas.microsoft.com/office/powerpoint/2010/main" val="97051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2007"/>
          </a:xfrm>
        </p:spPr>
        <p:txBody>
          <a:bodyPr/>
          <a:lstStyle/>
          <a:p>
            <a:r>
              <a:rPr lang="en-US" dirty="0"/>
              <a:t>Today’s Instructor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328E19-3F48-E447-981F-AE921EB1F941}"/>
              </a:ext>
            </a:extLst>
          </p:cNvPr>
          <p:cNvSpPr txBox="1"/>
          <p:nvPr/>
        </p:nvSpPr>
        <p:spPr>
          <a:xfrm>
            <a:off x="3196844" y="1184588"/>
            <a:ext cx="2557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Basic: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Name: Kevin Kusuma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Call Me: Brother Kusuma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75681-E32D-0B49-85DB-5586153286FD}"/>
              </a:ext>
            </a:extLst>
          </p:cNvPr>
          <p:cNvSpPr txBox="1"/>
          <p:nvPr/>
        </p:nvSpPr>
        <p:spPr>
          <a:xfrm>
            <a:off x="3196844" y="2384917"/>
            <a:ext cx="5493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Education: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Bachelor in Business &amp; Hospitality from BYU-H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Master in Business Analytics from University of Utah</a:t>
            </a:r>
          </a:p>
        </p:txBody>
      </p:sp>
      <p:pic>
        <p:nvPicPr>
          <p:cNvPr id="1026" name="Picture 2" descr="Indonesia Flag Map and Meaning | Mappr">
            <a:extLst>
              <a:ext uri="{FF2B5EF4-FFF2-40B4-BE49-F238E27FC236}">
                <a16:creationId xmlns:a16="http://schemas.microsoft.com/office/drawing/2014/main" id="{4B90017B-C18A-484E-AC3E-8B8051637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032" y="488767"/>
            <a:ext cx="2857500" cy="201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4991B5-4019-2D9D-394B-5417AF2314C5}"/>
              </a:ext>
            </a:extLst>
          </p:cNvPr>
          <p:cNvSpPr txBox="1"/>
          <p:nvPr/>
        </p:nvSpPr>
        <p:spPr>
          <a:xfrm>
            <a:off x="3196844" y="3595921"/>
            <a:ext cx="54457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Teaching Experience: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Adjunct Faculty at BYU-H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BUSM 410 (Advanced Analytics &amp; Big Data)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BUSM 461 (Quality Control &amp; Process Improvement)</a:t>
            </a:r>
          </a:p>
          <a:p>
            <a:pPr marL="285750" indent="-285750">
              <a:buFontTx/>
              <a:buChar char="-"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9" name="Picture 8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F8D22079-90B0-CBC5-1D08-47AAC0981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17" y="1269337"/>
            <a:ext cx="2707341" cy="3603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423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4440-692A-E649-FE3E-2314F971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B78A-F76D-200F-144F-EABFC070C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What is your name?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Where are you from?</a:t>
            </a:r>
          </a:p>
        </p:txBody>
      </p:sp>
    </p:spTree>
    <p:extLst>
      <p:ext uri="{BB962C8B-B14F-4D97-AF65-F5344CB8AC3E}">
        <p14:creationId xmlns:p14="http://schemas.microsoft.com/office/powerpoint/2010/main" val="270252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latin typeface="Source Sans Pro" charset="0"/>
                <a:ea typeface="Source Sans Pro" charset="0"/>
                <a:cs typeface="Source Sans Pro" charset="0"/>
              </a:rPr>
              <a:t>Let’s Do A Quick Exercise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91BC1B-B204-FD0C-41FC-1F59FE502D17}"/>
              </a:ext>
            </a:extLst>
          </p:cNvPr>
          <p:cNvSpPr txBox="1"/>
          <p:nvPr/>
        </p:nvSpPr>
        <p:spPr>
          <a:xfrm>
            <a:off x="838200" y="1825625"/>
            <a:ext cx="5181600" cy="3574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latin typeface="Source Sans Pro" charset="0"/>
                <a:hlinkClick r:id="rId2"/>
              </a:rPr>
              <a:t>https://create.kahoot.it/details/12b747eb-4371-436c-ae50-256504afd3ca</a:t>
            </a:r>
            <a:endParaRPr lang="en-US" sz="2800" dirty="0">
              <a:latin typeface="Source Sans Pro" charset="0"/>
            </a:endParaRPr>
          </a:p>
        </p:txBody>
      </p:sp>
      <p:pic>
        <p:nvPicPr>
          <p:cNvPr id="2050" name="Picture 2" descr="Kahoot! Logo and symbol, meaning, history, PNG, brand">
            <a:extLst>
              <a:ext uri="{FF2B5EF4-FFF2-40B4-BE49-F238E27FC236}">
                <a16:creationId xmlns:a16="http://schemas.microsoft.com/office/drawing/2014/main" id="{59AF5912-8423-A7A6-4790-CA5A9A8B0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155560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42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8C0B-4610-79C6-33D9-E081F1B7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44217"/>
          </a:xfrm>
        </p:spPr>
        <p:txBody>
          <a:bodyPr/>
          <a:lstStyle/>
          <a:p>
            <a:r>
              <a:rPr lang="en-US" dirty="0"/>
              <a:t>In-class Activity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5BD69-EA1D-E08D-6FF2-77D275B5BF91}"/>
              </a:ext>
            </a:extLst>
          </p:cNvPr>
          <p:cNvSpPr txBox="1"/>
          <p:nvPr/>
        </p:nvSpPr>
        <p:spPr>
          <a:xfrm>
            <a:off x="838200" y="1221808"/>
            <a:ext cx="10704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Feelin</a:t>
            </a:r>
            <a:r>
              <a:rPr lang="en-US" sz="20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' Brisket</a:t>
            </a: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is a small restaurant in Dallas, Texas. Felicia recently bought the restaurant which employs several workers including cooks, servers, and bussers. She received the </a:t>
            </a:r>
            <a:r>
              <a:rPr lang="en-US" sz="2000" i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employee list 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which includes their </a:t>
            </a:r>
            <a:r>
              <a:rPr lang="en-US" sz="2000" i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hourly rate 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and their </a:t>
            </a:r>
            <a:r>
              <a:rPr lang="en-US" sz="2000" i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logged hours 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of the </a:t>
            </a:r>
            <a:r>
              <a:rPr lang="en-US" sz="2000" i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previous month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Could you please help Felicia analyze her new restaurant by answering these questions: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2D15F3-D23A-F8A1-9C6E-5F0E333D1F07}"/>
              </a:ext>
            </a:extLst>
          </p:cNvPr>
          <p:cNvSpPr txBox="1"/>
          <p:nvPr/>
        </p:nvSpPr>
        <p:spPr>
          <a:xfrm>
            <a:off x="838200" y="2475194"/>
            <a:ext cx="53219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How many employees does the restaurant have?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What is the average tenure of the employees?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What is the average hourly rate of all employees?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What are the total logged hours?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What is the total labor cost?</a:t>
            </a: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4CD68DBB-A264-89DB-BDD4-9F79CF9C5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52609"/>
            <a:ext cx="6019800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626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3951-5A64-BD08-2426-1D87CDE5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github.com</a:t>
            </a:r>
            <a:r>
              <a:rPr lang="en-US" dirty="0"/>
              <a:t>/c-</a:t>
            </a:r>
            <a:r>
              <a:rPr lang="en-US" dirty="0" err="1"/>
              <a:t>kevin</a:t>
            </a:r>
            <a:r>
              <a:rPr lang="en-US" dirty="0"/>
              <a:t>-Kusuma/</a:t>
            </a:r>
            <a:r>
              <a:rPr lang="en-US" dirty="0" err="1"/>
              <a:t>byuh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6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2965-FC77-C54C-9CB4-A6CEB58E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7C7803-34AE-7E4E-94A3-3780AE11490C}"/>
              </a:ext>
            </a:extLst>
          </p:cNvPr>
          <p:cNvSpPr txBox="1"/>
          <p:nvPr/>
        </p:nvSpPr>
        <p:spPr>
          <a:xfrm>
            <a:off x="838200" y="1825449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To-do List: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Fresh Sushi Excel (Due before next class)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Email me for questions at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mulyono@go.byuh.edu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Add me on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LinkedId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at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linkedin.com/in/ckkusuma/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1215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A40CA2E7-A90E-4F4F-92CA-F702CCEE23DA}" vid="{E704C43F-184C-0A4B-B87F-FE7FAD43AD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Template_White Right Aligned</Template>
  <TotalTime>2761</TotalTime>
  <Words>248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</vt:lpstr>
      <vt:lpstr>Office Theme</vt:lpstr>
      <vt:lpstr>Welcome to BUSM 180 Introduction to Business</vt:lpstr>
      <vt:lpstr>Today’s Instructor</vt:lpstr>
      <vt:lpstr>Introduce Yourself</vt:lpstr>
      <vt:lpstr>Let’s Do A Quick Exercise</vt:lpstr>
      <vt:lpstr>In-class Activity</vt:lpstr>
      <vt:lpstr>github.com/c-kevin-Kusuma/byuh</vt:lpstr>
      <vt:lpstr>Next Class</vt:lpstr>
    </vt:vector>
  </TitlesOfParts>
  <Company>Brigham Young University-Hawaii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Rainn Takashima</dc:creator>
  <cp:lastModifiedBy>Christian Kevin Kusuma</cp:lastModifiedBy>
  <cp:revision>204</cp:revision>
  <dcterms:created xsi:type="dcterms:W3CDTF">2020-06-02T19:49:45Z</dcterms:created>
  <dcterms:modified xsi:type="dcterms:W3CDTF">2023-02-26T02:42:17Z</dcterms:modified>
</cp:coreProperties>
</file>