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11"/>
  </p:normalViewPr>
  <p:slideViewPr>
    <p:cSldViewPr snapToGrid="0">
      <p:cViewPr>
        <p:scale>
          <a:sx n="117" d="100"/>
          <a:sy n="117" d="100"/>
        </p:scale>
        <p:origin x="5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B1AE6-CE8F-104B-B7CB-8ADB9C560BDC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AD597-DB83-CE42-891D-E8816932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changing title slide to something that incorporates output structures?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AD597-DB83-CE42-891D-E88169328B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6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Logic: By comparing structure predictions of  native protein Vs. protein-tag maybe we can spot probable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AD597-DB83-CE42-891D-E88169328B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9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412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4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4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8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7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8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8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9/22/22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20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1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A2CB4-2FBD-0736-C378-74E2F7BEA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050" y="1079500"/>
            <a:ext cx="3884962" cy="21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COMBI-TAGGER: A U.I. FOR ALPHAFOLD EVALUATION OF RECOMBINANT TAG INDUCED CONFORMATIONAL SHIFTING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1EDF2-9781-CD3C-920D-7F3641404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051" y="4113213"/>
            <a:ext cx="3884961" cy="1655762"/>
          </a:xfrm>
        </p:spPr>
        <p:txBody>
          <a:bodyPr>
            <a:normAutofit/>
          </a:bodyPr>
          <a:lstStyle/>
          <a:p>
            <a:r>
              <a:rPr lang="en-US"/>
              <a:t>CHRIS KONG &amp; HENRY SCOTT</a:t>
            </a:r>
          </a:p>
          <a:p>
            <a:r>
              <a:rPr lang="en-US"/>
              <a:t>BP219: FALL 2022</a:t>
            </a:r>
            <a:endParaRPr lang="en-US" dirty="0"/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6828D311-B582-473B-A71A-00BAEFDDF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43748" y="443198"/>
            <a:ext cx="66600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genetic concept">
            <a:extLst>
              <a:ext uri="{FF2B5EF4-FFF2-40B4-BE49-F238E27FC236}">
                <a16:creationId xmlns:a16="http://schemas.microsoft.com/office/drawing/2014/main" id="{2E8EA1E9-09EB-E377-E63A-A631BE8B6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93" r="3" b="6696"/>
          <a:stretch/>
        </p:blipFill>
        <p:spPr>
          <a:xfrm>
            <a:off x="540988" y="540000"/>
            <a:ext cx="6671025" cy="5778000"/>
          </a:xfrm>
          <a:prstGeom prst="rect">
            <a:avLst/>
          </a:prstGeom>
        </p:spPr>
      </p:pic>
      <p:cxnSp>
        <p:nvCxnSpPr>
          <p:cNvPr id="52" name="Straight Connector 45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5">
            <a:extLst>
              <a:ext uri="{FF2B5EF4-FFF2-40B4-BE49-F238E27FC236}">
                <a16:creationId xmlns:a16="http://schemas.microsoft.com/office/drawing/2014/main" id="{950B4532-90B0-4F38-8B86-C84A0416E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43748" y="6203198"/>
            <a:ext cx="66600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5B28FD85-59C0-44FE-822A-75F0E9D2E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7103748" y="443198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3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1EC739-F611-8097-2DE4-E9545385EA64}"/>
              </a:ext>
            </a:extLst>
          </p:cNvPr>
          <p:cNvSpPr txBox="1"/>
          <p:nvPr/>
        </p:nvSpPr>
        <p:spPr>
          <a:xfrm>
            <a:off x="0" y="-2921"/>
            <a:ext cx="120001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Problem</a:t>
            </a:r>
            <a:r>
              <a:rPr lang="en-US" sz="2400" dirty="0"/>
              <a:t>: </a:t>
            </a:r>
            <a:r>
              <a:rPr lang="en-US" sz="2400" b="1" dirty="0"/>
              <a:t>protein affinity/fusion tags…necessary- but can represent </a:t>
            </a:r>
            <a:r>
              <a:rPr lang="en-US" sz="2400" b="1" dirty="0" err="1"/>
              <a:t>blackboxes</a:t>
            </a:r>
            <a:endParaRPr lang="en-US" sz="2400" b="1" dirty="0"/>
          </a:p>
          <a:p>
            <a:endParaRPr lang="en-US" b="1" dirty="0"/>
          </a:p>
          <a:p>
            <a:r>
              <a:rPr lang="en-US" b="1" dirty="0"/>
              <a:t>  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How do I choose the right tag?           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</a:t>
            </a:r>
          </a:p>
          <a:p>
            <a:endParaRPr lang="en-US" b="1" dirty="0"/>
          </a:p>
        </p:txBody>
      </p:sp>
      <p:pic>
        <p:nvPicPr>
          <p:cNvPr id="1026" name="Picture 2" descr="Persian Cat Room Guardian | Know Your Meme">
            <a:extLst>
              <a:ext uri="{FF2B5EF4-FFF2-40B4-BE49-F238E27FC236}">
                <a16:creationId xmlns:a16="http://schemas.microsoft.com/office/drawing/2014/main" id="{F3B1581B-F754-702A-A4D2-51BD8A13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460" y="984697"/>
            <a:ext cx="2099101" cy="197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6C61633-C6BC-A4A0-9480-7B08B440E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30" y="3055480"/>
            <a:ext cx="27432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FDC2CF-B00B-8D73-B652-F9B983C17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92" y="3610656"/>
            <a:ext cx="2730500" cy="431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5E96B1-0A47-1BB0-8827-168CA44F7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30" y="4140432"/>
            <a:ext cx="2755900" cy="44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EBDC51-09C5-2969-13CC-DCC47A67F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980" y="2487604"/>
            <a:ext cx="2705100" cy="469900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1180507E-0962-B586-7819-6E7142E23048}"/>
              </a:ext>
            </a:extLst>
          </p:cNvPr>
          <p:cNvSpPr/>
          <p:nvPr/>
        </p:nvSpPr>
        <p:spPr>
          <a:xfrm>
            <a:off x="3490736" y="2910055"/>
            <a:ext cx="1179443" cy="131455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8D1D6-F80A-7833-9A61-12F62338EBE8}"/>
              </a:ext>
            </a:extLst>
          </p:cNvPr>
          <p:cNvSpPr txBox="1"/>
          <p:nvPr/>
        </p:nvSpPr>
        <p:spPr>
          <a:xfrm>
            <a:off x="4622286" y="3148991"/>
            <a:ext cx="2314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picked the right tag and have my construct design!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8DF389B-40BF-19CC-EC1D-4BD700680441}"/>
              </a:ext>
            </a:extLst>
          </p:cNvPr>
          <p:cNvSpPr/>
          <p:nvPr/>
        </p:nvSpPr>
        <p:spPr>
          <a:xfrm>
            <a:off x="6889081" y="2910055"/>
            <a:ext cx="1179443" cy="131455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YES! - Victory baby meme | Meme Generator">
            <a:extLst>
              <a:ext uri="{FF2B5EF4-FFF2-40B4-BE49-F238E27FC236}">
                <a16:creationId xmlns:a16="http://schemas.microsoft.com/office/drawing/2014/main" id="{327F39CF-E1C2-F261-DB2C-96E1AC96B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37" y="960825"/>
            <a:ext cx="1996679" cy="199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BD2A9B0-9301-74FE-B396-8D370F4B118F}"/>
              </a:ext>
            </a:extLst>
          </p:cNvPr>
          <p:cNvSpPr txBox="1"/>
          <p:nvPr/>
        </p:nvSpPr>
        <p:spPr>
          <a:xfrm>
            <a:off x="8068524" y="3172718"/>
            <a:ext cx="3723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Purification and Experimentation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Where’d my protein go!?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Why is my protein acting so abnormally ???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744DE5-4468-06C9-1A92-564A2F471A50}"/>
              </a:ext>
            </a:extLst>
          </p:cNvPr>
          <p:cNvSpPr txBox="1"/>
          <p:nvPr/>
        </p:nvSpPr>
        <p:spPr>
          <a:xfrm>
            <a:off x="2954984" y="5401379"/>
            <a:ext cx="661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Solution</a:t>
            </a:r>
            <a:r>
              <a:rPr lang="en-US" sz="4800" dirty="0"/>
              <a:t>: Uni-Tagger</a:t>
            </a:r>
            <a:endParaRPr lang="en-US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8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7DFACB-AB20-E503-C31D-DBF724AC4BA4}"/>
              </a:ext>
            </a:extLst>
          </p:cNvPr>
          <p:cNvSpPr txBox="1"/>
          <p:nvPr/>
        </p:nvSpPr>
        <p:spPr>
          <a:xfrm>
            <a:off x="134302" y="226814"/>
            <a:ext cx="119129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Uni-Tagger</a:t>
            </a:r>
            <a:r>
              <a:rPr lang="en-US" sz="2000" dirty="0"/>
              <a:t>: A UI for evaluation of conformational changes to native structure induced by the   </a:t>
            </a:r>
          </a:p>
          <a:p>
            <a:r>
              <a:rPr lang="en-US" sz="2000" dirty="0"/>
              <a:t>                      introduction of a recombinant tag or fusion protein.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2A75E4-2B66-83BD-CB4E-94D1795B8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35" y="1435758"/>
            <a:ext cx="1532780" cy="935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DA16DC-A64F-CB21-F09A-D3D368015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712" y="1420011"/>
            <a:ext cx="1532786" cy="966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B417E8-E48D-C599-A9B9-059409504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017" y="1514413"/>
            <a:ext cx="1091301" cy="1038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6D844B-C5AA-5BC9-D98A-08EDC0EF876B}"/>
              </a:ext>
            </a:extLst>
          </p:cNvPr>
          <p:cNvCxnSpPr>
            <a:cxnSpLocks/>
          </p:cNvCxnSpPr>
          <p:nvPr/>
        </p:nvCxnSpPr>
        <p:spPr>
          <a:xfrm flipV="1">
            <a:off x="3632139" y="1261630"/>
            <a:ext cx="0" cy="3274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7104EB-3857-2752-9273-985F929584B3}"/>
              </a:ext>
            </a:extLst>
          </p:cNvPr>
          <p:cNvSpPr txBox="1"/>
          <p:nvPr/>
        </p:nvSpPr>
        <p:spPr>
          <a:xfrm>
            <a:off x="4807476" y="1071571"/>
            <a:ext cx="100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9512D-3175-BC3D-4C02-46EA4A55C604}"/>
              </a:ext>
            </a:extLst>
          </p:cNvPr>
          <p:cNvSpPr txBox="1"/>
          <p:nvPr/>
        </p:nvSpPr>
        <p:spPr>
          <a:xfrm>
            <a:off x="6524946" y="1092376"/>
            <a:ext cx="193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Protein-tag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38A730-6245-71F9-4DDB-1090C92CCB6C}"/>
              </a:ext>
            </a:extLst>
          </p:cNvPr>
          <p:cNvSpPr txBox="1"/>
          <p:nvPr/>
        </p:nvSpPr>
        <p:spPr>
          <a:xfrm>
            <a:off x="934601" y="2680336"/>
            <a:ext cx="272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Alphafold2 </a:t>
            </a:r>
          </a:p>
          <a:p>
            <a:pPr algn="ctr"/>
            <a:r>
              <a:rPr lang="en-US" sz="1600" b="1" dirty="0"/>
              <a:t>structure prediction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F96446-6F49-F85D-2F4D-E87F6A9E74C8}"/>
              </a:ext>
            </a:extLst>
          </p:cNvPr>
          <p:cNvCxnSpPr>
            <a:cxnSpLocks/>
          </p:cNvCxnSpPr>
          <p:nvPr/>
        </p:nvCxnSpPr>
        <p:spPr>
          <a:xfrm flipV="1">
            <a:off x="3632139" y="4637290"/>
            <a:ext cx="0" cy="14151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CE2253-3A4E-A668-CB84-D2DF1C763CDD}"/>
              </a:ext>
            </a:extLst>
          </p:cNvPr>
          <p:cNvSpPr txBox="1"/>
          <p:nvPr/>
        </p:nvSpPr>
        <p:spPr>
          <a:xfrm>
            <a:off x="6115644" y="1690205"/>
            <a:ext cx="532262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465386-040B-E474-E73D-4BFCB6097868}"/>
              </a:ext>
            </a:extLst>
          </p:cNvPr>
          <p:cNvSpPr txBox="1"/>
          <p:nvPr/>
        </p:nvSpPr>
        <p:spPr>
          <a:xfrm>
            <a:off x="1777757" y="5088343"/>
            <a:ext cx="260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Biopython</a:t>
            </a:r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41F47-D5BD-4403-95E8-70A38B76308E}"/>
              </a:ext>
            </a:extLst>
          </p:cNvPr>
          <p:cNvSpPr txBox="1"/>
          <p:nvPr/>
        </p:nvSpPr>
        <p:spPr>
          <a:xfrm>
            <a:off x="3913137" y="4705300"/>
            <a:ext cx="484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Rigid-body alignment of resultant structure predictions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AFF0F8-45A1-4591-7ED4-865D0958252B}"/>
              </a:ext>
            </a:extLst>
          </p:cNvPr>
          <p:cNvSpPr txBox="1"/>
          <p:nvPr/>
        </p:nvSpPr>
        <p:spPr>
          <a:xfrm>
            <a:off x="3815304" y="5328410"/>
            <a:ext cx="484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RMSD measurement of aligned protein vs protein-tag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36C044-D6CE-3C48-2CFB-C2355043C58F}"/>
              </a:ext>
            </a:extLst>
          </p:cNvPr>
          <p:cNvCxnSpPr>
            <a:cxnSpLocks/>
          </p:cNvCxnSpPr>
          <p:nvPr/>
        </p:nvCxnSpPr>
        <p:spPr>
          <a:xfrm>
            <a:off x="6208558" y="5080106"/>
            <a:ext cx="0" cy="293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C821097B-D308-CA8A-E56C-54682BB1770F}"/>
              </a:ext>
            </a:extLst>
          </p:cNvPr>
          <p:cNvSpPr/>
          <p:nvPr/>
        </p:nvSpPr>
        <p:spPr>
          <a:xfrm>
            <a:off x="8058150" y="1273060"/>
            <a:ext cx="217170" cy="11521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E97957-E89D-AF42-0735-9E144894F34D}"/>
              </a:ext>
            </a:extLst>
          </p:cNvPr>
          <p:cNvSpPr txBox="1"/>
          <p:nvPr/>
        </p:nvSpPr>
        <p:spPr>
          <a:xfrm>
            <a:off x="8365855" y="1645747"/>
            <a:ext cx="215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operation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58740B-9F2F-B22D-81A9-35914ED0C8B2}"/>
              </a:ext>
            </a:extLst>
          </p:cNvPr>
          <p:cNvSpPr txBox="1"/>
          <p:nvPr/>
        </p:nvSpPr>
        <p:spPr>
          <a:xfrm>
            <a:off x="3721621" y="247726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A65A4E-5700-2B57-959A-FBA835C8F332}"/>
              </a:ext>
            </a:extLst>
          </p:cNvPr>
          <p:cNvSpPr/>
          <p:nvPr/>
        </p:nvSpPr>
        <p:spPr>
          <a:xfrm>
            <a:off x="4783755" y="3023645"/>
            <a:ext cx="1120140" cy="1257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99E279-D757-2F37-4D93-B609352469F9}"/>
              </a:ext>
            </a:extLst>
          </p:cNvPr>
          <p:cNvSpPr/>
          <p:nvPr/>
        </p:nvSpPr>
        <p:spPr>
          <a:xfrm>
            <a:off x="9274273" y="2883606"/>
            <a:ext cx="1120140" cy="1257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86469D-B87F-3716-A990-48DB4868ED74}"/>
              </a:ext>
            </a:extLst>
          </p:cNvPr>
          <p:cNvSpPr txBox="1"/>
          <p:nvPr/>
        </p:nvSpPr>
        <p:spPr>
          <a:xfrm>
            <a:off x="9121873" y="2420778"/>
            <a:ext cx="137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Where: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700A00-DE63-8233-D32B-F5BF50276B8D}"/>
              </a:ext>
            </a:extLst>
          </p:cNvPr>
          <p:cNvSpPr txBox="1"/>
          <p:nvPr/>
        </p:nvSpPr>
        <p:spPr>
          <a:xfrm>
            <a:off x="10394413" y="2789525"/>
            <a:ext cx="240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native protein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5E9FD5-23D1-DA35-2AA5-7B2EF2C8EA8F}"/>
              </a:ext>
            </a:extLst>
          </p:cNvPr>
          <p:cNvSpPr/>
          <p:nvPr/>
        </p:nvSpPr>
        <p:spPr>
          <a:xfrm>
            <a:off x="5891782" y="3022998"/>
            <a:ext cx="354874" cy="1257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86E945-3811-5D90-894A-1BA70F704FC0}"/>
              </a:ext>
            </a:extLst>
          </p:cNvPr>
          <p:cNvSpPr/>
          <p:nvPr/>
        </p:nvSpPr>
        <p:spPr>
          <a:xfrm>
            <a:off x="5888130" y="3242524"/>
            <a:ext cx="638241" cy="1257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AA22C8-746D-7F0C-E6E7-FA17219C38D4}"/>
              </a:ext>
            </a:extLst>
          </p:cNvPr>
          <p:cNvSpPr/>
          <p:nvPr/>
        </p:nvSpPr>
        <p:spPr>
          <a:xfrm>
            <a:off x="7632096" y="3014597"/>
            <a:ext cx="400084" cy="125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C00A0F-A735-4926-60C3-9895D39165A2}"/>
              </a:ext>
            </a:extLst>
          </p:cNvPr>
          <p:cNvSpPr/>
          <p:nvPr/>
        </p:nvSpPr>
        <p:spPr>
          <a:xfrm>
            <a:off x="7763496" y="3251305"/>
            <a:ext cx="1120134" cy="1257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FDAC34-2695-97D0-DD36-3AF1B45D0996}"/>
              </a:ext>
            </a:extLst>
          </p:cNvPr>
          <p:cNvSpPr/>
          <p:nvPr/>
        </p:nvSpPr>
        <p:spPr>
          <a:xfrm>
            <a:off x="6644668" y="3015386"/>
            <a:ext cx="1120140" cy="1257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B89FC4A-0788-B64D-9BD0-13F81FE724D8}"/>
              </a:ext>
            </a:extLst>
          </p:cNvPr>
          <p:cNvSpPr/>
          <p:nvPr/>
        </p:nvSpPr>
        <p:spPr>
          <a:xfrm>
            <a:off x="4783755" y="3243129"/>
            <a:ext cx="1120140" cy="1257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504699-0480-4E8C-8D67-7A63D6B2E5F0}"/>
              </a:ext>
            </a:extLst>
          </p:cNvPr>
          <p:cNvSpPr/>
          <p:nvPr/>
        </p:nvSpPr>
        <p:spPr>
          <a:xfrm>
            <a:off x="6648659" y="3251305"/>
            <a:ext cx="1120140" cy="1257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9126C1-FF03-7BF4-29F9-64FCC77D638A}"/>
              </a:ext>
            </a:extLst>
          </p:cNvPr>
          <p:cNvSpPr/>
          <p:nvPr/>
        </p:nvSpPr>
        <p:spPr>
          <a:xfrm>
            <a:off x="9356569" y="3309964"/>
            <a:ext cx="282956" cy="13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94DE34-2D64-80CE-AC19-98E5260C363D}"/>
              </a:ext>
            </a:extLst>
          </p:cNvPr>
          <p:cNvSpPr/>
          <p:nvPr/>
        </p:nvSpPr>
        <p:spPr>
          <a:xfrm>
            <a:off x="9385077" y="3558999"/>
            <a:ext cx="508896" cy="1370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47125A8-C925-D27E-4777-745B7E7E7BDA}"/>
              </a:ext>
            </a:extLst>
          </p:cNvPr>
          <p:cNvSpPr/>
          <p:nvPr/>
        </p:nvSpPr>
        <p:spPr>
          <a:xfrm>
            <a:off x="9857721" y="3300773"/>
            <a:ext cx="319004" cy="1370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0DE177-5078-ED99-C540-45FA53A1BC14}"/>
              </a:ext>
            </a:extLst>
          </p:cNvPr>
          <p:cNvSpPr/>
          <p:nvPr/>
        </p:nvSpPr>
        <p:spPr>
          <a:xfrm>
            <a:off x="9557229" y="3762276"/>
            <a:ext cx="719572" cy="1166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6938CD22-276C-BA2D-70CF-A9A6DC8B71EE}"/>
              </a:ext>
            </a:extLst>
          </p:cNvPr>
          <p:cNvSpPr/>
          <p:nvPr/>
        </p:nvSpPr>
        <p:spPr>
          <a:xfrm>
            <a:off x="10291212" y="3187484"/>
            <a:ext cx="206401" cy="7915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D6A4BF-9E99-03D0-54CD-BECEE160834D}"/>
              </a:ext>
            </a:extLst>
          </p:cNvPr>
          <p:cNvSpPr txBox="1"/>
          <p:nvPr/>
        </p:nvSpPr>
        <p:spPr>
          <a:xfrm>
            <a:off x="10462703" y="3426241"/>
            <a:ext cx="240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tags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F7DA2E-0645-56AD-82BF-CF12869671DF}"/>
              </a:ext>
            </a:extLst>
          </p:cNvPr>
          <p:cNvSpPr txBox="1"/>
          <p:nvPr/>
        </p:nvSpPr>
        <p:spPr>
          <a:xfrm>
            <a:off x="3575163" y="2868202"/>
            <a:ext cx="131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Parallel evaluation of multiple  tags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BAD95B-D3D8-0893-4C7A-2278618FC2A5}"/>
              </a:ext>
            </a:extLst>
          </p:cNvPr>
          <p:cNvSpPr txBox="1"/>
          <p:nvPr/>
        </p:nvSpPr>
        <p:spPr>
          <a:xfrm>
            <a:off x="3548905" y="3654818"/>
            <a:ext cx="131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Parallel evaluation of multiple proteins</a:t>
            </a:r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A90AA252-C1F9-9200-8A08-E7C7BDD2C461}"/>
              </a:ext>
            </a:extLst>
          </p:cNvPr>
          <p:cNvSpPr/>
          <p:nvPr/>
        </p:nvSpPr>
        <p:spPr>
          <a:xfrm>
            <a:off x="4807476" y="3757478"/>
            <a:ext cx="97224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Rectangle 2051">
            <a:extLst>
              <a:ext uri="{FF2B5EF4-FFF2-40B4-BE49-F238E27FC236}">
                <a16:creationId xmlns:a16="http://schemas.microsoft.com/office/drawing/2014/main" id="{91495AD0-C69D-B13A-C3C8-34C24A2C3BAF}"/>
              </a:ext>
            </a:extLst>
          </p:cNvPr>
          <p:cNvSpPr/>
          <p:nvPr/>
        </p:nvSpPr>
        <p:spPr>
          <a:xfrm>
            <a:off x="5773266" y="3756831"/>
            <a:ext cx="308019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2052">
            <a:extLst>
              <a:ext uri="{FF2B5EF4-FFF2-40B4-BE49-F238E27FC236}">
                <a16:creationId xmlns:a16="http://schemas.microsoft.com/office/drawing/2014/main" id="{B109A66D-593B-C57E-F519-1D40D70595B4}"/>
              </a:ext>
            </a:extLst>
          </p:cNvPr>
          <p:cNvSpPr/>
          <p:nvPr/>
        </p:nvSpPr>
        <p:spPr>
          <a:xfrm>
            <a:off x="5775308" y="3976357"/>
            <a:ext cx="553972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Rectangle 2053">
            <a:extLst>
              <a:ext uri="{FF2B5EF4-FFF2-40B4-BE49-F238E27FC236}">
                <a16:creationId xmlns:a16="http://schemas.microsoft.com/office/drawing/2014/main" id="{18A7A9E8-1402-A187-B5A9-62F0ECD25C91}"/>
              </a:ext>
            </a:extLst>
          </p:cNvPr>
          <p:cNvSpPr/>
          <p:nvPr/>
        </p:nvSpPr>
        <p:spPr>
          <a:xfrm>
            <a:off x="7635127" y="3748430"/>
            <a:ext cx="34726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53DE5AF3-C1E8-A5D4-6699-BD91E82F1892}"/>
              </a:ext>
            </a:extLst>
          </p:cNvPr>
          <p:cNvSpPr/>
          <p:nvPr/>
        </p:nvSpPr>
        <p:spPr>
          <a:xfrm>
            <a:off x="7646526" y="3985138"/>
            <a:ext cx="972240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Rectangle 2055">
            <a:extLst>
              <a:ext uri="{FF2B5EF4-FFF2-40B4-BE49-F238E27FC236}">
                <a16:creationId xmlns:a16="http://schemas.microsoft.com/office/drawing/2014/main" id="{BE2AD19F-3019-F82A-D0EB-13E889A9F781}"/>
              </a:ext>
            </a:extLst>
          </p:cNvPr>
          <p:cNvSpPr/>
          <p:nvPr/>
        </p:nvSpPr>
        <p:spPr>
          <a:xfrm>
            <a:off x="6668389" y="3749219"/>
            <a:ext cx="97224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A997708-E30B-8F92-3624-F9510D54105F}"/>
              </a:ext>
            </a:extLst>
          </p:cNvPr>
          <p:cNvSpPr/>
          <p:nvPr/>
        </p:nvSpPr>
        <p:spPr>
          <a:xfrm>
            <a:off x="4807476" y="3976962"/>
            <a:ext cx="97224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D7BA6A53-DF52-C7BA-FB60-FB0402638442}"/>
              </a:ext>
            </a:extLst>
          </p:cNvPr>
          <p:cNvSpPr/>
          <p:nvPr/>
        </p:nvSpPr>
        <p:spPr>
          <a:xfrm>
            <a:off x="6672380" y="3985138"/>
            <a:ext cx="97224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D10A069-5ACC-3C44-EF2E-BA4FEE488B49}"/>
              </a:ext>
            </a:extLst>
          </p:cNvPr>
          <p:cNvSpPr/>
          <p:nvPr/>
        </p:nvSpPr>
        <p:spPr>
          <a:xfrm>
            <a:off x="4818668" y="4182993"/>
            <a:ext cx="972245" cy="45719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D45EC9B8-61EF-DAF9-2C0B-FFC5596116C9}"/>
              </a:ext>
            </a:extLst>
          </p:cNvPr>
          <p:cNvSpPr/>
          <p:nvPr/>
        </p:nvSpPr>
        <p:spPr>
          <a:xfrm>
            <a:off x="5773603" y="4182346"/>
            <a:ext cx="308019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4A44907-2DC8-8519-7C6B-00D2F6576FBA}"/>
              </a:ext>
            </a:extLst>
          </p:cNvPr>
          <p:cNvSpPr/>
          <p:nvPr/>
        </p:nvSpPr>
        <p:spPr>
          <a:xfrm>
            <a:off x="5786500" y="4401872"/>
            <a:ext cx="553972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2BAE0C4A-A7D0-A4CB-D053-2F4F3E83A765}"/>
              </a:ext>
            </a:extLst>
          </p:cNvPr>
          <p:cNvSpPr/>
          <p:nvPr/>
        </p:nvSpPr>
        <p:spPr>
          <a:xfrm>
            <a:off x="7642181" y="4173945"/>
            <a:ext cx="34726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644D9B79-FFF7-D6AA-C1D8-0D0693AD1CF0}"/>
              </a:ext>
            </a:extLst>
          </p:cNvPr>
          <p:cNvSpPr/>
          <p:nvPr/>
        </p:nvSpPr>
        <p:spPr>
          <a:xfrm>
            <a:off x="7653591" y="4410653"/>
            <a:ext cx="972240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0BE09A3-BDDE-4574-2C36-159EB3B67CC6}"/>
              </a:ext>
            </a:extLst>
          </p:cNvPr>
          <p:cNvSpPr/>
          <p:nvPr/>
        </p:nvSpPr>
        <p:spPr>
          <a:xfrm>
            <a:off x="6679581" y="4174734"/>
            <a:ext cx="972245" cy="45719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B2B9747A-0767-1289-960F-74A601651DDF}"/>
              </a:ext>
            </a:extLst>
          </p:cNvPr>
          <p:cNvSpPr/>
          <p:nvPr/>
        </p:nvSpPr>
        <p:spPr>
          <a:xfrm>
            <a:off x="4818668" y="4402477"/>
            <a:ext cx="972245" cy="45719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2FDA7AAF-2B9F-91B4-678D-29DC7A163022}"/>
              </a:ext>
            </a:extLst>
          </p:cNvPr>
          <p:cNvSpPr/>
          <p:nvPr/>
        </p:nvSpPr>
        <p:spPr>
          <a:xfrm>
            <a:off x="6683572" y="4410653"/>
            <a:ext cx="972245" cy="45719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C3B354EA-48C1-AB86-5A47-1F23B0EC4069}"/>
              </a:ext>
            </a:extLst>
          </p:cNvPr>
          <p:cNvSpPr txBox="1"/>
          <p:nvPr/>
        </p:nvSpPr>
        <p:spPr>
          <a:xfrm>
            <a:off x="1982790" y="6237089"/>
            <a:ext cx="260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</a:t>
            </a:r>
          </a:p>
        </p:txBody>
      </p: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4F588AA2-0371-F21F-6339-2292ED48850F}"/>
              </a:ext>
            </a:extLst>
          </p:cNvPr>
          <p:cNvCxnSpPr>
            <a:cxnSpLocks/>
          </p:cNvCxnSpPr>
          <p:nvPr/>
        </p:nvCxnSpPr>
        <p:spPr>
          <a:xfrm flipV="1">
            <a:off x="3632139" y="6180929"/>
            <a:ext cx="0" cy="45108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Straight Arrow Connector 2073">
            <a:extLst>
              <a:ext uri="{FF2B5EF4-FFF2-40B4-BE49-F238E27FC236}">
                <a16:creationId xmlns:a16="http://schemas.microsoft.com/office/drawing/2014/main" id="{D460BC87-86BA-B8E1-956D-F2966273D190}"/>
              </a:ext>
            </a:extLst>
          </p:cNvPr>
          <p:cNvCxnSpPr>
            <a:cxnSpLocks/>
          </p:cNvCxnSpPr>
          <p:nvPr/>
        </p:nvCxnSpPr>
        <p:spPr>
          <a:xfrm flipH="1">
            <a:off x="5159829" y="5636187"/>
            <a:ext cx="1047421" cy="600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Straight Arrow Connector 2078">
            <a:extLst>
              <a:ext uri="{FF2B5EF4-FFF2-40B4-BE49-F238E27FC236}">
                <a16:creationId xmlns:a16="http://schemas.microsoft.com/office/drawing/2014/main" id="{E4A80AB4-2A26-3F41-990D-282C89D1FF1F}"/>
              </a:ext>
            </a:extLst>
          </p:cNvPr>
          <p:cNvCxnSpPr>
            <a:cxnSpLocks/>
          </p:cNvCxnSpPr>
          <p:nvPr/>
        </p:nvCxnSpPr>
        <p:spPr>
          <a:xfrm>
            <a:off x="6206733" y="5632627"/>
            <a:ext cx="1097581" cy="604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3" name="TextBox 2082">
            <a:extLst>
              <a:ext uri="{FF2B5EF4-FFF2-40B4-BE49-F238E27FC236}">
                <a16:creationId xmlns:a16="http://schemas.microsoft.com/office/drawing/2014/main" id="{CD9FECE1-904A-1B0C-B774-071FB2FBAC3E}"/>
              </a:ext>
            </a:extLst>
          </p:cNvPr>
          <p:cNvSpPr txBox="1"/>
          <p:nvPr/>
        </p:nvSpPr>
        <p:spPr>
          <a:xfrm>
            <a:off x="4075944" y="6236451"/>
            <a:ext cx="2140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aligned .</a:t>
            </a:r>
            <a:r>
              <a:rPr lang="en-US" sz="1400" dirty="0" err="1"/>
              <a:t>pdb</a:t>
            </a:r>
            <a:r>
              <a:rPr lang="en-US" sz="1400" dirty="0"/>
              <a:t> coordinates </a:t>
            </a:r>
          </a:p>
        </p:txBody>
      </p:sp>
      <p:sp>
        <p:nvSpPr>
          <p:cNvPr id="2084" name="TextBox 2083">
            <a:extLst>
              <a:ext uri="{FF2B5EF4-FFF2-40B4-BE49-F238E27FC236}">
                <a16:creationId xmlns:a16="http://schemas.microsoft.com/office/drawing/2014/main" id="{6661E760-3D29-2BC0-762E-43F106F651DE}"/>
              </a:ext>
            </a:extLst>
          </p:cNvPr>
          <p:cNvSpPr txBox="1"/>
          <p:nvPr/>
        </p:nvSpPr>
        <p:spPr>
          <a:xfrm>
            <a:off x="6336297" y="6214892"/>
            <a:ext cx="2140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graph(s) of global RMSD values</a:t>
            </a:r>
          </a:p>
        </p:txBody>
      </p:sp>
      <p:sp>
        <p:nvSpPr>
          <p:cNvPr id="2085" name="Left Brace 2084">
            <a:extLst>
              <a:ext uri="{FF2B5EF4-FFF2-40B4-BE49-F238E27FC236}">
                <a16:creationId xmlns:a16="http://schemas.microsoft.com/office/drawing/2014/main" id="{4CDAC9AF-D041-7AC3-EFEE-7E22A3C1D962}"/>
              </a:ext>
            </a:extLst>
          </p:cNvPr>
          <p:cNvSpPr/>
          <p:nvPr/>
        </p:nvSpPr>
        <p:spPr>
          <a:xfrm>
            <a:off x="1143000" y="1092376"/>
            <a:ext cx="130628" cy="5539640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TextBox 2085">
            <a:extLst>
              <a:ext uri="{FF2B5EF4-FFF2-40B4-BE49-F238E27FC236}">
                <a16:creationId xmlns:a16="http://schemas.microsoft.com/office/drawing/2014/main" id="{B68B2D16-6A60-FE43-DD6D-FD0E3898750A}"/>
              </a:ext>
            </a:extLst>
          </p:cNvPr>
          <p:cNvSpPr txBox="1"/>
          <p:nvPr/>
        </p:nvSpPr>
        <p:spPr>
          <a:xfrm>
            <a:off x="101156" y="3539030"/>
            <a:ext cx="107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</a:t>
            </a:r>
            <a:r>
              <a:rPr lang="en-US" b="1" dirty="0" err="1"/>
              <a:t>grad.io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731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35CD-66EB-41AF-EF00-64FBED88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</a:t>
            </a:r>
            <a:r>
              <a:rPr lang="en-US" dirty="0" err="1"/>
              <a:t>cbat’s</a:t>
            </a:r>
            <a:r>
              <a:rPr lang="en-US" dirty="0"/>
              <a:t>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BFCD6-6183-23BD-C315-175FC72C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8773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00B05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195</Words>
  <Application>Microsoft Macintosh PowerPoint</Application>
  <PresentationFormat>Widescreen</PresentationFormat>
  <Paragraphs>54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 Light</vt:lpstr>
      <vt:lpstr>Calibri</vt:lpstr>
      <vt:lpstr>Rockwell Nova Light</vt:lpstr>
      <vt:lpstr>Wingdings</vt:lpstr>
      <vt:lpstr>LeafVTI</vt:lpstr>
      <vt:lpstr>COMBI-TAGGER: A U.I. FOR ALPHAFOLD EVALUATION OF RECOMBINANT TAG INDUCED CONFORMATIONAL SHIFTING</vt:lpstr>
      <vt:lpstr>PowerPoint Presentation</vt:lpstr>
      <vt:lpstr>PowerPoint Presentation</vt:lpstr>
      <vt:lpstr>Start of cbat’s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COMBI-TAGGER: A U.I. FOR ALPHAFOLD EVALUATION OF RECOMBINANT TAG INDUCED CONFORMATIONAL SHIFTING</dc:title>
  <dc:creator>Scott, Henry</dc:creator>
  <cp:lastModifiedBy>Scott, Henry</cp:lastModifiedBy>
  <cp:revision>3</cp:revision>
  <dcterms:created xsi:type="dcterms:W3CDTF">2022-09-22T15:16:56Z</dcterms:created>
  <dcterms:modified xsi:type="dcterms:W3CDTF">2022-09-23T00:27:57Z</dcterms:modified>
</cp:coreProperties>
</file>