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3C3C"/>
    <a:srgbClr val="63A0F9"/>
    <a:srgbClr val="FF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77186" autoAdjust="0"/>
  </p:normalViewPr>
  <p:slideViewPr>
    <p:cSldViewPr snapToGrid="0">
      <p:cViewPr varScale="1">
        <p:scale>
          <a:sx n="87" d="100"/>
          <a:sy n="87" d="100"/>
        </p:scale>
        <p:origin x="8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B1AE6-CE8F-104B-B7CB-8ADB9C560BDC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AD597-DB83-CE42-891D-E88169328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61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changing title slide to something that incorporates output structures?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AD597-DB83-CE42-891D-E88169328B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61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Logic: By comparing structure predictions of  native protein Vs. protein-tag maybe we can spot probable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AD597-DB83-CE42-891D-E88169328B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92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AD597-DB83-CE42-891D-E88169328B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44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6412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6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4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5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94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8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8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7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8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8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20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1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A2CB4-2FBD-0736-C378-74E2F7BEA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6050" y="1079500"/>
            <a:ext cx="3884962" cy="2138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UNI-TAGGER: A U.I. FOR ALPHAFOLD EVALUATION OF RECOMBINANT TAG INDUCED CONFORMATIONAL SHIFTING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1EDF2-9781-CD3C-920D-7F3641404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6051" y="4113213"/>
            <a:ext cx="3884961" cy="1655762"/>
          </a:xfrm>
        </p:spPr>
        <p:txBody>
          <a:bodyPr>
            <a:normAutofit/>
          </a:bodyPr>
          <a:lstStyle/>
          <a:p>
            <a:r>
              <a:rPr lang="en-US"/>
              <a:t>CHRIS KONG &amp; HENRY SCOTT</a:t>
            </a:r>
          </a:p>
          <a:p>
            <a:r>
              <a:rPr lang="en-US"/>
              <a:t>BP219: FALL 2022</a:t>
            </a:r>
            <a:endParaRPr lang="en-US" dirty="0"/>
          </a:p>
        </p:txBody>
      </p:sp>
      <p:sp>
        <p:nvSpPr>
          <p:cNvPr id="51" name="Rectangle 5">
            <a:extLst>
              <a:ext uri="{FF2B5EF4-FFF2-40B4-BE49-F238E27FC236}">
                <a16:creationId xmlns:a16="http://schemas.microsoft.com/office/drawing/2014/main" id="{6828D311-B582-473B-A71A-00BAEFDDF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43748" y="443198"/>
            <a:ext cx="6660000" cy="5760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0000" h="5760000">
                <a:moveTo>
                  <a:pt x="6660000" y="5760000"/>
                </a:moveTo>
                <a:lnTo>
                  <a:pt x="0" y="576000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n abstract genetic concept">
            <a:extLst>
              <a:ext uri="{FF2B5EF4-FFF2-40B4-BE49-F238E27FC236}">
                <a16:creationId xmlns:a16="http://schemas.microsoft.com/office/drawing/2014/main" id="{2E8EA1E9-09EB-E377-E63A-A631BE8B66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93" r="3" b="6696"/>
          <a:stretch/>
        </p:blipFill>
        <p:spPr>
          <a:xfrm>
            <a:off x="540988" y="540000"/>
            <a:ext cx="6671025" cy="5778000"/>
          </a:xfrm>
          <a:prstGeom prst="rect">
            <a:avLst/>
          </a:prstGeom>
        </p:spPr>
      </p:pic>
      <p:cxnSp>
        <p:nvCxnSpPr>
          <p:cNvPr id="52" name="Straight Connector 45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8531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5">
            <a:extLst>
              <a:ext uri="{FF2B5EF4-FFF2-40B4-BE49-F238E27FC236}">
                <a16:creationId xmlns:a16="http://schemas.microsoft.com/office/drawing/2014/main" id="{950B4532-90B0-4F38-8B86-C84A0416E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443748" y="6203198"/>
            <a:ext cx="6660000" cy="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6660000 w 6660000"/>
              <a:gd name="connsiteY0" fmla="*/ 0 h 0"/>
              <a:gd name="connsiteX1" fmla="*/ 0 w 6660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0000">
                <a:moveTo>
                  <a:pt x="6660000" y="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5B28FD85-59C0-44FE-822A-75F0E9D2E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7103748" y="443198"/>
            <a:ext cx="0" cy="5760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0 w 0"/>
              <a:gd name="connsiteY0" fmla="*/ 5760000 h 5760000"/>
              <a:gd name="connsiteX1" fmla="*/ 0 w 0"/>
              <a:gd name="connsiteY1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760000">
                <a:moveTo>
                  <a:pt x="0" y="576000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35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69D7-905E-4E8C-BFF7-0D2A9E923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028DF-5E2A-438D-874A-A6EAE6DF8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AlphaFold2 Functionality to run in parallel?</a:t>
            </a:r>
          </a:p>
          <a:p>
            <a:r>
              <a:rPr lang="en-US" dirty="0"/>
              <a:t>Additional tags</a:t>
            </a:r>
          </a:p>
          <a:p>
            <a:r>
              <a:rPr lang="en-US" dirty="0"/>
              <a:t>Screen if sequence is in PDB database… if so, what can I do to manipulate it?</a:t>
            </a:r>
          </a:p>
          <a:p>
            <a:r>
              <a:rPr lang="en-US" dirty="0"/>
              <a:t>Display alignment (</a:t>
            </a:r>
            <a:r>
              <a:rPr lang="en-US" dirty="0" err="1"/>
              <a:t>pymol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9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1EC739-F611-8097-2DE4-E9545385EA64}"/>
              </a:ext>
            </a:extLst>
          </p:cNvPr>
          <p:cNvSpPr txBox="1"/>
          <p:nvPr/>
        </p:nvSpPr>
        <p:spPr>
          <a:xfrm>
            <a:off x="0" y="-2921"/>
            <a:ext cx="1200010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Problem</a:t>
            </a:r>
            <a:r>
              <a:rPr lang="en-US" sz="2400" dirty="0"/>
              <a:t>: </a:t>
            </a:r>
            <a:r>
              <a:rPr lang="en-US" sz="2400" b="1" dirty="0"/>
              <a:t>protein affinity/fusion tags…necessary- but can represent </a:t>
            </a:r>
            <a:r>
              <a:rPr lang="en-US" sz="2400" b="1" dirty="0" err="1"/>
              <a:t>blackboxes</a:t>
            </a:r>
            <a:endParaRPr lang="en-US" sz="2400" b="1" dirty="0"/>
          </a:p>
          <a:p>
            <a:endParaRPr lang="en-US" b="1" dirty="0"/>
          </a:p>
          <a:p>
            <a:r>
              <a:rPr lang="en-US" b="1" dirty="0"/>
              <a:t>  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   How do I choose the right tag?            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</a:t>
            </a:r>
          </a:p>
          <a:p>
            <a:endParaRPr lang="en-US" b="1" dirty="0"/>
          </a:p>
        </p:txBody>
      </p:sp>
      <p:pic>
        <p:nvPicPr>
          <p:cNvPr id="1026" name="Picture 2" descr="Persian Cat Room Guardian | Know Your Meme">
            <a:extLst>
              <a:ext uri="{FF2B5EF4-FFF2-40B4-BE49-F238E27FC236}">
                <a16:creationId xmlns:a16="http://schemas.microsoft.com/office/drawing/2014/main" id="{F3B1581B-F754-702A-A4D2-51BD8A137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460" y="984697"/>
            <a:ext cx="2099101" cy="197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96C61633-C6BC-A4A0-9480-7B08B440E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30" y="3055480"/>
            <a:ext cx="2743200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FDC2CF-B00B-8D73-B652-F9B983C17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92" y="3610656"/>
            <a:ext cx="2730500" cy="431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5E96B1-0A47-1BB0-8827-168CA44F70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930" y="4140432"/>
            <a:ext cx="2755900" cy="444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EBDC51-09C5-2969-13CC-DCC47A67F9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980" y="2487604"/>
            <a:ext cx="2705100" cy="469900"/>
          </a:xfrm>
          <a:prstGeom prst="rect">
            <a:avLst/>
          </a:prstGeom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1180507E-0962-B586-7819-6E7142E23048}"/>
              </a:ext>
            </a:extLst>
          </p:cNvPr>
          <p:cNvSpPr/>
          <p:nvPr/>
        </p:nvSpPr>
        <p:spPr>
          <a:xfrm>
            <a:off x="3490736" y="2910055"/>
            <a:ext cx="1179443" cy="1314552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38D1D6-F80A-7833-9A61-12F62338EBE8}"/>
              </a:ext>
            </a:extLst>
          </p:cNvPr>
          <p:cNvSpPr txBox="1"/>
          <p:nvPr/>
        </p:nvSpPr>
        <p:spPr>
          <a:xfrm>
            <a:off x="4622286" y="3148991"/>
            <a:ext cx="2314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 picked the right tag and have my construct design!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28DF389B-40BF-19CC-EC1D-4BD700680441}"/>
              </a:ext>
            </a:extLst>
          </p:cNvPr>
          <p:cNvSpPr/>
          <p:nvPr/>
        </p:nvSpPr>
        <p:spPr>
          <a:xfrm>
            <a:off x="6889081" y="2910055"/>
            <a:ext cx="1179443" cy="1314552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YES! - Victory baby meme | Meme Generator">
            <a:extLst>
              <a:ext uri="{FF2B5EF4-FFF2-40B4-BE49-F238E27FC236}">
                <a16:creationId xmlns:a16="http://schemas.microsoft.com/office/drawing/2014/main" id="{327F39CF-E1C2-F261-DB2C-96E1AC96B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37" y="960825"/>
            <a:ext cx="1996679" cy="199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BD2A9B0-9301-74FE-B396-8D370F4B118F}"/>
              </a:ext>
            </a:extLst>
          </p:cNvPr>
          <p:cNvSpPr txBox="1"/>
          <p:nvPr/>
        </p:nvSpPr>
        <p:spPr>
          <a:xfrm>
            <a:off x="8068524" y="3172718"/>
            <a:ext cx="3723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Purification and Experimentation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Where’d my protein go!?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Why is my protein acting so abnormally ???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744DE5-4468-06C9-1A92-564A2F471A50}"/>
              </a:ext>
            </a:extLst>
          </p:cNvPr>
          <p:cNvSpPr txBox="1"/>
          <p:nvPr/>
        </p:nvSpPr>
        <p:spPr>
          <a:xfrm>
            <a:off x="2954984" y="5401379"/>
            <a:ext cx="6619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</a:rPr>
              <a:t>Solution</a:t>
            </a:r>
            <a:r>
              <a:rPr lang="en-US" sz="4800" dirty="0"/>
              <a:t>: Uni-Tagger</a:t>
            </a:r>
            <a:endParaRPr lang="en-US" sz="4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28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7DFACB-AB20-E503-C31D-DBF724AC4BA4}"/>
              </a:ext>
            </a:extLst>
          </p:cNvPr>
          <p:cNvSpPr txBox="1"/>
          <p:nvPr/>
        </p:nvSpPr>
        <p:spPr>
          <a:xfrm>
            <a:off x="134302" y="226814"/>
            <a:ext cx="119129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Uni-Tagger</a:t>
            </a:r>
            <a:r>
              <a:rPr lang="en-US" sz="2000" dirty="0"/>
              <a:t>: A UI for evaluation of conformational changes to native structure induced by the   </a:t>
            </a:r>
          </a:p>
          <a:p>
            <a:r>
              <a:rPr lang="en-US" sz="2000" dirty="0"/>
              <a:t>                      introduction of a recombinant tag or fusion protein.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2A75E4-2B66-83BD-CB4E-94D1795B8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835" y="1435758"/>
            <a:ext cx="1532780" cy="9353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DA16DC-A64F-CB21-F09A-D3D368015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712" y="1420011"/>
            <a:ext cx="1532786" cy="96686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6D844B-C5AA-5BC9-D98A-08EDC0EF876B}"/>
              </a:ext>
            </a:extLst>
          </p:cNvPr>
          <p:cNvCxnSpPr>
            <a:cxnSpLocks/>
          </p:cNvCxnSpPr>
          <p:nvPr/>
        </p:nvCxnSpPr>
        <p:spPr>
          <a:xfrm flipV="1">
            <a:off x="3632139" y="1261630"/>
            <a:ext cx="0" cy="3274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17104EB-3857-2752-9273-985F929584B3}"/>
              </a:ext>
            </a:extLst>
          </p:cNvPr>
          <p:cNvSpPr txBox="1"/>
          <p:nvPr/>
        </p:nvSpPr>
        <p:spPr>
          <a:xfrm>
            <a:off x="4807476" y="1071571"/>
            <a:ext cx="100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E9512D-3175-BC3D-4C02-46EA4A55C604}"/>
              </a:ext>
            </a:extLst>
          </p:cNvPr>
          <p:cNvSpPr txBox="1"/>
          <p:nvPr/>
        </p:nvSpPr>
        <p:spPr>
          <a:xfrm>
            <a:off x="6524946" y="1092376"/>
            <a:ext cx="1934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Protein-tag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38A730-6245-71F9-4DDB-1090C92CCB6C}"/>
              </a:ext>
            </a:extLst>
          </p:cNvPr>
          <p:cNvSpPr txBox="1"/>
          <p:nvPr/>
        </p:nvSpPr>
        <p:spPr>
          <a:xfrm>
            <a:off x="934601" y="2680336"/>
            <a:ext cx="2722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Alphafold2 </a:t>
            </a:r>
          </a:p>
          <a:p>
            <a:pPr algn="ctr"/>
            <a:r>
              <a:rPr lang="en-US" sz="1600" b="1" dirty="0"/>
              <a:t>structure prediction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F96446-6F49-F85D-2F4D-E87F6A9E74C8}"/>
              </a:ext>
            </a:extLst>
          </p:cNvPr>
          <p:cNvCxnSpPr>
            <a:cxnSpLocks/>
          </p:cNvCxnSpPr>
          <p:nvPr/>
        </p:nvCxnSpPr>
        <p:spPr>
          <a:xfrm flipV="1">
            <a:off x="3632139" y="4637290"/>
            <a:ext cx="0" cy="14151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BCE2253-3A4E-A668-CB84-D2DF1C763CDD}"/>
              </a:ext>
            </a:extLst>
          </p:cNvPr>
          <p:cNvSpPr txBox="1"/>
          <p:nvPr/>
        </p:nvSpPr>
        <p:spPr>
          <a:xfrm>
            <a:off x="6115644" y="1690205"/>
            <a:ext cx="532262" cy="382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&amp;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465386-040B-E474-E73D-4BFCB6097868}"/>
              </a:ext>
            </a:extLst>
          </p:cNvPr>
          <p:cNvSpPr txBox="1"/>
          <p:nvPr/>
        </p:nvSpPr>
        <p:spPr>
          <a:xfrm>
            <a:off x="1777757" y="5088343"/>
            <a:ext cx="260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Biopython</a:t>
            </a:r>
            <a:r>
              <a:rPr lang="en-US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41F47-D5BD-4403-95E8-70A38B76308E}"/>
              </a:ext>
            </a:extLst>
          </p:cNvPr>
          <p:cNvSpPr txBox="1"/>
          <p:nvPr/>
        </p:nvSpPr>
        <p:spPr>
          <a:xfrm>
            <a:off x="3913137" y="4705300"/>
            <a:ext cx="484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Rigid-body alignment of resultant structure predictions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AFF0F8-45A1-4591-7ED4-865D0958252B}"/>
              </a:ext>
            </a:extLst>
          </p:cNvPr>
          <p:cNvSpPr txBox="1"/>
          <p:nvPr/>
        </p:nvSpPr>
        <p:spPr>
          <a:xfrm>
            <a:off x="3815304" y="5328410"/>
            <a:ext cx="484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RMSD measurement of aligned protein vs protein-tag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36C044-D6CE-3C48-2CFB-C2355043C58F}"/>
              </a:ext>
            </a:extLst>
          </p:cNvPr>
          <p:cNvCxnSpPr>
            <a:cxnSpLocks/>
          </p:cNvCxnSpPr>
          <p:nvPr/>
        </p:nvCxnSpPr>
        <p:spPr>
          <a:xfrm>
            <a:off x="6208558" y="5080106"/>
            <a:ext cx="0" cy="293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Brace 35">
            <a:extLst>
              <a:ext uri="{FF2B5EF4-FFF2-40B4-BE49-F238E27FC236}">
                <a16:creationId xmlns:a16="http://schemas.microsoft.com/office/drawing/2014/main" id="{C821097B-D308-CA8A-E56C-54682BB1770F}"/>
              </a:ext>
            </a:extLst>
          </p:cNvPr>
          <p:cNvSpPr/>
          <p:nvPr/>
        </p:nvSpPr>
        <p:spPr>
          <a:xfrm>
            <a:off x="8058150" y="1273060"/>
            <a:ext cx="217170" cy="11521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E97957-E89D-AF42-0735-9E144894F34D}"/>
              </a:ext>
            </a:extLst>
          </p:cNvPr>
          <p:cNvSpPr txBox="1"/>
          <p:nvPr/>
        </p:nvSpPr>
        <p:spPr>
          <a:xfrm>
            <a:off x="8365855" y="1645747"/>
            <a:ext cx="2156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operation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58740B-9F2F-B22D-81A9-35914ED0C8B2}"/>
              </a:ext>
            </a:extLst>
          </p:cNvPr>
          <p:cNvSpPr txBox="1"/>
          <p:nvPr/>
        </p:nvSpPr>
        <p:spPr>
          <a:xfrm>
            <a:off x="3721621" y="247726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Functionality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0A65A4E-5700-2B57-959A-FBA835C8F332}"/>
              </a:ext>
            </a:extLst>
          </p:cNvPr>
          <p:cNvSpPr/>
          <p:nvPr/>
        </p:nvSpPr>
        <p:spPr>
          <a:xfrm>
            <a:off x="4783755" y="3023645"/>
            <a:ext cx="1120140" cy="1257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C99E279-D757-2F37-4D93-B609352469F9}"/>
              </a:ext>
            </a:extLst>
          </p:cNvPr>
          <p:cNvSpPr/>
          <p:nvPr/>
        </p:nvSpPr>
        <p:spPr>
          <a:xfrm>
            <a:off x="9274273" y="2883606"/>
            <a:ext cx="1120140" cy="1257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86469D-B87F-3716-A990-48DB4868ED74}"/>
              </a:ext>
            </a:extLst>
          </p:cNvPr>
          <p:cNvSpPr txBox="1"/>
          <p:nvPr/>
        </p:nvSpPr>
        <p:spPr>
          <a:xfrm>
            <a:off x="9121873" y="2420778"/>
            <a:ext cx="1371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Where: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6700A00-DE63-8233-D32B-F5BF50276B8D}"/>
              </a:ext>
            </a:extLst>
          </p:cNvPr>
          <p:cNvSpPr txBox="1"/>
          <p:nvPr/>
        </p:nvSpPr>
        <p:spPr>
          <a:xfrm>
            <a:off x="10394413" y="2789525"/>
            <a:ext cx="240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native protein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5E9FD5-23D1-DA35-2AA5-7B2EF2C8EA8F}"/>
              </a:ext>
            </a:extLst>
          </p:cNvPr>
          <p:cNvSpPr/>
          <p:nvPr/>
        </p:nvSpPr>
        <p:spPr>
          <a:xfrm>
            <a:off x="5891782" y="3022998"/>
            <a:ext cx="354874" cy="1257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86E945-3811-5D90-894A-1BA70F704FC0}"/>
              </a:ext>
            </a:extLst>
          </p:cNvPr>
          <p:cNvSpPr/>
          <p:nvPr/>
        </p:nvSpPr>
        <p:spPr>
          <a:xfrm>
            <a:off x="5888130" y="3242524"/>
            <a:ext cx="638241" cy="12573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3AA22C8-746D-7F0C-E6E7-FA17219C38D4}"/>
              </a:ext>
            </a:extLst>
          </p:cNvPr>
          <p:cNvSpPr/>
          <p:nvPr/>
        </p:nvSpPr>
        <p:spPr>
          <a:xfrm>
            <a:off x="7632096" y="3014597"/>
            <a:ext cx="400084" cy="12573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AC00A0F-A735-4926-60C3-9895D39165A2}"/>
              </a:ext>
            </a:extLst>
          </p:cNvPr>
          <p:cNvSpPr/>
          <p:nvPr/>
        </p:nvSpPr>
        <p:spPr>
          <a:xfrm>
            <a:off x="7763496" y="3251305"/>
            <a:ext cx="1120134" cy="1257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9FDAC34-2695-97D0-DD36-3AF1B45D0996}"/>
              </a:ext>
            </a:extLst>
          </p:cNvPr>
          <p:cNvSpPr/>
          <p:nvPr/>
        </p:nvSpPr>
        <p:spPr>
          <a:xfrm>
            <a:off x="6644668" y="3015386"/>
            <a:ext cx="1120140" cy="1257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B89FC4A-0788-B64D-9BD0-13F81FE724D8}"/>
              </a:ext>
            </a:extLst>
          </p:cNvPr>
          <p:cNvSpPr/>
          <p:nvPr/>
        </p:nvSpPr>
        <p:spPr>
          <a:xfrm>
            <a:off x="4783755" y="3243129"/>
            <a:ext cx="1120140" cy="1257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5504699-0480-4E8C-8D67-7A63D6B2E5F0}"/>
              </a:ext>
            </a:extLst>
          </p:cNvPr>
          <p:cNvSpPr/>
          <p:nvPr/>
        </p:nvSpPr>
        <p:spPr>
          <a:xfrm>
            <a:off x="6648659" y="3251305"/>
            <a:ext cx="1120140" cy="1257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C9126C1-FF03-7BF4-29F9-64FCC77D638A}"/>
              </a:ext>
            </a:extLst>
          </p:cNvPr>
          <p:cNvSpPr/>
          <p:nvPr/>
        </p:nvSpPr>
        <p:spPr>
          <a:xfrm>
            <a:off x="9356569" y="3309964"/>
            <a:ext cx="282956" cy="1370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B94DE34-2D64-80CE-AC19-98E5260C363D}"/>
              </a:ext>
            </a:extLst>
          </p:cNvPr>
          <p:cNvSpPr/>
          <p:nvPr/>
        </p:nvSpPr>
        <p:spPr>
          <a:xfrm>
            <a:off x="9385077" y="3558999"/>
            <a:ext cx="508896" cy="1370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47125A8-C925-D27E-4777-745B7E7E7BDA}"/>
              </a:ext>
            </a:extLst>
          </p:cNvPr>
          <p:cNvSpPr/>
          <p:nvPr/>
        </p:nvSpPr>
        <p:spPr>
          <a:xfrm>
            <a:off x="9857721" y="3300773"/>
            <a:ext cx="319004" cy="13705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0DE177-5078-ED99-C540-45FA53A1BC14}"/>
              </a:ext>
            </a:extLst>
          </p:cNvPr>
          <p:cNvSpPr/>
          <p:nvPr/>
        </p:nvSpPr>
        <p:spPr>
          <a:xfrm>
            <a:off x="9557229" y="3762276"/>
            <a:ext cx="719572" cy="11660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6938CD22-276C-BA2D-70CF-A9A6DC8B71EE}"/>
              </a:ext>
            </a:extLst>
          </p:cNvPr>
          <p:cNvSpPr/>
          <p:nvPr/>
        </p:nvSpPr>
        <p:spPr>
          <a:xfrm>
            <a:off x="10291212" y="3187484"/>
            <a:ext cx="206401" cy="7915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9D6A4BF-9E99-03D0-54CD-BECEE160834D}"/>
              </a:ext>
            </a:extLst>
          </p:cNvPr>
          <p:cNvSpPr txBox="1"/>
          <p:nvPr/>
        </p:nvSpPr>
        <p:spPr>
          <a:xfrm>
            <a:off x="10462703" y="3426241"/>
            <a:ext cx="240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tags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0F7DA2E-0645-56AD-82BF-CF12869671DF}"/>
              </a:ext>
            </a:extLst>
          </p:cNvPr>
          <p:cNvSpPr txBox="1"/>
          <p:nvPr/>
        </p:nvSpPr>
        <p:spPr>
          <a:xfrm>
            <a:off x="3575163" y="2868202"/>
            <a:ext cx="1317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Parallel evaluation of multiple  tags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5BAD95B-D3D8-0893-4C7A-2278618FC2A5}"/>
              </a:ext>
            </a:extLst>
          </p:cNvPr>
          <p:cNvSpPr txBox="1"/>
          <p:nvPr/>
        </p:nvSpPr>
        <p:spPr>
          <a:xfrm>
            <a:off x="3548905" y="3654818"/>
            <a:ext cx="1317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Parallel evaluation of multiple proteins</a:t>
            </a:r>
          </a:p>
        </p:txBody>
      </p:sp>
      <p:sp>
        <p:nvSpPr>
          <p:cNvPr id="2051" name="Rectangle 2050">
            <a:extLst>
              <a:ext uri="{FF2B5EF4-FFF2-40B4-BE49-F238E27FC236}">
                <a16:creationId xmlns:a16="http://schemas.microsoft.com/office/drawing/2014/main" id="{A90AA252-C1F9-9200-8A08-E7C7BDD2C461}"/>
              </a:ext>
            </a:extLst>
          </p:cNvPr>
          <p:cNvSpPr/>
          <p:nvPr/>
        </p:nvSpPr>
        <p:spPr>
          <a:xfrm>
            <a:off x="4807476" y="3757478"/>
            <a:ext cx="97224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2" name="Rectangle 2051">
            <a:extLst>
              <a:ext uri="{FF2B5EF4-FFF2-40B4-BE49-F238E27FC236}">
                <a16:creationId xmlns:a16="http://schemas.microsoft.com/office/drawing/2014/main" id="{91495AD0-C69D-B13A-C3C8-34C24A2C3BAF}"/>
              </a:ext>
            </a:extLst>
          </p:cNvPr>
          <p:cNvSpPr/>
          <p:nvPr/>
        </p:nvSpPr>
        <p:spPr>
          <a:xfrm>
            <a:off x="5773266" y="3756831"/>
            <a:ext cx="308019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Rectangle 2052">
            <a:extLst>
              <a:ext uri="{FF2B5EF4-FFF2-40B4-BE49-F238E27FC236}">
                <a16:creationId xmlns:a16="http://schemas.microsoft.com/office/drawing/2014/main" id="{B109A66D-593B-C57E-F519-1D40D70595B4}"/>
              </a:ext>
            </a:extLst>
          </p:cNvPr>
          <p:cNvSpPr/>
          <p:nvPr/>
        </p:nvSpPr>
        <p:spPr>
          <a:xfrm>
            <a:off x="5775308" y="3976357"/>
            <a:ext cx="553972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Rectangle 2053">
            <a:extLst>
              <a:ext uri="{FF2B5EF4-FFF2-40B4-BE49-F238E27FC236}">
                <a16:creationId xmlns:a16="http://schemas.microsoft.com/office/drawing/2014/main" id="{18A7A9E8-1402-A187-B5A9-62F0ECD25C91}"/>
              </a:ext>
            </a:extLst>
          </p:cNvPr>
          <p:cNvSpPr/>
          <p:nvPr/>
        </p:nvSpPr>
        <p:spPr>
          <a:xfrm>
            <a:off x="7635127" y="3748430"/>
            <a:ext cx="34726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Rectangle 2054">
            <a:extLst>
              <a:ext uri="{FF2B5EF4-FFF2-40B4-BE49-F238E27FC236}">
                <a16:creationId xmlns:a16="http://schemas.microsoft.com/office/drawing/2014/main" id="{53DE5AF3-C1E8-A5D4-6699-BD91E82F1892}"/>
              </a:ext>
            </a:extLst>
          </p:cNvPr>
          <p:cNvSpPr/>
          <p:nvPr/>
        </p:nvSpPr>
        <p:spPr>
          <a:xfrm>
            <a:off x="7646526" y="3985138"/>
            <a:ext cx="972240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Rectangle 2055">
            <a:extLst>
              <a:ext uri="{FF2B5EF4-FFF2-40B4-BE49-F238E27FC236}">
                <a16:creationId xmlns:a16="http://schemas.microsoft.com/office/drawing/2014/main" id="{BE2AD19F-3019-F82A-D0EB-13E889A9F781}"/>
              </a:ext>
            </a:extLst>
          </p:cNvPr>
          <p:cNvSpPr/>
          <p:nvPr/>
        </p:nvSpPr>
        <p:spPr>
          <a:xfrm>
            <a:off x="6668389" y="3749219"/>
            <a:ext cx="97224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3A997708-E30B-8F92-3624-F9510D54105F}"/>
              </a:ext>
            </a:extLst>
          </p:cNvPr>
          <p:cNvSpPr/>
          <p:nvPr/>
        </p:nvSpPr>
        <p:spPr>
          <a:xfrm>
            <a:off x="4807476" y="3976962"/>
            <a:ext cx="97224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Rectangle 2057">
            <a:extLst>
              <a:ext uri="{FF2B5EF4-FFF2-40B4-BE49-F238E27FC236}">
                <a16:creationId xmlns:a16="http://schemas.microsoft.com/office/drawing/2014/main" id="{D7BA6A53-DF52-C7BA-FB60-FB0402638442}"/>
              </a:ext>
            </a:extLst>
          </p:cNvPr>
          <p:cNvSpPr/>
          <p:nvPr/>
        </p:nvSpPr>
        <p:spPr>
          <a:xfrm>
            <a:off x="6672380" y="3985138"/>
            <a:ext cx="97224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ED10A069-5ACC-3C44-EF2E-BA4FEE488B49}"/>
              </a:ext>
            </a:extLst>
          </p:cNvPr>
          <p:cNvSpPr/>
          <p:nvPr/>
        </p:nvSpPr>
        <p:spPr>
          <a:xfrm>
            <a:off x="4818668" y="4182993"/>
            <a:ext cx="972245" cy="45719"/>
          </a:xfrm>
          <a:prstGeom prst="rect">
            <a:avLst/>
          </a:prstGeom>
          <a:solidFill>
            <a:srgbClr val="FF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Rectangle 2059">
            <a:extLst>
              <a:ext uri="{FF2B5EF4-FFF2-40B4-BE49-F238E27FC236}">
                <a16:creationId xmlns:a16="http://schemas.microsoft.com/office/drawing/2014/main" id="{D45EC9B8-61EF-DAF9-2C0B-FFC5596116C9}"/>
              </a:ext>
            </a:extLst>
          </p:cNvPr>
          <p:cNvSpPr/>
          <p:nvPr/>
        </p:nvSpPr>
        <p:spPr>
          <a:xfrm>
            <a:off x="5773603" y="4182346"/>
            <a:ext cx="308019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C4A44907-2DC8-8519-7C6B-00D2F6576FBA}"/>
              </a:ext>
            </a:extLst>
          </p:cNvPr>
          <p:cNvSpPr/>
          <p:nvPr/>
        </p:nvSpPr>
        <p:spPr>
          <a:xfrm>
            <a:off x="5786500" y="4401872"/>
            <a:ext cx="553972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Rectangle 2061">
            <a:extLst>
              <a:ext uri="{FF2B5EF4-FFF2-40B4-BE49-F238E27FC236}">
                <a16:creationId xmlns:a16="http://schemas.microsoft.com/office/drawing/2014/main" id="{2BAE0C4A-A7D0-A4CB-D053-2F4F3E83A765}"/>
              </a:ext>
            </a:extLst>
          </p:cNvPr>
          <p:cNvSpPr/>
          <p:nvPr/>
        </p:nvSpPr>
        <p:spPr>
          <a:xfrm>
            <a:off x="7642181" y="4173945"/>
            <a:ext cx="34726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644D9B79-FFF7-D6AA-C1D8-0D0693AD1CF0}"/>
              </a:ext>
            </a:extLst>
          </p:cNvPr>
          <p:cNvSpPr/>
          <p:nvPr/>
        </p:nvSpPr>
        <p:spPr>
          <a:xfrm>
            <a:off x="7653591" y="4410653"/>
            <a:ext cx="972240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10BE09A3-BDDE-4574-2C36-159EB3B67CC6}"/>
              </a:ext>
            </a:extLst>
          </p:cNvPr>
          <p:cNvSpPr/>
          <p:nvPr/>
        </p:nvSpPr>
        <p:spPr>
          <a:xfrm>
            <a:off x="6679581" y="4174734"/>
            <a:ext cx="972245" cy="45719"/>
          </a:xfrm>
          <a:prstGeom prst="rect">
            <a:avLst/>
          </a:prstGeom>
          <a:solidFill>
            <a:srgbClr val="FF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B2B9747A-0767-1289-960F-74A601651DDF}"/>
              </a:ext>
            </a:extLst>
          </p:cNvPr>
          <p:cNvSpPr/>
          <p:nvPr/>
        </p:nvSpPr>
        <p:spPr>
          <a:xfrm>
            <a:off x="4818668" y="4402477"/>
            <a:ext cx="972245" cy="45719"/>
          </a:xfrm>
          <a:prstGeom prst="rect">
            <a:avLst/>
          </a:prstGeom>
          <a:solidFill>
            <a:srgbClr val="FF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2FDA7AAF-2B9F-91B4-678D-29DC7A163022}"/>
              </a:ext>
            </a:extLst>
          </p:cNvPr>
          <p:cNvSpPr/>
          <p:nvPr/>
        </p:nvSpPr>
        <p:spPr>
          <a:xfrm>
            <a:off x="6683572" y="4410653"/>
            <a:ext cx="972245" cy="45719"/>
          </a:xfrm>
          <a:prstGeom prst="rect">
            <a:avLst/>
          </a:prstGeom>
          <a:solidFill>
            <a:srgbClr val="FF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TextBox 2069">
            <a:extLst>
              <a:ext uri="{FF2B5EF4-FFF2-40B4-BE49-F238E27FC236}">
                <a16:creationId xmlns:a16="http://schemas.microsoft.com/office/drawing/2014/main" id="{C3B354EA-48C1-AB86-5A47-1F23B0EC4069}"/>
              </a:ext>
            </a:extLst>
          </p:cNvPr>
          <p:cNvSpPr txBox="1"/>
          <p:nvPr/>
        </p:nvSpPr>
        <p:spPr>
          <a:xfrm>
            <a:off x="1982790" y="6237089"/>
            <a:ext cx="260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</a:t>
            </a:r>
          </a:p>
        </p:txBody>
      </p:sp>
      <p:cxnSp>
        <p:nvCxnSpPr>
          <p:cNvPr id="2071" name="Straight Connector 2070">
            <a:extLst>
              <a:ext uri="{FF2B5EF4-FFF2-40B4-BE49-F238E27FC236}">
                <a16:creationId xmlns:a16="http://schemas.microsoft.com/office/drawing/2014/main" id="{4F588AA2-0371-F21F-6339-2292ED48850F}"/>
              </a:ext>
            </a:extLst>
          </p:cNvPr>
          <p:cNvCxnSpPr>
            <a:cxnSpLocks/>
          </p:cNvCxnSpPr>
          <p:nvPr/>
        </p:nvCxnSpPr>
        <p:spPr>
          <a:xfrm flipV="1">
            <a:off x="3632139" y="6180929"/>
            <a:ext cx="0" cy="45108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Straight Arrow Connector 2073">
            <a:extLst>
              <a:ext uri="{FF2B5EF4-FFF2-40B4-BE49-F238E27FC236}">
                <a16:creationId xmlns:a16="http://schemas.microsoft.com/office/drawing/2014/main" id="{D460BC87-86BA-B8E1-956D-F2966273D190}"/>
              </a:ext>
            </a:extLst>
          </p:cNvPr>
          <p:cNvCxnSpPr>
            <a:cxnSpLocks/>
          </p:cNvCxnSpPr>
          <p:nvPr/>
        </p:nvCxnSpPr>
        <p:spPr>
          <a:xfrm flipH="1">
            <a:off x="5159829" y="5636187"/>
            <a:ext cx="1047421" cy="600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9" name="Straight Arrow Connector 2078">
            <a:extLst>
              <a:ext uri="{FF2B5EF4-FFF2-40B4-BE49-F238E27FC236}">
                <a16:creationId xmlns:a16="http://schemas.microsoft.com/office/drawing/2014/main" id="{E4A80AB4-2A26-3F41-990D-282C89D1FF1F}"/>
              </a:ext>
            </a:extLst>
          </p:cNvPr>
          <p:cNvCxnSpPr>
            <a:cxnSpLocks/>
          </p:cNvCxnSpPr>
          <p:nvPr/>
        </p:nvCxnSpPr>
        <p:spPr>
          <a:xfrm>
            <a:off x="6206733" y="5632627"/>
            <a:ext cx="1097581" cy="604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3" name="TextBox 2082">
            <a:extLst>
              <a:ext uri="{FF2B5EF4-FFF2-40B4-BE49-F238E27FC236}">
                <a16:creationId xmlns:a16="http://schemas.microsoft.com/office/drawing/2014/main" id="{CD9FECE1-904A-1B0C-B774-071FB2FBAC3E}"/>
              </a:ext>
            </a:extLst>
          </p:cNvPr>
          <p:cNvSpPr txBox="1"/>
          <p:nvPr/>
        </p:nvSpPr>
        <p:spPr>
          <a:xfrm>
            <a:off x="4075944" y="6236451"/>
            <a:ext cx="2140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aligned .</a:t>
            </a:r>
            <a:r>
              <a:rPr lang="en-US" sz="1400" dirty="0" err="1"/>
              <a:t>pdb</a:t>
            </a:r>
            <a:r>
              <a:rPr lang="en-US" sz="1400" dirty="0"/>
              <a:t> coordinates </a:t>
            </a:r>
          </a:p>
        </p:txBody>
      </p:sp>
      <p:sp>
        <p:nvSpPr>
          <p:cNvPr id="2084" name="TextBox 2083">
            <a:extLst>
              <a:ext uri="{FF2B5EF4-FFF2-40B4-BE49-F238E27FC236}">
                <a16:creationId xmlns:a16="http://schemas.microsoft.com/office/drawing/2014/main" id="{6661E760-3D29-2BC0-762E-43F106F651DE}"/>
              </a:ext>
            </a:extLst>
          </p:cNvPr>
          <p:cNvSpPr txBox="1"/>
          <p:nvPr/>
        </p:nvSpPr>
        <p:spPr>
          <a:xfrm>
            <a:off x="6336297" y="6214892"/>
            <a:ext cx="2140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graph(s) of global RMSD values</a:t>
            </a:r>
          </a:p>
        </p:txBody>
      </p:sp>
      <p:sp>
        <p:nvSpPr>
          <p:cNvPr id="2085" name="Left Brace 2084">
            <a:extLst>
              <a:ext uri="{FF2B5EF4-FFF2-40B4-BE49-F238E27FC236}">
                <a16:creationId xmlns:a16="http://schemas.microsoft.com/office/drawing/2014/main" id="{4CDAC9AF-D041-7AC3-EFEE-7E22A3C1D962}"/>
              </a:ext>
            </a:extLst>
          </p:cNvPr>
          <p:cNvSpPr/>
          <p:nvPr/>
        </p:nvSpPr>
        <p:spPr>
          <a:xfrm>
            <a:off x="1143000" y="1092376"/>
            <a:ext cx="130628" cy="5539640"/>
          </a:xfrm>
          <a:prstGeom prst="lef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6" name="TextBox 2085">
            <a:extLst>
              <a:ext uri="{FF2B5EF4-FFF2-40B4-BE49-F238E27FC236}">
                <a16:creationId xmlns:a16="http://schemas.microsoft.com/office/drawing/2014/main" id="{B68B2D16-6A60-FE43-DD6D-FD0E3898750A}"/>
              </a:ext>
            </a:extLst>
          </p:cNvPr>
          <p:cNvSpPr txBox="1"/>
          <p:nvPr/>
        </p:nvSpPr>
        <p:spPr>
          <a:xfrm>
            <a:off x="101156" y="3539030"/>
            <a:ext cx="107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UI </a:t>
            </a:r>
            <a:r>
              <a:rPr lang="en-US" b="1" dirty="0" err="1"/>
              <a:t>grad.io</a:t>
            </a:r>
            <a:endParaRPr lang="en-US" b="1" dirty="0"/>
          </a:p>
        </p:txBody>
      </p:sp>
      <p:pic>
        <p:nvPicPr>
          <p:cNvPr id="62" name="Content Placeholder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B781835F-6041-4DA2-8E51-1CA90139B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557307" y="1178306"/>
            <a:ext cx="1608801" cy="1585354"/>
          </a:xfrm>
        </p:spPr>
      </p:pic>
    </p:spTree>
    <p:extLst>
      <p:ext uri="{BB962C8B-B14F-4D97-AF65-F5344CB8AC3E}">
        <p14:creationId xmlns:p14="http://schemas.microsoft.com/office/powerpoint/2010/main" val="245731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5D0F5C7-7213-48C5-AD83-2AD8C540D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0250" y="3025126"/>
            <a:ext cx="1454779" cy="2922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2DEEAE-B9E6-490F-B963-7496C1D71064}"/>
              </a:ext>
            </a:extLst>
          </p:cNvPr>
          <p:cNvSpPr txBox="1"/>
          <p:nvPr/>
        </p:nvSpPr>
        <p:spPr>
          <a:xfrm>
            <a:off x="142875" y="104716"/>
            <a:ext cx="7867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User Interface: </a:t>
            </a:r>
            <a:r>
              <a:rPr lang="en-US" b="1" dirty="0"/>
              <a:t>Never judge a book (interface) by its cover </a:t>
            </a:r>
            <a:endParaRPr lang="en-US" sz="1800" b="1" dirty="0"/>
          </a:p>
        </p:txBody>
      </p:sp>
      <p:pic>
        <p:nvPicPr>
          <p:cNvPr id="11" name="Content Placeholder 10" descr="A hand holding a cell phone&#10;&#10;Description automatically generated with medium confidence">
            <a:extLst>
              <a:ext uri="{FF2B5EF4-FFF2-40B4-BE49-F238E27FC236}">
                <a16:creationId xmlns:a16="http://schemas.microsoft.com/office/drawing/2014/main" id="{386B9614-3ABF-4E1B-B774-7A7501B1D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880227" y="1524347"/>
            <a:ext cx="5333653" cy="5333653"/>
          </a:xfrm>
        </p:spPr>
      </p:pic>
      <p:pic>
        <p:nvPicPr>
          <p:cNvPr id="17" name="Picture 16" descr="A picture containing text, monitor, electronics, computer&#10;&#10;Description automatically generated">
            <a:extLst>
              <a:ext uri="{FF2B5EF4-FFF2-40B4-BE49-F238E27FC236}">
                <a16:creationId xmlns:a16="http://schemas.microsoft.com/office/drawing/2014/main" id="{57720B6E-6114-4571-A1C8-F8A2306B8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4342" y="2144658"/>
            <a:ext cx="7276496" cy="40930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281F544-4B29-41C9-BBA3-EA7E125B1CB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4623"/>
          <a:stretch/>
        </p:blipFill>
        <p:spPr>
          <a:xfrm>
            <a:off x="1850470" y="2348673"/>
            <a:ext cx="6304240" cy="3398984"/>
          </a:xfrm>
          <a:prstGeom prst="rect">
            <a:avLst/>
          </a:prstGeom>
        </p:spPr>
      </p:pic>
      <p:pic>
        <p:nvPicPr>
          <p:cNvPr id="23" name="Picture 2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36698CB-5BDC-45E4-BA91-8B0C41C270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6881" y="2370445"/>
            <a:ext cx="1937829" cy="1085400"/>
          </a:xfrm>
          <a:prstGeom prst="rect">
            <a:avLst/>
          </a:prstGeom>
        </p:spPr>
      </p:pic>
      <p:pic>
        <p:nvPicPr>
          <p:cNvPr id="21" name="Picture 20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3DF79D94-8358-4C64-A4B1-94D0D33015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3974" y="2531252"/>
            <a:ext cx="987095" cy="74322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C12FD06-FA3A-437E-9658-2DA7BA523F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3369798">
            <a:off x="10572638" y="2410537"/>
            <a:ext cx="1609950" cy="6858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1EC8C8D-7659-48D7-AB09-51AE3218A4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3369798">
            <a:off x="8640536" y="5655455"/>
            <a:ext cx="1609950" cy="68589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2660051-2DAD-4988-AFCF-2D74D38D31D8}"/>
              </a:ext>
            </a:extLst>
          </p:cNvPr>
          <p:cNvSpPr txBox="1"/>
          <p:nvPr/>
        </p:nvSpPr>
        <p:spPr>
          <a:xfrm>
            <a:off x="1850470" y="863925"/>
            <a:ext cx="6362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Purpose:</a:t>
            </a:r>
          </a:p>
          <a:p>
            <a:pPr marL="342900" indent="-342900">
              <a:buAutoNum type="arabicPeriod"/>
            </a:pPr>
            <a:r>
              <a:rPr lang="en-US" dirty="0"/>
              <a:t>Incorporate a front-end/back-end implementation</a:t>
            </a:r>
          </a:p>
          <a:p>
            <a:pPr marL="342900" indent="-342900">
              <a:buAutoNum type="arabicPeriod"/>
            </a:pPr>
            <a:r>
              <a:rPr lang="en-US" dirty="0"/>
              <a:t>Very intuitive, simple design</a:t>
            </a:r>
          </a:p>
          <a:p>
            <a:pPr marL="342900" indent="-342900">
              <a:buAutoNum type="arabicPeriod"/>
            </a:pPr>
            <a:r>
              <a:rPr lang="en-US" dirty="0"/>
              <a:t>Universal device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38D4B8DB-9012-4AD0-9509-6F6E833C0D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6077" y="2318495"/>
            <a:ext cx="2236549" cy="52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8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text, monitor, electronics, computer&#10;&#10;Description automatically generated">
            <a:extLst>
              <a:ext uri="{FF2B5EF4-FFF2-40B4-BE49-F238E27FC236}">
                <a16:creationId xmlns:a16="http://schemas.microsoft.com/office/drawing/2014/main" id="{57720B6E-6114-4571-A1C8-F8A2306B8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538770"/>
            <a:ext cx="8095573" cy="45537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93F732-65D7-43C2-9C62-C57E43628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17" y="1768551"/>
            <a:ext cx="7020738" cy="3689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B150BA-A535-4202-83FB-D936EFE31215}"/>
              </a:ext>
            </a:extLst>
          </p:cNvPr>
          <p:cNvSpPr txBox="1"/>
          <p:nvPr/>
        </p:nvSpPr>
        <p:spPr>
          <a:xfrm>
            <a:off x="142875" y="104716"/>
            <a:ext cx="7867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User Interface: </a:t>
            </a:r>
            <a:r>
              <a:rPr lang="en-US" b="1" dirty="0"/>
              <a:t>Never judge a book (interface) by its cover </a:t>
            </a:r>
            <a:endParaRPr lang="en-US" sz="18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655FC1-7E5D-4B6B-B9BF-94DD5314D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0250" y="3025126"/>
            <a:ext cx="1454779" cy="2922965"/>
          </a:xfrm>
          <a:prstGeom prst="rect">
            <a:avLst/>
          </a:prstGeom>
        </p:spPr>
      </p:pic>
      <p:pic>
        <p:nvPicPr>
          <p:cNvPr id="14" name="Content Placeholder 10" descr="A hand holding a cell phone&#10;&#10;Description automatically generated with medium confidence">
            <a:extLst>
              <a:ext uri="{FF2B5EF4-FFF2-40B4-BE49-F238E27FC236}">
                <a16:creationId xmlns:a16="http://schemas.microsoft.com/office/drawing/2014/main" id="{67B7A2D1-25E8-4029-B781-942A156F2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845609" y="1535160"/>
            <a:ext cx="5333653" cy="5333653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7857E2-3C45-4C47-A0D1-AC8C7549B8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369798">
            <a:off x="10572638" y="2410537"/>
            <a:ext cx="1609950" cy="6858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1C9C4D5-0DE1-4557-A3BD-42F6726846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369798">
            <a:off x="8640536" y="5655455"/>
            <a:ext cx="1609950" cy="685896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6C185F23-8549-4757-B50B-6CD2046CABCE}"/>
              </a:ext>
            </a:extLst>
          </p:cNvPr>
          <p:cNvSpPr/>
          <p:nvPr/>
        </p:nvSpPr>
        <p:spPr>
          <a:xfrm>
            <a:off x="8114908" y="3429000"/>
            <a:ext cx="1161374" cy="54603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3B150BA-A535-4202-83FB-D936EFE31215}"/>
              </a:ext>
            </a:extLst>
          </p:cNvPr>
          <p:cNvSpPr txBox="1"/>
          <p:nvPr/>
        </p:nvSpPr>
        <p:spPr>
          <a:xfrm>
            <a:off x="142875" y="104716"/>
            <a:ext cx="7867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User Interface: </a:t>
            </a:r>
            <a:r>
              <a:rPr lang="en-US" b="1" dirty="0"/>
              <a:t>Never judge a book (interface) by its cover </a:t>
            </a:r>
            <a:endParaRPr lang="en-US" sz="18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87857E2-3C45-4C47-A0D1-AC8C7549B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369798">
            <a:off x="10572638" y="2943937"/>
            <a:ext cx="1609950" cy="685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E6E185-57A6-42DB-97B3-DE9957A7B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2" y="1666374"/>
            <a:ext cx="12012701" cy="933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C41C94-E1D1-49DE-9127-EEA3A800F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026" y="3621342"/>
            <a:ext cx="5763429" cy="12860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EEAFBBE-6522-459D-B4F7-727C2E288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6868" y="5957860"/>
            <a:ext cx="2981741" cy="5525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EAAE038-16A6-4B99-A16D-940EEDE6CB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571" y="3888042"/>
            <a:ext cx="5239481" cy="222916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36C1D79-F315-42F9-9BC9-EFDA0D328CAB}"/>
              </a:ext>
            </a:extLst>
          </p:cNvPr>
          <p:cNvSpPr txBox="1"/>
          <p:nvPr/>
        </p:nvSpPr>
        <p:spPr>
          <a:xfrm>
            <a:off x="-270571" y="1285364"/>
            <a:ext cx="644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“How do I specify the amount of protein sequences?”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458123-45C4-400A-9C41-1588120B6FC6}"/>
              </a:ext>
            </a:extLst>
          </p:cNvPr>
          <p:cNvSpPr txBox="1"/>
          <p:nvPr/>
        </p:nvSpPr>
        <p:spPr>
          <a:xfrm>
            <a:off x="-358122" y="3382497"/>
            <a:ext cx="644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“How do I generate all variants and store them?”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2E3D43-220F-4FF4-BE1A-EBC819E29E29}"/>
              </a:ext>
            </a:extLst>
          </p:cNvPr>
          <p:cNvSpPr txBox="1"/>
          <p:nvPr/>
        </p:nvSpPr>
        <p:spPr>
          <a:xfrm>
            <a:off x="6233021" y="2920832"/>
            <a:ext cx="5144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“How do I get the aligned variant </a:t>
            </a:r>
            <a:r>
              <a:rPr lang="en-US" dirty="0" err="1"/>
              <a:t>pdb</a:t>
            </a:r>
            <a:r>
              <a:rPr lang="en-US" dirty="0"/>
              <a:t>(s)… what about the RMSD plot(s)?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522602-8727-49AC-8405-56C252EA7875}"/>
              </a:ext>
            </a:extLst>
          </p:cNvPr>
          <p:cNvSpPr txBox="1"/>
          <p:nvPr/>
        </p:nvSpPr>
        <p:spPr>
          <a:xfrm>
            <a:off x="6505443" y="5487539"/>
            <a:ext cx="514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“How can I process the sequences given?”</a:t>
            </a:r>
          </a:p>
        </p:txBody>
      </p:sp>
    </p:spTree>
    <p:extLst>
      <p:ext uri="{BB962C8B-B14F-4D97-AF65-F5344CB8AC3E}">
        <p14:creationId xmlns:p14="http://schemas.microsoft.com/office/powerpoint/2010/main" val="226793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80F6BC08-ED53-4690-9C3E-4FD639158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8023" y="1794956"/>
            <a:ext cx="2330503" cy="22965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589704-69EE-482E-A9B2-7E6527A6CD3F}"/>
              </a:ext>
            </a:extLst>
          </p:cNvPr>
          <p:cNvSpPr txBox="1"/>
          <p:nvPr/>
        </p:nvSpPr>
        <p:spPr>
          <a:xfrm>
            <a:off x="142875" y="104716"/>
            <a:ext cx="7867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Structure Prediction: </a:t>
            </a:r>
            <a:r>
              <a:rPr lang="en-US" b="1" dirty="0"/>
              <a:t>Go fetch! Now fetch again…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2D2947-E440-4721-9555-3D802F0A1D6B}"/>
              </a:ext>
            </a:extLst>
          </p:cNvPr>
          <p:cNvSpPr txBox="1"/>
          <p:nvPr/>
        </p:nvSpPr>
        <p:spPr>
          <a:xfrm>
            <a:off x="2660392" y="4038600"/>
            <a:ext cx="6445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ColabFold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AlphaFold</a:t>
            </a:r>
            <a:r>
              <a:rPr lang="en-US" dirty="0"/>
              <a:t> Structure Prediction)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B5FE76-4C99-4B7E-861F-D48F32CF787A}"/>
              </a:ext>
            </a:extLst>
          </p:cNvPr>
          <p:cNvSpPr/>
          <p:nvPr/>
        </p:nvSpPr>
        <p:spPr>
          <a:xfrm>
            <a:off x="1212797" y="2305080"/>
            <a:ext cx="233050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XXXXXXXXXX…CBP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F2143A-66C6-4F7B-8E13-2B976F0B6C68}"/>
              </a:ext>
            </a:extLst>
          </p:cNvPr>
          <p:cNvSpPr/>
          <p:nvPr/>
        </p:nvSpPr>
        <p:spPr>
          <a:xfrm>
            <a:off x="1212797" y="2674412"/>
            <a:ext cx="233050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XXXXXXXXXXX…His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FC04DE-595D-47B5-BE75-B6186021C860}"/>
              </a:ext>
            </a:extLst>
          </p:cNvPr>
          <p:cNvSpPr/>
          <p:nvPr/>
        </p:nvSpPr>
        <p:spPr>
          <a:xfrm>
            <a:off x="1222322" y="3352830"/>
            <a:ext cx="233050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XXXXXXXXXX…CBP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09D42A-9B19-4FC9-938B-A3947608DFD6}"/>
              </a:ext>
            </a:extLst>
          </p:cNvPr>
          <p:cNvSpPr/>
          <p:nvPr/>
        </p:nvSpPr>
        <p:spPr>
          <a:xfrm>
            <a:off x="1222322" y="3722162"/>
            <a:ext cx="233050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XXXXXXXXXXX…His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9AAF3C8A-2A6F-4559-86FE-5DFD78F7CE4F}"/>
              </a:ext>
            </a:extLst>
          </p:cNvPr>
          <p:cNvSpPr/>
          <p:nvPr/>
        </p:nvSpPr>
        <p:spPr>
          <a:xfrm>
            <a:off x="3771900" y="2238405"/>
            <a:ext cx="266700" cy="1971675"/>
          </a:xfrm>
          <a:prstGeom prst="rightBrace">
            <a:avLst>
              <a:gd name="adj1" fmla="val 8333"/>
              <a:gd name="adj2" fmla="val 4903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Circular 13">
            <a:extLst>
              <a:ext uri="{FF2B5EF4-FFF2-40B4-BE49-F238E27FC236}">
                <a16:creationId xmlns:a16="http://schemas.microsoft.com/office/drawing/2014/main" id="{F768AB55-94CE-45BA-BF09-1D2CC5200BDB}"/>
              </a:ext>
            </a:extLst>
          </p:cNvPr>
          <p:cNvSpPr/>
          <p:nvPr/>
        </p:nvSpPr>
        <p:spPr>
          <a:xfrm rot="11032821">
            <a:off x="2892459" y="3758996"/>
            <a:ext cx="3208583" cy="2259003"/>
          </a:xfrm>
          <a:prstGeom prst="circularArrow">
            <a:avLst>
              <a:gd name="adj1" fmla="val 9693"/>
              <a:gd name="adj2" fmla="val 1142319"/>
              <a:gd name="adj3" fmla="val 20526725"/>
              <a:gd name="adj4" fmla="val 10236705"/>
              <a:gd name="adj5" fmla="val 1600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15" descr="Shape&#10;&#10;Description automatically generated with medium confidence">
            <a:extLst>
              <a:ext uri="{FF2B5EF4-FFF2-40B4-BE49-F238E27FC236}">
                <a16:creationId xmlns:a16="http://schemas.microsoft.com/office/drawing/2014/main" id="{E7F4AAEB-A4D1-4BFE-90F1-646C17675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09" y="2674412"/>
            <a:ext cx="1070830" cy="12870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9F343E4-5D20-4ABB-9CB6-7454B4D6AB58}"/>
              </a:ext>
            </a:extLst>
          </p:cNvPr>
          <p:cNvSpPr txBox="1"/>
          <p:nvPr/>
        </p:nvSpPr>
        <p:spPr>
          <a:xfrm>
            <a:off x="439582" y="4199395"/>
            <a:ext cx="389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Native and Tag Variant </a:t>
            </a:r>
          </a:p>
          <a:p>
            <a:pPr algn="ctr"/>
            <a:r>
              <a:rPr lang="en-US" dirty="0"/>
              <a:t>Sequences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2DE6EA8-9BB8-4E93-A706-92C5D328A491}"/>
              </a:ext>
            </a:extLst>
          </p:cNvPr>
          <p:cNvSpPr/>
          <p:nvPr/>
        </p:nvSpPr>
        <p:spPr>
          <a:xfrm>
            <a:off x="7451272" y="3238500"/>
            <a:ext cx="1703546" cy="531775"/>
          </a:xfrm>
          <a:prstGeom prst="rightArrow">
            <a:avLst>
              <a:gd name="adj1" fmla="val 50000"/>
              <a:gd name="adj2" fmla="val 5348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34FD1C-2A57-45F2-820D-56CF7A7C7319}"/>
              </a:ext>
            </a:extLst>
          </p:cNvPr>
          <p:cNvSpPr txBox="1"/>
          <p:nvPr/>
        </p:nvSpPr>
        <p:spPr>
          <a:xfrm>
            <a:off x="9017282" y="3992921"/>
            <a:ext cx="21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Best Ranked PDB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6110071-2B09-48F1-A206-1C420C325ACD}"/>
              </a:ext>
            </a:extLst>
          </p:cNvPr>
          <p:cNvSpPr/>
          <p:nvPr/>
        </p:nvSpPr>
        <p:spPr>
          <a:xfrm rot="19285500">
            <a:off x="7301220" y="2621972"/>
            <a:ext cx="1942420" cy="394853"/>
          </a:xfrm>
          <a:prstGeom prst="rightArrow">
            <a:avLst>
              <a:gd name="adj1" fmla="val 50000"/>
              <a:gd name="adj2" fmla="val 588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2F83AB0-4E53-41FE-9BC4-4604BBF278E6}"/>
              </a:ext>
            </a:extLst>
          </p:cNvPr>
          <p:cNvSpPr/>
          <p:nvPr/>
        </p:nvSpPr>
        <p:spPr>
          <a:xfrm rot="2503841">
            <a:off x="7278737" y="4016980"/>
            <a:ext cx="1942420" cy="394853"/>
          </a:xfrm>
          <a:prstGeom prst="rightArrow">
            <a:avLst>
              <a:gd name="adj1" fmla="val 50000"/>
              <a:gd name="adj2" fmla="val 588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81F67F12-0CC5-4305-888B-14CE69E80812}"/>
              </a:ext>
            </a:extLst>
          </p:cNvPr>
          <p:cNvSpPr/>
          <p:nvPr/>
        </p:nvSpPr>
        <p:spPr>
          <a:xfrm rot="2611276">
            <a:off x="7864473" y="2135271"/>
            <a:ext cx="1089326" cy="1089326"/>
          </a:xfrm>
          <a:prstGeom prst="mathMultiply">
            <a:avLst>
              <a:gd name="adj1" fmla="val 108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2D98B95C-9EA7-4C75-9F9A-9B071E35A159}"/>
              </a:ext>
            </a:extLst>
          </p:cNvPr>
          <p:cNvSpPr/>
          <p:nvPr/>
        </p:nvSpPr>
        <p:spPr>
          <a:xfrm rot="19095855">
            <a:off x="7771179" y="3753628"/>
            <a:ext cx="1089326" cy="1089326"/>
          </a:xfrm>
          <a:prstGeom prst="mathMultiply">
            <a:avLst>
              <a:gd name="adj1" fmla="val 108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953982-5513-4181-BB45-614B40FAEA55}"/>
              </a:ext>
            </a:extLst>
          </p:cNvPr>
          <p:cNvSpPr txBox="1"/>
          <p:nvPr/>
        </p:nvSpPr>
        <p:spPr>
          <a:xfrm>
            <a:off x="1222322" y="1084243"/>
            <a:ext cx="636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that I have all these sequences, how can I iterate through all of them and obtain the structures?</a:t>
            </a:r>
          </a:p>
        </p:txBody>
      </p:sp>
      <p:pic>
        <p:nvPicPr>
          <p:cNvPr id="26" name="Picture 25" descr="Chart&#10;&#10;Description automatically generated with medium confidence">
            <a:extLst>
              <a:ext uri="{FF2B5EF4-FFF2-40B4-BE49-F238E27FC236}">
                <a16:creationId xmlns:a16="http://schemas.microsoft.com/office/drawing/2014/main" id="{01926995-D4D0-4EE2-9BCE-4238FAAB8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6156" y="4522560"/>
            <a:ext cx="2208393" cy="13802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4D9662B-E601-4101-A405-596C6A5DA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9150" y="1080211"/>
            <a:ext cx="1936139" cy="1436773"/>
          </a:xfrm>
          <a:prstGeom prst="rect">
            <a:avLst/>
          </a:prstGeom>
        </p:spPr>
      </p:pic>
      <p:pic>
        <p:nvPicPr>
          <p:cNvPr id="30" name="Picture 29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45B60C41-4789-481F-B13E-50AFD23787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7255" y="1694054"/>
            <a:ext cx="2383197" cy="247950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8A9F8B1-4161-4E60-AD68-1BBA1E6F8444}"/>
              </a:ext>
            </a:extLst>
          </p:cNvPr>
          <p:cNvSpPr txBox="1"/>
          <p:nvPr/>
        </p:nvSpPr>
        <p:spPr>
          <a:xfrm>
            <a:off x="2675972" y="4023017"/>
            <a:ext cx="6445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Uni-tagger </a:t>
            </a:r>
            <a:r>
              <a:rPr lang="en-US" dirty="0" err="1"/>
              <a:t>ColabFold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AlphaFold</a:t>
            </a:r>
            <a:r>
              <a:rPr lang="en-US" dirty="0"/>
              <a:t> Structure Prediction)</a:t>
            </a:r>
          </a:p>
        </p:txBody>
      </p:sp>
    </p:spTree>
    <p:extLst>
      <p:ext uri="{BB962C8B-B14F-4D97-AF65-F5344CB8AC3E}">
        <p14:creationId xmlns:p14="http://schemas.microsoft.com/office/powerpoint/2010/main" val="341524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animBg="1"/>
      <p:bldP spid="22" grpId="0" animBg="1"/>
      <p:bldP spid="23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7589704-69EE-482E-A9B2-7E6527A6CD3F}"/>
              </a:ext>
            </a:extLst>
          </p:cNvPr>
          <p:cNvSpPr txBox="1"/>
          <p:nvPr/>
        </p:nvSpPr>
        <p:spPr>
          <a:xfrm>
            <a:off x="142875" y="104716"/>
            <a:ext cx="7867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Structure Prediction: </a:t>
            </a:r>
            <a:r>
              <a:rPr lang="en-US" b="1" dirty="0"/>
              <a:t>Go fetch! Now fetch again…</a:t>
            </a:r>
            <a:endParaRPr lang="en-US" sz="1800" b="1" dirty="0"/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A89E283A-193F-4FE5-9353-6CDDA6309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746512"/>
              </p:ext>
            </p:extLst>
          </p:nvPr>
        </p:nvGraphicFramePr>
        <p:xfrm>
          <a:off x="1928563" y="1344057"/>
          <a:ext cx="8334873" cy="461606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85176">
                  <a:extLst>
                    <a:ext uri="{9D8B030D-6E8A-4147-A177-3AD203B41FA5}">
                      <a16:colId xmlns:a16="http://schemas.microsoft.com/office/drawing/2014/main" val="1296670642"/>
                    </a:ext>
                  </a:extLst>
                </a:gridCol>
                <a:gridCol w="4649697">
                  <a:extLst>
                    <a:ext uri="{9D8B030D-6E8A-4147-A177-3AD203B41FA5}">
                      <a16:colId xmlns:a16="http://schemas.microsoft.com/office/drawing/2014/main" val="1910708867"/>
                    </a:ext>
                  </a:extLst>
                </a:gridCol>
              </a:tblGrid>
              <a:tr h="1119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Similarities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168616"/>
                  </a:ext>
                </a:extLst>
              </a:tr>
              <a:tr h="3496186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Install Dependencies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Import Modules/Packages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Prediction Callback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Run Prediction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Sequence input -&gt; dictionary of inputs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Save locally in the </a:t>
                      </a:r>
                      <a:r>
                        <a:rPr lang="en-US" dirty="0" err="1"/>
                        <a:t>colab</a:t>
                      </a:r>
                      <a:r>
                        <a:rPr lang="en-US" dirty="0"/>
                        <a:t> notebook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Separation of best ranked PDB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Returning a reference to the </a:t>
                      </a:r>
                      <a:r>
                        <a:rPr lang="en-US" dirty="0" err="1"/>
                        <a:t>filepaths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782333"/>
                  </a:ext>
                </a:extLst>
              </a:tr>
            </a:tbl>
          </a:graphicData>
        </a:graphic>
      </p:graphicFrame>
      <p:pic>
        <p:nvPicPr>
          <p:cNvPr id="38" name="Content Placeholder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192E7FF3-3F2C-49BD-8777-B76F39469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4361" y="3757274"/>
            <a:ext cx="2235431" cy="2202851"/>
          </a:xfrm>
        </p:spPr>
      </p:pic>
      <p:pic>
        <p:nvPicPr>
          <p:cNvPr id="3" name="Picture 2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C2E98D1-9365-4196-A019-3E8A56809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966" y="3757274"/>
            <a:ext cx="2235431" cy="220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32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7589704-69EE-482E-A9B2-7E6527A6CD3F}"/>
              </a:ext>
            </a:extLst>
          </p:cNvPr>
          <p:cNvSpPr txBox="1"/>
          <p:nvPr/>
        </p:nvSpPr>
        <p:spPr>
          <a:xfrm>
            <a:off x="142875" y="104716"/>
            <a:ext cx="7867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Structure Prediction: </a:t>
            </a:r>
            <a:r>
              <a:rPr lang="en-US" b="1" dirty="0"/>
              <a:t>Go fetch! Now fetch again…</a:t>
            </a:r>
            <a:endParaRPr lang="en-US" sz="1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086A02-7F74-41DF-AF5C-BA7FAF677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270" y="4353434"/>
            <a:ext cx="5277587" cy="21720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5B1B0A-A6FA-4718-AAF7-6EBA956E2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691" y="2711183"/>
            <a:ext cx="4972744" cy="11336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4F09C5-3737-4B97-829F-86264C568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65" y="2272209"/>
            <a:ext cx="5849166" cy="36485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6D77B2-757A-4420-A1AD-793974218164}"/>
              </a:ext>
            </a:extLst>
          </p:cNvPr>
          <p:cNvSpPr txBox="1"/>
          <p:nvPr/>
        </p:nvSpPr>
        <p:spPr>
          <a:xfrm>
            <a:off x="0" y="1799545"/>
            <a:ext cx="644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“What parameters are you sending to AF2?”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B612D8-96DE-4735-AC77-54D9498F28AC}"/>
              </a:ext>
            </a:extLst>
          </p:cNvPr>
          <p:cNvSpPr txBox="1"/>
          <p:nvPr/>
        </p:nvSpPr>
        <p:spPr>
          <a:xfrm>
            <a:off x="5917025" y="2288923"/>
            <a:ext cx="644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“Where are PDBs stored?”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33BB2D-92C6-422C-9B0B-D699FA900B89}"/>
              </a:ext>
            </a:extLst>
          </p:cNvPr>
          <p:cNvSpPr txBox="1"/>
          <p:nvPr/>
        </p:nvSpPr>
        <p:spPr>
          <a:xfrm>
            <a:off x="6611270" y="3950673"/>
            <a:ext cx="505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“How do you select for best ranked PDBs?”</a:t>
            </a:r>
          </a:p>
        </p:txBody>
      </p:sp>
      <p:pic>
        <p:nvPicPr>
          <p:cNvPr id="20" name="Picture 19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B3DFCCD-DA7D-48F0-9EA0-249BE53CE9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5764" y="1064157"/>
            <a:ext cx="1522176" cy="1499992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BF5FBDC1-558D-477C-90D3-2206A32C45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0000">
            <a:off x="7799620" y="20358"/>
            <a:ext cx="2349282" cy="186068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EB54CDE-974B-44F1-863F-0EFD8D981CA6}"/>
              </a:ext>
            </a:extLst>
          </p:cNvPr>
          <p:cNvSpPr txBox="1"/>
          <p:nvPr/>
        </p:nvSpPr>
        <p:spPr>
          <a:xfrm>
            <a:off x="8102317" y="479953"/>
            <a:ext cx="2007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do I </a:t>
            </a:r>
          </a:p>
          <a:p>
            <a:pPr algn="ctr"/>
            <a:r>
              <a:rPr lang="en-US" dirty="0"/>
              <a:t>calculate RMSDs?</a:t>
            </a:r>
          </a:p>
        </p:txBody>
      </p:sp>
    </p:spTree>
    <p:extLst>
      <p:ext uri="{BB962C8B-B14F-4D97-AF65-F5344CB8AC3E}">
        <p14:creationId xmlns:p14="http://schemas.microsoft.com/office/powerpoint/2010/main" val="86941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theme1.xml><?xml version="1.0" encoding="utf-8"?>
<a:theme xmlns:a="http://schemas.openxmlformats.org/drawingml/2006/main" name="Leaf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00B05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484</Words>
  <Application>Microsoft Office PowerPoint</Application>
  <PresentationFormat>Widescreen</PresentationFormat>
  <Paragraphs>100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 LT Pro Light</vt:lpstr>
      <vt:lpstr>Calibri</vt:lpstr>
      <vt:lpstr>Rockwell Nova Light</vt:lpstr>
      <vt:lpstr>Wingdings</vt:lpstr>
      <vt:lpstr>LeafVTI</vt:lpstr>
      <vt:lpstr>UNI-TAGGER: A U.I. FOR ALPHAFOLD EVALUATION OF RECOMBINANT TAG INDUCED CONFORMATIONAL SHIFTING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Directions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COMBI-TAGGER: A U.I. FOR ALPHAFOLD EVALUATION OF RECOMBINANT TAG INDUCED CONFORMATIONAL SHIFTING</dc:title>
  <dc:creator>Scott, Henry</dc:creator>
  <cp:lastModifiedBy>Kong, Chris</cp:lastModifiedBy>
  <cp:revision>4</cp:revision>
  <dcterms:created xsi:type="dcterms:W3CDTF">2022-09-22T15:16:56Z</dcterms:created>
  <dcterms:modified xsi:type="dcterms:W3CDTF">2022-09-23T06:43:12Z</dcterms:modified>
</cp:coreProperties>
</file>