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707-2B02-4D4E-9199-AA67E757E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EC253-361C-47A7-9154-B7D2AE931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B6BCF-0B50-4677-8926-F2CBC1ECE6D4}"/>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37844A3B-3EA5-47B8-B4D2-7CDE9EE1D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2DCC5-B4FC-43F4-AA5E-5F4E5EA8068D}"/>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17222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27AE-AAEA-409E-BED5-65783B82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A1A99-636D-4B0E-A3A0-A021E4347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A7750-B3B3-484E-B11E-F46DAABBCE70}"/>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3A636A54-6F46-4764-88C8-A2607F632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39C1-8395-4A53-86E4-B80B001593EC}"/>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8050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1D313-2E0E-4883-BEF0-0667AE436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E8176E-A9E8-40C3-BE3C-8A2768A57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645F7-8865-4F2A-8B70-288F093BE167}"/>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543A6815-417A-4658-BAF2-36C3C8F9F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011F1-0931-4885-AD3D-B7E1C420CD72}"/>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54443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6283-CCB9-4E91-8201-92BD43DCE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A0135-707F-4023-B895-FE9A2A0EEC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B2B64-D1E8-4FD0-AE27-DEB85B7F52D5}"/>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64DB5215-5DF7-4476-A588-796493E81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0D9C6-EF81-4C0D-A735-540C6D35BADE}"/>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64655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85C8-C7F2-4F6B-9F76-FCF90EFC1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D8878-97E0-40C5-AD78-1F4672E30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526A5-ACCE-423A-AF05-59D80CBC280F}"/>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88A38FF8-F8AE-457C-8A26-5194D53A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12B9F-5DAC-4AC4-92A1-63DAD7F4597E}"/>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4519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A4F-0261-4120-A330-EA6C7F3D2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B81FF-490C-430A-8B4E-0143B24BB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55817-3B24-41E1-B039-4C7BC048C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542C9-13D1-4794-8E49-BC78B46010D5}"/>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6" name="Footer Placeholder 5">
            <a:extLst>
              <a:ext uri="{FF2B5EF4-FFF2-40B4-BE49-F238E27FC236}">
                <a16:creationId xmlns:a16="http://schemas.microsoft.com/office/drawing/2014/main" id="{B52CF6AC-E11C-4778-9264-D0D89029D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E3A92-0462-489E-AC4A-109954D81ADA}"/>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35617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68DF-5B76-4A54-A8F9-35CD616051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20CA98-440E-46E5-8A9A-43FEC31F1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456AE-4761-41EC-A3C8-A0E79BCBC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10CE17-A65D-4704-A8B6-9F12F9896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D819F-A074-4911-A851-297B10C2E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DBF685-3E4B-4B51-90B5-D7A59E08AF2F}"/>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8" name="Footer Placeholder 7">
            <a:extLst>
              <a:ext uri="{FF2B5EF4-FFF2-40B4-BE49-F238E27FC236}">
                <a16:creationId xmlns:a16="http://schemas.microsoft.com/office/drawing/2014/main" id="{7F96CBAD-EB54-4D62-BF6C-1B73F7B230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962BF-FA48-44C8-A0B8-ECAE6697E9C6}"/>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160812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CF6C-5163-40EF-8FE9-D84A2FE09C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E137F-84B8-4487-A0D5-BEFDC142506D}"/>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4" name="Footer Placeholder 3">
            <a:extLst>
              <a:ext uri="{FF2B5EF4-FFF2-40B4-BE49-F238E27FC236}">
                <a16:creationId xmlns:a16="http://schemas.microsoft.com/office/drawing/2014/main" id="{FE34FF6E-99C2-4B16-9C44-55FFAF5A1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7B4FD-D38E-4200-A597-D78D69AB5D3A}"/>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91653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99008-2687-46B2-8289-478E25CC9B60}"/>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3" name="Footer Placeholder 2">
            <a:extLst>
              <a:ext uri="{FF2B5EF4-FFF2-40B4-BE49-F238E27FC236}">
                <a16:creationId xmlns:a16="http://schemas.microsoft.com/office/drawing/2014/main" id="{A55DFE7B-BE56-44F2-8D42-0DBFBA580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1ACD0-8A91-4672-A604-08C86766D8DB}"/>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80241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D300-40AD-41C6-9218-64D77C01B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7F066-F434-44D5-A99F-9ABB76FB9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F71C4-4463-4333-9D91-E9EED375C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A2261-9B7F-45BE-B187-B7FF5B5DDADC}"/>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6" name="Footer Placeholder 5">
            <a:extLst>
              <a:ext uri="{FF2B5EF4-FFF2-40B4-BE49-F238E27FC236}">
                <a16:creationId xmlns:a16="http://schemas.microsoft.com/office/drawing/2014/main" id="{8ABC1CA7-5510-4285-9843-E036B5E85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BBBDC-5427-4756-8A77-25ECAC6AF5C5}"/>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62217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E19-EDBB-474E-AD7B-F5A52E45B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3C7CD-2A21-4875-A867-A5795375A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C4031-E996-4B97-B71E-70A50906A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4F51-9B4C-4E8F-BF9D-183F28B42FA4}"/>
              </a:ext>
            </a:extLst>
          </p:cNvPr>
          <p:cNvSpPr>
            <a:spLocks noGrp="1"/>
          </p:cNvSpPr>
          <p:nvPr>
            <p:ph type="dt" sz="half" idx="10"/>
          </p:nvPr>
        </p:nvSpPr>
        <p:spPr/>
        <p:txBody>
          <a:bodyPr/>
          <a:lstStyle/>
          <a:p>
            <a:fld id="{79F46DAC-C913-4825-8FDF-5BDD39386F52}" type="datetimeFigureOut">
              <a:rPr lang="en-US" smtClean="0"/>
              <a:t>9/8/2019</a:t>
            </a:fld>
            <a:endParaRPr lang="en-US"/>
          </a:p>
        </p:txBody>
      </p:sp>
      <p:sp>
        <p:nvSpPr>
          <p:cNvPr id="6" name="Footer Placeholder 5">
            <a:extLst>
              <a:ext uri="{FF2B5EF4-FFF2-40B4-BE49-F238E27FC236}">
                <a16:creationId xmlns:a16="http://schemas.microsoft.com/office/drawing/2014/main" id="{EADE0B64-E5C0-4BDF-B0FE-EB8160126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46296-35D6-494C-95F0-B45E8554F2F6}"/>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45674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84499-66D7-4873-AFE5-2846C57C2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527EF-DF9A-4E53-80E8-81F2527D3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BB12E-2D67-4AE1-9169-FF23C5505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46DAC-C913-4825-8FDF-5BDD39386F52}" type="datetimeFigureOut">
              <a:rPr lang="en-US" smtClean="0"/>
              <a:t>9/8/2019</a:t>
            </a:fld>
            <a:endParaRPr lang="en-US"/>
          </a:p>
        </p:txBody>
      </p:sp>
      <p:sp>
        <p:nvSpPr>
          <p:cNvPr id="5" name="Footer Placeholder 4">
            <a:extLst>
              <a:ext uri="{FF2B5EF4-FFF2-40B4-BE49-F238E27FC236}">
                <a16:creationId xmlns:a16="http://schemas.microsoft.com/office/drawing/2014/main" id="{6DB32AF9-69D3-4BCF-B535-9FF15CF5C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487B5-AD64-4848-87AA-8B727D629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19CA2-4FFB-46FF-BC55-91676DB534E0}" type="slidenum">
              <a:rPr lang="en-US" smtClean="0"/>
              <a:t>‹#›</a:t>
            </a:fld>
            <a:endParaRPr lang="en-US"/>
          </a:p>
        </p:txBody>
      </p:sp>
    </p:spTree>
    <p:extLst>
      <p:ext uri="{BB962C8B-B14F-4D97-AF65-F5344CB8AC3E}">
        <p14:creationId xmlns:p14="http://schemas.microsoft.com/office/powerpoint/2010/main" val="3298421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9120E74B-5C74-4E16-BA82-950BA9B8693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Most popular music genres per Billboard Hot 100</a:t>
            </a:r>
          </a:p>
        </p:txBody>
      </p:sp>
      <p:sp>
        <p:nvSpPr>
          <p:cNvPr id="5" name="Content Placeholder 4">
            <a:extLst>
              <a:ext uri="{FF2B5EF4-FFF2-40B4-BE49-F238E27FC236}">
                <a16:creationId xmlns:a16="http://schemas.microsoft.com/office/drawing/2014/main" id="{63FD8221-E0E8-455E-B0BF-3055228BD96B}"/>
              </a:ext>
            </a:extLst>
          </p:cNvPr>
          <p:cNvSpPr>
            <a:spLocks noGrp="1"/>
          </p:cNvSpPr>
          <p:nvPr>
            <p:ph idx="1"/>
          </p:nvPr>
        </p:nvSpPr>
        <p:spPr>
          <a:xfrm>
            <a:off x="1179074" y="2978922"/>
            <a:ext cx="9833548" cy="3235897"/>
          </a:xfrm>
        </p:spPr>
        <p:txBody>
          <a:bodyPr>
            <a:normAutofit lnSpcReduction="10000"/>
          </a:bodyPr>
          <a:lstStyle/>
          <a:p>
            <a:pPr marL="0" indent="0">
              <a:buNone/>
            </a:pPr>
            <a:r>
              <a:rPr lang="en-US" sz="2000" dirty="0">
                <a:solidFill>
                  <a:srgbClr val="000000"/>
                </a:solidFill>
              </a:rPr>
              <a:t>Our team project focused on tracking music data trends from the Billboard Hot 100 songs (singles) list from 2000 to 2017.</a:t>
            </a:r>
          </a:p>
          <a:p>
            <a:pPr marL="0" indent="0">
              <a:buNone/>
            </a:pPr>
            <a:r>
              <a:rPr lang="en-US" sz="2000" dirty="0">
                <a:solidFill>
                  <a:srgbClr val="000000"/>
                </a:solidFill>
              </a:rPr>
              <a:t>For our analysis, we considered the following questions:</a:t>
            </a:r>
          </a:p>
          <a:p>
            <a:pPr marL="0" indent="0">
              <a:buNone/>
            </a:pPr>
            <a:r>
              <a:rPr lang="en-US" sz="2000" dirty="0">
                <a:solidFill>
                  <a:srgbClr val="000000"/>
                </a:solidFill>
              </a:rPr>
              <a:t>How is “popularity” of a song determined by Billboard Hot 100?</a:t>
            </a:r>
          </a:p>
          <a:p>
            <a:pPr marL="0" indent="0">
              <a:buNone/>
            </a:pPr>
            <a:r>
              <a:rPr lang="en-US" sz="2000" dirty="0">
                <a:solidFill>
                  <a:srgbClr val="000000"/>
                </a:solidFill>
              </a:rPr>
              <a:t>What genres were the most popular in the Hot 100 list over the years and how is has changed over the years?</a:t>
            </a:r>
          </a:p>
          <a:p>
            <a:pPr marL="0" indent="0">
              <a:buNone/>
            </a:pPr>
            <a:r>
              <a:rPr lang="en-US" sz="2000" dirty="0">
                <a:solidFill>
                  <a:srgbClr val="000000"/>
                </a:solidFill>
              </a:rPr>
              <a:t>Which were the top 5 artist/tracks in the lists?</a:t>
            </a:r>
          </a:p>
          <a:p>
            <a:pPr marL="0" indent="0">
              <a:buNone/>
            </a:pPr>
            <a:r>
              <a:rPr lang="en-US" sz="2000" dirty="0">
                <a:solidFill>
                  <a:srgbClr val="000000"/>
                </a:solidFill>
              </a:rPr>
              <a:t>How does the danceability quality of songs change over time?</a:t>
            </a:r>
          </a:p>
          <a:p>
            <a:pPr marL="0" indent="0">
              <a:buNone/>
            </a:pPr>
            <a:r>
              <a:rPr lang="en-US" sz="2000" dirty="0">
                <a:solidFill>
                  <a:srgbClr val="000000"/>
                </a:solidFill>
              </a:rPr>
              <a:t>Would other tracking lists (i.e. Rapid, Last FM) would support the Billboard trends?</a:t>
            </a:r>
          </a:p>
        </p:txBody>
      </p:sp>
    </p:spTree>
    <p:extLst>
      <p:ext uri="{BB962C8B-B14F-4D97-AF65-F5344CB8AC3E}">
        <p14:creationId xmlns:p14="http://schemas.microsoft.com/office/powerpoint/2010/main" val="9419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72A5A9-CBC6-4455-9094-49D8782B489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Billboard Hot 100</a:t>
            </a:r>
          </a:p>
        </p:txBody>
      </p:sp>
      <p:sp>
        <p:nvSpPr>
          <p:cNvPr id="3" name="Content Placeholder 2">
            <a:extLst>
              <a:ext uri="{FF2B5EF4-FFF2-40B4-BE49-F238E27FC236}">
                <a16:creationId xmlns:a16="http://schemas.microsoft.com/office/drawing/2014/main" id="{85F298E0-F941-4868-BB40-D8967B0E869B}"/>
              </a:ext>
            </a:extLst>
          </p:cNvPr>
          <p:cNvSpPr>
            <a:spLocks noGrp="1"/>
          </p:cNvSpPr>
          <p:nvPr>
            <p:ph idx="1"/>
          </p:nvPr>
        </p:nvSpPr>
        <p:spPr>
          <a:xfrm>
            <a:off x="1179226" y="3092970"/>
            <a:ext cx="9833548" cy="2693976"/>
          </a:xfrm>
        </p:spPr>
        <p:txBody>
          <a:bodyPr>
            <a:normAutofit/>
          </a:bodyPr>
          <a:lstStyle/>
          <a:p>
            <a:r>
              <a:rPr lang="en-US" sz="1900">
                <a:solidFill>
                  <a:srgbClr val="000000"/>
                </a:solidFill>
              </a:rPr>
              <a:t>The Billboard Hot 100 is the music industry standard record chart in the United States for songs, published weekly by Billboard magazine.</a:t>
            </a:r>
          </a:p>
          <a:p>
            <a:r>
              <a:rPr lang="en-US" sz="1900">
                <a:solidFill>
                  <a:srgbClr val="000000"/>
                </a:solidFill>
              </a:rPr>
              <a:t>Chart rankings are based on physical and digital sales, radio play, and online streaming in US.</a:t>
            </a:r>
          </a:p>
          <a:p>
            <a:r>
              <a:rPr lang="en-US" sz="1900">
                <a:solidFill>
                  <a:srgbClr val="000000"/>
                </a:solidFill>
              </a:rPr>
              <a:t>Tracking week for sales and streaming begins on Friday and ends on Thursday, while radio play tracking-week runs from Monday to Sunday. New charts are compiled and officially released to the public on Tuesdays.</a:t>
            </a:r>
          </a:p>
          <a:p>
            <a:r>
              <a:rPr lang="en-US" sz="1900">
                <a:solidFill>
                  <a:srgbClr val="000000"/>
                </a:solidFill>
              </a:rPr>
              <a:t>The main purpose of the Hot 100 is to reflect the popularity of the singles, albums, etc., and to track the trends of the buying public.</a:t>
            </a:r>
          </a:p>
        </p:txBody>
      </p:sp>
    </p:spTree>
    <p:extLst>
      <p:ext uri="{BB962C8B-B14F-4D97-AF65-F5344CB8AC3E}">
        <p14:creationId xmlns:p14="http://schemas.microsoft.com/office/powerpoint/2010/main" val="369898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600C96-B2D7-4B76-B367-251208530A3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Other sources used</a:t>
            </a:r>
          </a:p>
        </p:txBody>
      </p:sp>
      <p:sp>
        <p:nvSpPr>
          <p:cNvPr id="3" name="Content Placeholder 2">
            <a:extLst>
              <a:ext uri="{FF2B5EF4-FFF2-40B4-BE49-F238E27FC236}">
                <a16:creationId xmlns:a16="http://schemas.microsoft.com/office/drawing/2014/main" id="{A407431F-ED16-4E1E-A66B-C1FDC48B2317}"/>
              </a:ext>
            </a:extLst>
          </p:cNvPr>
          <p:cNvSpPr>
            <a:spLocks noGrp="1"/>
          </p:cNvSpPr>
          <p:nvPr>
            <p:ph idx="1"/>
          </p:nvPr>
        </p:nvSpPr>
        <p:spPr>
          <a:xfrm>
            <a:off x="1179226" y="3092970"/>
            <a:ext cx="9833548" cy="2693976"/>
          </a:xfrm>
        </p:spPr>
        <p:txBody>
          <a:bodyPr>
            <a:normAutofit/>
          </a:bodyPr>
          <a:lstStyle/>
          <a:p>
            <a:r>
              <a:rPr lang="en-US" sz="1700">
                <a:solidFill>
                  <a:srgbClr val="000000"/>
                </a:solidFill>
              </a:rPr>
              <a:t>Rapid API: 30,000 radio stations and music charts </a:t>
            </a:r>
          </a:p>
          <a:p>
            <a:pPr marL="0" indent="0">
              <a:buNone/>
            </a:pPr>
            <a:r>
              <a:rPr lang="en-US" sz="1700">
                <a:solidFill>
                  <a:srgbClr val="000000"/>
                </a:solidFill>
              </a:rPr>
              <a:t>Streams daily updated urls, classified by music genre and countries (over 130 countries and 167 music genres)</a:t>
            </a:r>
          </a:p>
          <a:p>
            <a:pPr marL="0" indent="0">
              <a:buNone/>
            </a:pPr>
            <a:endParaRPr lang="en-US" sz="1700">
              <a:solidFill>
                <a:srgbClr val="000000"/>
              </a:solidFill>
            </a:endParaRPr>
          </a:p>
          <a:p>
            <a:r>
              <a:rPr lang="en-US" sz="1700">
                <a:solidFill>
                  <a:srgbClr val="000000"/>
                </a:solidFill>
              </a:rPr>
              <a:t>Last.fm</a:t>
            </a:r>
          </a:p>
          <a:p>
            <a:pPr marL="0" indent="0">
              <a:buNone/>
            </a:pPr>
            <a:r>
              <a:rPr lang="en-US" sz="1700">
                <a:solidFill>
                  <a:srgbClr val="000000"/>
                </a:solidFill>
              </a:rPr>
              <a:t>Builds a detailed profile of user’s musical taste by recording details of the tracks listened from internet radio stations, users’ computers, or portable music devices. Information is transferred to Last.fm’s database either via the music player itself (Spotify, Deezer, Tidal, etc.) or via a plug-in installed into users’ music player.</a:t>
            </a:r>
          </a:p>
        </p:txBody>
      </p:sp>
    </p:spTree>
    <p:extLst>
      <p:ext uri="{BB962C8B-B14F-4D97-AF65-F5344CB8AC3E}">
        <p14:creationId xmlns:p14="http://schemas.microsoft.com/office/powerpoint/2010/main" val="733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86B7F8-484F-437C-A256-C1F757DE97E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Billboard Hot 100 data mining and analysis</a:t>
            </a:r>
          </a:p>
        </p:txBody>
      </p:sp>
      <p:sp>
        <p:nvSpPr>
          <p:cNvPr id="3" name="Content Placeholder 2">
            <a:extLst>
              <a:ext uri="{FF2B5EF4-FFF2-40B4-BE49-F238E27FC236}">
                <a16:creationId xmlns:a16="http://schemas.microsoft.com/office/drawing/2014/main" id="{AB5DD95B-0F8D-48BB-B754-DF1454D5D5EC}"/>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Using the Billboard Hot 100 </a:t>
            </a:r>
            <a:r>
              <a:rPr lang="en-US" sz="2000" dirty="0" err="1">
                <a:solidFill>
                  <a:srgbClr val="000000"/>
                </a:solidFill>
              </a:rPr>
              <a:t>url</a:t>
            </a:r>
            <a:r>
              <a:rPr lang="en-US" sz="2000" dirty="0">
                <a:solidFill>
                  <a:srgbClr val="000000"/>
                </a:solidFill>
              </a:rPr>
              <a:t> and </a:t>
            </a:r>
            <a:r>
              <a:rPr lang="en-US" sz="2000" dirty="0" err="1">
                <a:solidFill>
                  <a:srgbClr val="000000"/>
                </a:solidFill>
              </a:rPr>
              <a:t>api</a:t>
            </a:r>
            <a:r>
              <a:rPr lang="en-US" sz="2000" dirty="0">
                <a:solidFill>
                  <a:srgbClr val="000000"/>
                </a:solidFill>
              </a:rPr>
              <a:t> key, a dataset was extracted to begin the analysis</a:t>
            </a:r>
          </a:p>
        </p:txBody>
      </p:sp>
    </p:spTree>
    <p:extLst>
      <p:ext uri="{BB962C8B-B14F-4D97-AF65-F5344CB8AC3E}">
        <p14:creationId xmlns:p14="http://schemas.microsoft.com/office/powerpoint/2010/main" val="183412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1DE351-B4E4-4E42-AF10-7B8C5E7FFA9C}"/>
              </a:ext>
            </a:extLst>
          </p:cNvPr>
          <p:cNvSpPr>
            <a:spLocks noGrp="1"/>
          </p:cNvSpPr>
          <p:nvPr>
            <p:ph type="title"/>
          </p:nvPr>
        </p:nvSpPr>
        <p:spPr>
          <a:xfrm>
            <a:off x="1179226" y="826681"/>
            <a:ext cx="9833548" cy="610234"/>
          </a:xfrm>
        </p:spPr>
        <p:txBody>
          <a:bodyPr>
            <a:normAutofit fontScale="90000"/>
          </a:bodyPr>
          <a:lstStyle/>
          <a:p>
            <a:pPr algn="ctr"/>
            <a:endParaRPr lang="en-US" sz="4000" dirty="0">
              <a:solidFill>
                <a:srgbClr val="FFFFFF"/>
              </a:solidFill>
            </a:endParaRPr>
          </a:p>
        </p:txBody>
      </p:sp>
      <p:sp>
        <p:nvSpPr>
          <p:cNvPr id="3" name="Content Placeholder 2">
            <a:extLst>
              <a:ext uri="{FF2B5EF4-FFF2-40B4-BE49-F238E27FC236}">
                <a16:creationId xmlns:a16="http://schemas.microsoft.com/office/drawing/2014/main" id="{8D3F97B8-59CA-4F01-8D20-F691D0D14009}"/>
              </a:ext>
            </a:extLst>
          </p:cNvPr>
          <p:cNvSpPr>
            <a:spLocks noGrp="1"/>
          </p:cNvSpPr>
          <p:nvPr>
            <p:ph idx="1"/>
          </p:nvPr>
        </p:nvSpPr>
        <p:spPr>
          <a:xfrm>
            <a:off x="1179226" y="2006926"/>
            <a:ext cx="9833548" cy="1422074"/>
          </a:xfrm>
        </p:spPr>
        <p:txBody>
          <a:bodyPr>
            <a:normAutofit/>
          </a:bodyPr>
          <a:lstStyle/>
          <a:p>
            <a:endParaRPr lang="en-US" sz="2000" dirty="0">
              <a:solidFill>
                <a:srgbClr val="000000"/>
              </a:solidFill>
            </a:endParaRPr>
          </a:p>
        </p:txBody>
      </p:sp>
      <p:pic>
        <p:nvPicPr>
          <p:cNvPr id="6" name="Content Placeholder 5">
            <a:extLst>
              <a:ext uri="{FF2B5EF4-FFF2-40B4-BE49-F238E27FC236}">
                <a16:creationId xmlns:a16="http://schemas.microsoft.com/office/drawing/2014/main" id="{B902F52E-21C6-412F-B958-EE498F9925FA}"/>
              </a:ext>
            </a:extLst>
          </p:cNvPr>
          <p:cNvPicPr>
            <a:picLocks noChangeAspect="1"/>
          </p:cNvPicPr>
          <p:nvPr/>
        </p:nvPicPr>
        <p:blipFill>
          <a:blip r:embed="rId3"/>
          <a:stretch>
            <a:fillRect/>
          </a:stretch>
        </p:blipFill>
        <p:spPr>
          <a:xfrm>
            <a:off x="1698476" y="3503821"/>
            <a:ext cx="4060372" cy="3075312"/>
          </a:xfrm>
          <a:prstGeom prst="rect">
            <a:avLst/>
          </a:prstGeom>
        </p:spPr>
      </p:pic>
      <p:pic>
        <p:nvPicPr>
          <p:cNvPr id="4" name="Picture 3">
            <a:extLst>
              <a:ext uri="{FF2B5EF4-FFF2-40B4-BE49-F238E27FC236}">
                <a16:creationId xmlns:a16="http://schemas.microsoft.com/office/drawing/2014/main" id="{78D725C8-9129-487D-B151-F51D2C6EB5DC}"/>
              </a:ext>
            </a:extLst>
          </p:cNvPr>
          <p:cNvPicPr>
            <a:picLocks noChangeAspect="1"/>
          </p:cNvPicPr>
          <p:nvPr/>
        </p:nvPicPr>
        <p:blipFill>
          <a:blip r:embed="rId4"/>
          <a:stretch>
            <a:fillRect/>
          </a:stretch>
        </p:blipFill>
        <p:spPr>
          <a:xfrm>
            <a:off x="6095848" y="3580617"/>
            <a:ext cx="3970020" cy="2879542"/>
          </a:xfrm>
          <a:prstGeom prst="rect">
            <a:avLst/>
          </a:prstGeom>
        </p:spPr>
      </p:pic>
    </p:spTree>
    <p:extLst>
      <p:ext uri="{BB962C8B-B14F-4D97-AF65-F5344CB8AC3E}">
        <p14:creationId xmlns:p14="http://schemas.microsoft.com/office/powerpoint/2010/main" val="9500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FEC1E5-D222-4B1D-A92D-9642DFBCBE9C}"/>
              </a:ext>
            </a:extLst>
          </p:cNvPr>
          <p:cNvSpPr>
            <a:spLocks noGrp="1"/>
          </p:cNvSpPr>
          <p:nvPr>
            <p:ph type="title"/>
          </p:nvPr>
        </p:nvSpPr>
        <p:spPr>
          <a:xfrm>
            <a:off x="1179226" y="826680"/>
            <a:ext cx="9833548" cy="675549"/>
          </a:xfrm>
        </p:spPr>
        <p:txBody>
          <a:bodyPr>
            <a:normAutofit/>
          </a:bodyPr>
          <a:lstStyle/>
          <a:p>
            <a:pPr algn="ctr"/>
            <a:endParaRPr lang="en-US" sz="4000" dirty="0">
              <a:solidFill>
                <a:srgbClr val="FFFFFF"/>
              </a:solidFill>
            </a:endParaRPr>
          </a:p>
        </p:txBody>
      </p:sp>
      <p:sp>
        <p:nvSpPr>
          <p:cNvPr id="3" name="Content Placeholder 2">
            <a:extLst>
              <a:ext uri="{FF2B5EF4-FFF2-40B4-BE49-F238E27FC236}">
                <a16:creationId xmlns:a16="http://schemas.microsoft.com/office/drawing/2014/main" id="{187AA123-A91B-4976-9663-9612457780A3}"/>
              </a:ext>
            </a:extLst>
          </p:cNvPr>
          <p:cNvSpPr>
            <a:spLocks noGrp="1"/>
          </p:cNvSpPr>
          <p:nvPr>
            <p:ph idx="1"/>
          </p:nvPr>
        </p:nvSpPr>
        <p:spPr>
          <a:xfrm>
            <a:off x="1179226" y="2017812"/>
            <a:ext cx="9833548" cy="943102"/>
          </a:xfrm>
        </p:spPr>
        <p:txBody>
          <a:bodyPr>
            <a:normAutofit/>
          </a:bodyPr>
          <a:lstStyle/>
          <a:p>
            <a:endParaRPr lang="en-US" sz="2000" dirty="0">
              <a:solidFill>
                <a:srgbClr val="000000"/>
              </a:solidFill>
            </a:endParaRPr>
          </a:p>
        </p:txBody>
      </p:sp>
      <p:pic>
        <p:nvPicPr>
          <p:cNvPr id="6" name="Content Placeholder 4">
            <a:extLst>
              <a:ext uri="{FF2B5EF4-FFF2-40B4-BE49-F238E27FC236}">
                <a16:creationId xmlns:a16="http://schemas.microsoft.com/office/drawing/2014/main" id="{E279D0E9-72EB-4115-9C18-E8CCD297C38F}"/>
              </a:ext>
            </a:extLst>
          </p:cNvPr>
          <p:cNvPicPr>
            <a:picLocks noChangeAspect="1"/>
          </p:cNvPicPr>
          <p:nvPr/>
        </p:nvPicPr>
        <p:blipFill>
          <a:blip r:embed="rId3"/>
          <a:stretch>
            <a:fillRect/>
          </a:stretch>
        </p:blipFill>
        <p:spPr>
          <a:xfrm>
            <a:off x="1179225" y="3269519"/>
            <a:ext cx="4633745" cy="3065451"/>
          </a:xfrm>
          <a:prstGeom prst="rect">
            <a:avLst/>
          </a:prstGeom>
        </p:spPr>
      </p:pic>
      <p:pic>
        <p:nvPicPr>
          <p:cNvPr id="7" name="Content Placeholder 4">
            <a:extLst>
              <a:ext uri="{FF2B5EF4-FFF2-40B4-BE49-F238E27FC236}">
                <a16:creationId xmlns:a16="http://schemas.microsoft.com/office/drawing/2014/main" id="{A2EBC1BF-14F8-4AEB-8085-C24707351F37}"/>
              </a:ext>
            </a:extLst>
          </p:cNvPr>
          <p:cNvPicPr>
            <a:picLocks noChangeAspect="1"/>
          </p:cNvPicPr>
          <p:nvPr/>
        </p:nvPicPr>
        <p:blipFill>
          <a:blip r:embed="rId4"/>
          <a:stretch>
            <a:fillRect/>
          </a:stretch>
        </p:blipFill>
        <p:spPr>
          <a:xfrm>
            <a:off x="6379031" y="3428999"/>
            <a:ext cx="3875311" cy="2916241"/>
          </a:xfrm>
          <a:prstGeom prst="rect">
            <a:avLst/>
          </a:prstGeom>
        </p:spPr>
      </p:pic>
    </p:spTree>
    <p:extLst>
      <p:ext uri="{BB962C8B-B14F-4D97-AF65-F5344CB8AC3E}">
        <p14:creationId xmlns:p14="http://schemas.microsoft.com/office/powerpoint/2010/main" val="246082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9FB30A-F5B0-4C64-89C0-C5732AFF7009}"/>
              </a:ext>
            </a:extLst>
          </p:cNvPr>
          <p:cNvSpPr>
            <a:spLocks noGrp="1"/>
          </p:cNvSpPr>
          <p:nvPr>
            <p:ph type="title"/>
          </p:nvPr>
        </p:nvSpPr>
        <p:spPr>
          <a:xfrm>
            <a:off x="1179226" y="826680"/>
            <a:ext cx="9833548" cy="470275"/>
          </a:xfrm>
        </p:spPr>
        <p:txBody>
          <a:bodyPr>
            <a:normAutofit fontScale="90000"/>
          </a:bodyPr>
          <a:lstStyle/>
          <a:p>
            <a:pPr algn="ctr"/>
            <a:r>
              <a:rPr lang="en-US" sz="4000" dirty="0">
                <a:solidFill>
                  <a:srgbClr val="FFFFFF"/>
                </a:solidFill>
              </a:rPr>
              <a:t>Billboard Hot  100 vs Last.fm – Top Artists</a:t>
            </a:r>
          </a:p>
        </p:txBody>
      </p:sp>
      <p:pic>
        <p:nvPicPr>
          <p:cNvPr id="6" name="Content Placeholder 6">
            <a:extLst>
              <a:ext uri="{FF2B5EF4-FFF2-40B4-BE49-F238E27FC236}">
                <a16:creationId xmlns:a16="http://schemas.microsoft.com/office/drawing/2014/main" id="{6AFB5D1B-1A10-4222-8705-C740D1EF5E87}"/>
              </a:ext>
            </a:extLst>
          </p:cNvPr>
          <p:cNvPicPr>
            <a:picLocks noGrp="1" noChangeAspect="1"/>
          </p:cNvPicPr>
          <p:nvPr>
            <p:ph idx="1"/>
          </p:nvPr>
        </p:nvPicPr>
        <p:blipFill>
          <a:blip r:embed="rId3"/>
          <a:stretch>
            <a:fillRect/>
          </a:stretch>
        </p:blipFill>
        <p:spPr>
          <a:xfrm>
            <a:off x="1179226" y="1376968"/>
            <a:ext cx="5347174" cy="5079816"/>
          </a:xfrm>
          <a:prstGeom prst="rect">
            <a:avLst/>
          </a:prstGeom>
        </p:spPr>
      </p:pic>
      <p:pic>
        <p:nvPicPr>
          <p:cNvPr id="4" name="Picture 3">
            <a:extLst>
              <a:ext uri="{FF2B5EF4-FFF2-40B4-BE49-F238E27FC236}">
                <a16:creationId xmlns:a16="http://schemas.microsoft.com/office/drawing/2014/main" id="{631252C2-0F5E-4570-8116-295119BA25EB}"/>
              </a:ext>
            </a:extLst>
          </p:cNvPr>
          <p:cNvPicPr>
            <a:picLocks noChangeAspect="1"/>
          </p:cNvPicPr>
          <p:nvPr/>
        </p:nvPicPr>
        <p:blipFill>
          <a:blip r:embed="rId4"/>
          <a:stretch>
            <a:fillRect/>
          </a:stretch>
        </p:blipFill>
        <p:spPr>
          <a:xfrm>
            <a:off x="7350025" y="3197123"/>
            <a:ext cx="2852017" cy="1813883"/>
          </a:xfrm>
          <a:prstGeom prst="rect">
            <a:avLst/>
          </a:prstGeom>
        </p:spPr>
      </p:pic>
    </p:spTree>
    <p:extLst>
      <p:ext uri="{BB962C8B-B14F-4D97-AF65-F5344CB8AC3E}">
        <p14:creationId xmlns:p14="http://schemas.microsoft.com/office/powerpoint/2010/main" val="39797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5B5B98-CD57-4506-BEEA-2B4A1384D07F}"/>
              </a:ext>
            </a:extLst>
          </p:cNvPr>
          <p:cNvSpPr>
            <a:spLocks noGrp="1"/>
          </p:cNvSpPr>
          <p:nvPr>
            <p:ph type="title"/>
          </p:nvPr>
        </p:nvSpPr>
        <p:spPr>
          <a:xfrm>
            <a:off x="1179226" y="826681"/>
            <a:ext cx="9833548" cy="610234"/>
          </a:xfrm>
        </p:spPr>
        <p:txBody>
          <a:bodyPr>
            <a:normAutofit fontScale="90000"/>
          </a:bodyPr>
          <a:lstStyle/>
          <a:p>
            <a:pPr algn="ctr"/>
            <a:endParaRPr lang="en-US" sz="4000" dirty="0">
              <a:solidFill>
                <a:srgbClr val="FFFFFF"/>
              </a:solidFill>
            </a:endParaRPr>
          </a:p>
        </p:txBody>
      </p:sp>
      <p:pic>
        <p:nvPicPr>
          <p:cNvPr id="6" name="Picture 5">
            <a:extLst>
              <a:ext uri="{FF2B5EF4-FFF2-40B4-BE49-F238E27FC236}">
                <a16:creationId xmlns:a16="http://schemas.microsoft.com/office/drawing/2014/main" id="{712C8C58-581B-44C3-97CB-70108FCD64F8}"/>
              </a:ext>
            </a:extLst>
          </p:cNvPr>
          <p:cNvPicPr>
            <a:picLocks noChangeAspect="1"/>
          </p:cNvPicPr>
          <p:nvPr/>
        </p:nvPicPr>
        <p:blipFill>
          <a:blip r:embed="rId3"/>
          <a:stretch>
            <a:fillRect/>
          </a:stretch>
        </p:blipFill>
        <p:spPr>
          <a:xfrm>
            <a:off x="1179226" y="1578279"/>
            <a:ext cx="3020724" cy="2753936"/>
          </a:xfrm>
          <a:prstGeom prst="rect">
            <a:avLst/>
          </a:prstGeom>
        </p:spPr>
      </p:pic>
      <p:pic>
        <p:nvPicPr>
          <p:cNvPr id="7" name="Picture 6">
            <a:extLst>
              <a:ext uri="{FF2B5EF4-FFF2-40B4-BE49-F238E27FC236}">
                <a16:creationId xmlns:a16="http://schemas.microsoft.com/office/drawing/2014/main" id="{B50942E4-ABA9-41FC-963C-ED87CCF1D3F7}"/>
              </a:ext>
            </a:extLst>
          </p:cNvPr>
          <p:cNvPicPr>
            <a:picLocks noChangeAspect="1"/>
          </p:cNvPicPr>
          <p:nvPr/>
        </p:nvPicPr>
        <p:blipFill>
          <a:blip r:embed="rId4"/>
          <a:stretch>
            <a:fillRect/>
          </a:stretch>
        </p:blipFill>
        <p:spPr>
          <a:xfrm>
            <a:off x="5827159" y="1561725"/>
            <a:ext cx="2805898" cy="2657351"/>
          </a:xfrm>
          <a:prstGeom prst="rect">
            <a:avLst/>
          </a:prstGeom>
        </p:spPr>
      </p:pic>
      <p:pic>
        <p:nvPicPr>
          <p:cNvPr id="9" name="Picture 8">
            <a:extLst>
              <a:ext uri="{FF2B5EF4-FFF2-40B4-BE49-F238E27FC236}">
                <a16:creationId xmlns:a16="http://schemas.microsoft.com/office/drawing/2014/main" id="{27B02C5C-E0BF-4167-B217-5174035AD01D}"/>
              </a:ext>
            </a:extLst>
          </p:cNvPr>
          <p:cNvPicPr>
            <a:picLocks noChangeAspect="1"/>
          </p:cNvPicPr>
          <p:nvPr/>
        </p:nvPicPr>
        <p:blipFill>
          <a:blip r:embed="rId5"/>
          <a:stretch>
            <a:fillRect/>
          </a:stretch>
        </p:blipFill>
        <p:spPr>
          <a:xfrm>
            <a:off x="3620626" y="3702933"/>
            <a:ext cx="2805898" cy="2631619"/>
          </a:xfrm>
          <a:prstGeom prst="rect">
            <a:avLst/>
          </a:prstGeom>
        </p:spPr>
      </p:pic>
      <p:pic>
        <p:nvPicPr>
          <p:cNvPr id="11" name="Picture 10">
            <a:extLst>
              <a:ext uri="{FF2B5EF4-FFF2-40B4-BE49-F238E27FC236}">
                <a16:creationId xmlns:a16="http://schemas.microsoft.com/office/drawing/2014/main" id="{6AA4CF87-DB82-4510-BC0F-540231F82D0B}"/>
              </a:ext>
            </a:extLst>
          </p:cNvPr>
          <p:cNvPicPr>
            <a:picLocks noChangeAspect="1"/>
          </p:cNvPicPr>
          <p:nvPr/>
        </p:nvPicPr>
        <p:blipFill>
          <a:blip r:embed="rId6"/>
          <a:stretch>
            <a:fillRect/>
          </a:stretch>
        </p:blipFill>
        <p:spPr>
          <a:xfrm>
            <a:off x="8233410" y="3677201"/>
            <a:ext cx="2985575" cy="2753935"/>
          </a:xfrm>
          <a:prstGeom prst="rect">
            <a:avLst/>
          </a:prstGeom>
        </p:spPr>
      </p:pic>
    </p:spTree>
    <p:extLst>
      <p:ext uri="{BB962C8B-B14F-4D97-AF65-F5344CB8AC3E}">
        <p14:creationId xmlns:p14="http://schemas.microsoft.com/office/powerpoint/2010/main" val="230179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Most popular music genres per Billboard Hot 100</vt:lpstr>
      <vt:lpstr>Billboard Hot 100</vt:lpstr>
      <vt:lpstr>Other sources used</vt:lpstr>
      <vt:lpstr>Billboard Hot 100 data mining and analysis</vt:lpstr>
      <vt:lpstr>PowerPoint Presentation</vt:lpstr>
      <vt:lpstr>PowerPoint Presentation</vt:lpstr>
      <vt:lpstr>Billboard Hot  100 vs Last.fm – Top Artists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music genres per Billboard Hot 100</dc:title>
  <dc:creator>Blanchard, Josefina</dc:creator>
  <cp:lastModifiedBy>Blanchard, Josefina</cp:lastModifiedBy>
  <cp:revision>5</cp:revision>
  <dcterms:created xsi:type="dcterms:W3CDTF">2019-09-08T19:17:58Z</dcterms:created>
  <dcterms:modified xsi:type="dcterms:W3CDTF">2019-09-08T19:44:11Z</dcterms:modified>
</cp:coreProperties>
</file>