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2707-2B02-4D4E-9199-AA67E757E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EC253-361C-47A7-9154-B7D2AE931E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B6BCF-0B50-4677-8926-F2CBC1ECE6D4}"/>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5" name="Footer Placeholder 4">
            <a:extLst>
              <a:ext uri="{FF2B5EF4-FFF2-40B4-BE49-F238E27FC236}">
                <a16:creationId xmlns:a16="http://schemas.microsoft.com/office/drawing/2014/main" id="{37844A3B-3EA5-47B8-B4D2-7CDE9EE1D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2DCC5-B4FC-43F4-AA5E-5F4E5EA8068D}"/>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217222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27AE-AAEA-409E-BED5-65783B824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A1A99-636D-4B0E-A3A0-A021E4347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A7750-B3B3-484E-B11E-F46DAABBCE70}"/>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5" name="Footer Placeholder 4">
            <a:extLst>
              <a:ext uri="{FF2B5EF4-FFF2-40B4-BE49-F238E27FC236}">
                <a16:creationId xmlns:a16="http://schemas.microsoft.com/office/drawing/2014/main" id="{3A636A54-6F46-4764-88C8-A2607F632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B39C1-8395-4A53-86E4-B80B001593EC}"/>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380501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01D313-2E0E-4883-BEF0-0667AE4364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E8176E-A9E8-40C3-BE3C-8A2768A57C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645F7-8865-4F2A-8B70-288F093BE167}"/>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5" name="Footer Placeholder 4">
            <a:extLst>
              <a:ext uri="{FF2B5EF4-FFF2-40B4-BE49-F238E27FC236}">
                <a16:creationId xmlns:a16="http://schemas.microsoft.com/office/drawing/2014/main" id="{543A6815-417A-4658-BAF2-36C3C8F9F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011F1-0931-4885-AD3D-B7E1C420CD72}"/>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54443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6283-CCB9-4E91-8201-92BD43DCE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A0135-707F-4023-B895-FE9A2A0EEC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B2B64-D1E8-4FD0-AE27-DEB85B7F52D5}"/>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5" name="Footer Placeholder 4">
            <a:extLst>
              <a:ext uri="{FF2B5EF4-FFF2-40B4-BE49-F238E27FC236}">
                <a16:creationId xmlns:a16="http://schemas.microsoft.com/office/drawing/2014/main" id="{64DB5215-5DF7-4476-A588-796493E81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0D9C6-EF81-4C0D-A735-540C6D35BADE}"/>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64655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85C8-C7F2-4F6B-9F76-FCF90EFC13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D8878-97E0-40C5-AD78-1F4672E30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6526A5-ACCE-423A-AF05-59D80CBC280F}"/>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5" name="Footer Placeholder 4">
            <a:extLst>
              <a:ext uri="{FF2B5EF4-FFF2-40B4-BE49-F238E27FC236}">
                <a16:creationId xmlns:a16="http://schemas.microsoft.com/office/drawing/2014/main" id="{88A38FF8-F8AE-457C-8A26-5194D53A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12B9F-5DAC-4AC4-92A1-63DAD7F4597E}"/>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24519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1A4F-0261-4120-A330-EA6C7F3D2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B81FF-490C-430A-8B4E-0143B24BB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A55817-3B24-41E1-B039-4C7BC048C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E542C9-13D1-4794-8E49-BC78B46010D5}"/>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6" name="Footer Placeholder 5">
            <a:extLst>
              <a:ext uri="{FF2B5EF4-FFF2-40B4-BE49-F238E27FC236}">
                <a16:creationId xmlns:a16="http://schemas.microsoft.com/office/drawing/2014/main" id="{B52CF6AC-E11C-4778-9264-D0D89029D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E3A92-0462-489E-AC4A-109954D81ADA}"/>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335617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68DF-5B76-4A54-A8F9-35CD616051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20CA98-440E-46E5-8A9A-43FEC31F1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8456AE-4761-41EC-A3C8-A0E79BCBC9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10CE17-A65D-4704-A8B6-9F12F9896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D819F-A074-4911-A851-297B10C2E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DBF685-3E4B-4B51-90B5-D7A59E08AF2F}"/>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8" name="Footer Placeholder 7">
            <a:extLst>
              <a:ext uri="{FF2B5EF4-FFF2-40B4-BE49-F238E27FC236}">
                <a16:creationId xmlns:a16="http://schemas.microsoft.com/office/drawing/2014/main" id="{7F96CBAD-EB54-4D62-BF6C-1B73F7B230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F962BF-FA48-44C8-A0B8-ECAE6697E9C6}"/>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160812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CF6C-5163-40EF-8FE9-D84A2FE09C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2E137F-84B8-4487-A0D5-BEFDC142506D}"/>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4" name="Footer Placeholder 3">
            <a:extLst>
              <a:ext uri="{FF2B5EF4-FFF2-40B4-BE49-F238E27FC236}">
                <a16:creationId xmlns:a16="http://schemas.microsoft.com/office/drawing/2014/main" id="{FE34FF6E-99C2-4B16-9C44-55FFAF5A1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F7B4FD-D38E-4200-A597-D78D69AB5D3A}"/>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91653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99008-2687-46B2-8289-478E25CC9B60}"/>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3" name="Footer Placeholder 2">
            <a:extLst>
              <a:ext uri="{FF2B5EF4-FFF2-40B4-BE49-F238E27FC236}">
                <a16:creationId xmlns:a16="http://schemas.microsoft.com/office/drawing/2014/main" id="{A55DFE7B-BE56-44F2-8D42-0DBFBA580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1ACD0-8A91-4672-A604-08C86766D8DB}"/>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380241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D300-40AD-41C6-9218-64D77C01B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7F066-F434-44D5-A99F-9ABB76FB9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AF71C4-4463-4333-9D91-E9EED375C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3A2261-9B7F-45BE-B187-B7FF5B5DDADC}"/>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6" name="Footer Placeholder 5">
            <a:extLst>
              <a:ext uri="{FF2B5EF4-FFF2-40B4-BE49-F238E27FC236}">
                <a16:creationId xmlns:a16="http://schemas.microsoft.com/office/drawing/2014/main" id="{8ABC1CA7-5510-4285-9843-E036B5E85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DBBBDC-5427-4756-8A77-25ECAC6AF5C5}"/>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262217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AE19-EDBB-474E-AD7B-F5A52E45B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43C7CD-2A21-4875-A867-A5795375A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FC4031-E996-4B97-B71E-70A50906A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24F51-9B4C-4E8F-BF9D-183F28B42FA4}"/>
              </a:ext>
            </a:extLst>
          </p:cNvPr>
          <p:cNvSpPr>
            <a:spLocks noGrp="1"/>
          </p:cNvSpPr>
          <p:nvPr>
            <p:ph type="dt" sz="half" idx="10"/>
          </p:nvPr>
        </p:nvSpPr>
        <p:spPr/>
        <p:txBody>
          <a:bodyPr/>
          <a:lstStyle/>
          <a:p>
            <a:fld id="{79F46DAC-C913-4825-8FDF-5BDD39386F52}" type="datetimeFigureOut">
              <a:rPr lang="en-US" smtClean="0"/>
              <a:t>9/9/2019</a:t>
            </a:fld>
            <a:endParaRPr lang="en-US"/>
          </a:p>
        </p:txBody>
      </p:sp>
      <p:sp>
        <p:nvSpPr>
          <p:cNvPr id="6" name="Footer Placeholder 5">
            <a:extLst>
              <a:ext uri="{FF2B5EF4-FFF2-40B4-BE49-F238E27FC236}">
                <a16:creationId xmlns:a16="http://schemas.microsoft.com/office/drawing/2014/main" id="{EADE0B64-E5C0-4BDF-B0FE-EB8160126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46296-35D6-494C-95F0-B45E8554F2F6}"/>
              </a:ext>
            </a:extLst>
          </p:cNvPr>
          <p:cNvSpPr>
            <a:spLocks noGrp="1"/>
          </p:cNvSpPr>
          <p:nvPr>
            <p:ph type="sldNum" sz="quarter" idx="12"/>
          </p:nvPr>
        </p:nvSpPr>
        <p:spPr/>
        <p:txBody>
          <a:bodyPr/>
          <a:lstStyle/>
          <a:p>
            <a:fld id="{CA019CA2-4FFB-46FF-BC55-91676DB534E0}" type="slidenum">
              <a:rPr lang="en-US" smtClean="0"/>
              <a:t>‹#›</a:t>
            </a:fld>
            <a:endParaRPr lang="en-US"/>
          </a:p>
        </p:txBody>
      </p:sp>
    </p:spTree>
    <p:extLst>
      <p:ext uri="{BB962C8B-B14F-4D97-AF65-F5344CB8AC3E}">
        <p14:creationId xmlns:p14="http://schemas.microsoft.com/office/powerpoint/2010/main" val="345674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84499-66D7-4873-AFE5-2846C57C2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A527EF-DF9A-4E53-80E8-81F2527D3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BB12E-2D67-4AE1-9169-FF23C5505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46DAC-C913-4825-8FDF-5BDD39386F52}" type="datetimeFigureOut">
              <a:rPr lang="en-US" smtClean="0"/>
              <a:t>9/9/2019</a:t>
            </a:fld>
            <a:endParaRPr lang="en-US"/>
          </a:p>
        </p:txBody>
      </p:sp>
      <p:sp>
        <p:nvSpPr>
          <p:cNvPr id="5" name="Footer Placeholder 4">
            <a:extLst>
              <a:ext uri="{FF2B5EF4-FFF2-40B4-BE49-F238E27FC236}">
                <a16:creationId xmlns:a16="http://schemas.microsoft.com/office/drawing/2014/main" id="{6DB32AF9-69D3-4BCF-B535-9FF15CF5C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3487B5-AD64-4848-87AA-8B727D629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19CA2-4FFB-46FF-BC55-91676DB534E0}" type="slidenum">
              <a:rPr lang="en-US" smtClean="0"/>
              <a:t>‹#›</a:t>
            </a:fld>
            <a:endParaRPr lang="en-US"/>
          </a:p>
        </p:txBody>
      </p:sp>
    </p:spTree>
    <p:extLst>
      <p:ext uri="{BB962C8B-B14F-4D97-AF65-F5344CB8AC3E}">
        <p14:creationId xmlns:p14="http://schemas.microsoft.com/office/powerpoint/2010/main" val="3298421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9120E74B-5C74-4E16-BA82-950BA9B8693D}"/>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Most popular music genres per Billboard Hot 100</a:t>
            </a:r>
          </a:p>
        </p:txBody>
      </p:sp>
      <p:sp>
        <p:nvSpPr>
          <p:cNvPr id="5" name="Content Placeholder 4">
            <a:extLst>
              <a:ext uri="{FF2B5EF4-FFF2-40B4-BE49-F238E27FC236}">
                <a16:creationId xmlns:a16="http://schemas.microsoft.com/office/drawing/2014/main" id="{63FD8221-E0E8-455E-B0BF-3055228BD96B}"/>
              </a:ext>
            </a:extLst>
          </p:cNvPr>
          <p:cNvSpPr>
            <a:spLocks noGrp="1"/>
          </p:cNvSpPr>
          <p:nvPr>
            <p:ph idx="1"/>
          </p:nvPr>
        </p:nvSpPr>
        <p:spPr>
          <a:xfrm>
            <a:off x="1179074" y="2978922"/>
            <a:ext cx="9833548" cy="3235897"/>
          </a:xfrm>
        </p:spPr>
        <p:txBody>
          <a:bodyPr>
            <a:normAutofit lnSpcReduction="10000"/>
          </a:bodyPr>
          <a:lstStyle/>
          <a:p>
            <a:pPr marL="0" indent="0">
              <a:buNone/>
            </a:pPr>
            <a:r>
              <a:rPr lang="en-US" sz="2000" dirty="0">
                <a:solidFill>
                  <a:srgbClr val="000000"/>
                </a:solidFill>
              </a:rPr>
              <a:t>Our team project focused on tracking music data trends from the Billboard Hot 100 songs (singles) list from 2000 to 2017.</a:t>
            </a:r>
          </a:p>
          <a:p>
            <a:pPr marL="0" indent="0">
              <a:buNone/>
            </a:pPr>
            <a:r>
              <a:rPr lang="en-US" sz="2000" dirty="0">
                <a:solidFill>
                  <a:srgbClr val="000000"/>
                </a:solidFill>
              </a:rPr>
              <a:t>For our analysis, we considered the following questions:</a:t>
            </a:r>
          </a:p>
          <a:p>
            <a:pPr marL="0" indent="0">
              <a:buNone/>
            </a:pPr>
            <a:r>
              <a:rPr lang="en-US" sz="2000" dirty="0">
                <a:solidFill>
                  <a:srgbClr val="000000"/>
                </a:solidFill>
              </a:rPr>
              <a:t>How is “popularity” of a song determined by Billboard Hot 100?</a:t>
            </a:r>
          </a:p>
          <a:p>
            <a:pPr marL="0" indent="0">
              <a:buNone/>
            </a:pPr>
            <a:r>
              <a:rPr lang="en-US" sz="2000" dirty="0">
                <a:solidFill>
                  <a:srgbClr val="000000"/>
                </a:solidFill>
              </a:rPr>
              <a:t>What genres were the most popular in the Hot 100 list over the years and how is has changed over the years?</a:t>
            </a:r>
          </a:p>
          <a:p>
            <a:pPr marL="0" indent="0">
              <a:buNone/>
            </a:pPr>
            <a:r>
              <a:rPr lang="en-US" sz="2000" dirty="0">
                <a:solidFill>
                  <a:srgbClr val="000000"/>
                </a:solidFill>
              </a:rPr>
              <a:t>Which were the top 5 artist/tracks in the lists?</a:t>
            </a:r>
          </a:p>
          <a:p>
            <a:pPr marL="0" indent="0">
              <a:buNone/>
            </a:pPr>
            <a:r>
              <a:rPr lang="en-US" sz="2000" dirty="0">
                <a:solidFill>
                  <a:srgbClr val="000000"/>
                </a:solidFill>
              </a:rPr>
              <a:t>How does the danceability and other music attributes change over time?</a:t>
            </a:r>
          </a:p>
          <a:p>
            <a:pPr marL="0" indent="0">
              <a:buNone/>
            </a:pPr>
            <a:r>
              <a:rPr lang="en-US" sz="2000" dirty="0">
                <a:solidFill>
                  <a:srgbClr val="000000"/>
                </a:solidFill>
              </a:rPr>
              <a:t>Would other tracking lists (i.e. Rapid, Last FM) would support the Billboard trends?</a:t>
            </a:r>
          </a:p>
        </p:txBody>
      </p:sp>
    </p:spTree>
    <p:extLst>
      <p:ext uri="{BB962C8B-B14F-4D97-AF65-F5344CB8AC3E}">
        <p14:creationId xmlns:p14="http://schemas.microsoft.com/office/powerpoint/2010/main" val="94192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72A5A9-CBC6-4455-9094-49D8782B489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Billboard Hot 100</a:t>
            </a:r>
          </a:p>
        </p:txBody>
      </p:sp>
      <p:sp>
        <p:nvSpPr>
          <p:cNvPr id="3" name="Content Placeholder 2">
            <a:extLst>
              <a:ext uri="{FF2B5EF4-FFF2-40B4-BE49-F238E27FC236}">
                <a16:creationId xmlns:a16="http://schemas.microsoft.com/office/drawing/2014/main" id="{85F298E0-F941-4868-BB40-D8967B0E869B}"/>
              </a:ext>
            </a:extLst>
          </p:cNvPr>
          <p:cNvSpPr>
            <a:spLocks noGrp="1"/>
          </p:cNvSpPr>
          <p:nvPr>
            <p:ph idx="1"/>
          </p:nvPr>
        </p:nvSpPr>
        <p:spPr>
          <a:xfrm>
            <a:off x="1179226" y="3092970"/>
            <a:ext cx="9833548" cy="2693976"/>
          </a:xfrm>
        </p:spPr>
        <p:txBody>
          <a:bodyPr>
            <a:normAutofit/>
          </a:bodyPr>
          <a:lstStyle/>
          <a:p>
            <a:r>
              <a:rPr lang="en-US" sz="1900">
                <a:solidFill>
                  <a:srgbClr val="000000"/>
                </a:solidFill>
              </a:rPr>
              <a:t>The Billboard Hot 100 is the music industry standard record chart in the United States for songs, published weekly by Billboard magazine.</a:t>
            </a:r>
          </a:p>
          <a:p>
            <a:r>
              <a:rPr lang="en-US" sz="1900">
                <a:solidFill>
                  <a:srgbClr val="000000"/>
                </a:solidFill>
              </a:rPr>
              <a:t>Chart rankings are based on physical and digital sales, radio play, and online streaming in US.</a:t>
            </a:r>
          </a:p>
          <a:p>
            <a:r>
              <a:rPr lang="en-US" sz="1900">
                <a:solidFill>
                  <a:srgbClr val="000000"/>
                </a:solidFill>
              </a:rPr>
              <a:t>Tracking week for sales and streaming begins on Friday and ends on Thursday, while radio play tracking-week runs from Monday to Sunday. New charts are compiled and officially released to the public on Tuesdays.</a:t>
            </a:r>
          </a:p>
          <a:p>
            <a:r>
              <a:rPr lang="en-US" sz="1900">
                <a:solidFill>
                  <a:srgbClr val="000000"/>
                </a:solidFill>
              </a:rPr>
              <a:t>The main purpose of the Hot 100 is to reflect the popularity of the singles, albums, etc., and to track the trends of the buying public.</a:t>
            </a:r>
          </a:p>
        </p:txBody>
      </p:sp>
    </p:spTree>
    <p:extLst>
      <p:ext uri="{BB962C8B-B14F-4D97-AF65-F5344CB8AC3E}">
        <p14:creationId xmlns:p14="http://schemas.microsoft.com/office/powerpoint/2010/main" val="369898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9600C96-B2D7-4B76-B367-251208530A3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Other sources used</a:t>
            </a:r>
          </a:p>
        </p:txBody>
      </p:sp>
      <p:sp>
        <p:nvSpPr>
          <p:cNvPr id="3" name="Content Placeholder 2">
            <a:extLst>
              <a:ext uri="{FF2B5EF4-FFF2-40B4-BE49-F238E27FC236}">
                <a16:creationId xmlns:a16="http://schemas.microsoft.com/office/drawing/2014/main" id="{A407431F-ED16-4E1E-A66B-C1FDC48B2317}"/>
              </a:ext>
            </a:extLst>
          </p:cNvPr>
          <p:cNvSpPr>
            <a:spLocks noGrp="1"/>
          </p:cNvSpPr>
          <p:nvPr>
            <p:ph idx="1"/>
          </p:nvPr>
        </p:nvSpPr>
        <p:spPr>
          <a:xfrm>
            <a:off x="1179226" y="3092970"/>
            <a:ext cx="9833548" cy="2693976"/>
          </a:xfrm>
        </p:spPr>
        <p:txBody>
          <a:bodyPr>
            <a:normAutofit/>
          </a:bodyPr>
          <a:lstStyle/>
          <a:p>
            <a:r>
              <a:rPr lang="en-US" sz="1700" dirty="0">
                <a:solidFill>
                  <a:srgbClr val="000000"/>
                </a:solidFill>
              </a:rPr>
              <a:t>Rapid API: 30,000 radio stations and music charts </a:t>
            </a:r>
          </a:p>
          <a:p>
            <a:pPr marL="0" indent="0">
              <a:buNone/>
            </a:pPr>
            <a:r>
              <a:rPr lang="en-US" sz="1700" dirty="0">
                <a:solidFill>
                  <a:srgbClr val="000000"/>
                </a:solidFill>
              </a:rPr>
              <a:t>Streams daily updated </a:t>
            </a:r>
            <a:r>
              <a:rPr lang="en-US" sz="1700" dirty="0" err="1">
                <a:solidFill>
                  <a:srgbClr val="000000"/>
                </a:solidFill>
              </a:rPr>
              <a:t>urls</a:t>
            </a:r>
            <a:r>
              <a:rPr lang="en-US" sz="1700" dirty="0">
                <a:solidFill>
                  <a:srgbClr val="000000"/>
                </a:solidFill>
              </a:rPr>
              <a:t>, classified by music genre and countries (over 130 countries and 167 music genres)</a:t>
            </a:r>
          </a:p>
          <a:p>
            <a:pPr marL="0" indent="0">
              <a:buNone/>
            </a:pPr>
            <a:endParaRPr lang="en-US" sz="1700" dirty="0">
              <a:solidFill>
                <a:srgbClr val="000000"/>
              </a:solidFill>
            </a:endParaRPr>
          </a:p>
          <a:p>
            <a:r>
              <a:rPr lang="en-US" sz="1700" dirty="0">
                <a:solidFill>
                  <a:srgbClr val="000000"/>
                </a:solidFill>
              </a:rPr>
              <a:t>Last.fm</a:t>
            </a:r>
          </a:p>
          <a:p>
            <a:pPr marL="0" indent="0">
              <a:buNone/>
            </a:pPr>
            <a:r>
              <a:rPr lang="en-US" sz="1700" dirty="0">
                <a:solidFill>
                  <a:srgbClr val="000000"/>
                </a:solidFill>
              </a:rPr>
              <a:t>Builds a detailed profile of user’s musical taste by recording details of the tracks listened from internet radio stations, users’ computers, or portable music devices. Information is transferred to </a:t>
            </a:r>
            <a:r>
              <a:rPr lang="en-US" sz="1700" dirty="0" err="1">
                <a:solidFill>
                  <a:srgbClr val="000000"/>
                </a:solidFill>
              </a:rPr>
              <a:t>Last.fm’s</a:t>
            </a:r>
            <a:r>
              <a:rPr lang="en-US" sz="1700" dirty="0">
                <a:solidFill>
                  <a:srgbClr val="000000"/>
                </a:solidFill>
              </a:rPr>
              <a:t> database either via the music player itself (Spotify, Deezer, Tidal, etc.) or via a plug-in installed into users’ music player.</a:t>
            </a:r>
          </a:p>
        </p:txBody>
      </p:sp>
    </p:spTree>
    <p:extLst>
      <p:ext uri="{BB962C8B-B14F-4D97-AF65-F5344CB8AC3E}">
        <p14:creationId xmlns:p14="http://schemas.microsoft.com/office/powerpoint/2010/main" val="733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86B7F8-484F-437C-A256-C1F757DE97E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Billboard Hot 100 data mining and analysis</a:t>
            </a:r>
          </a:p>
        </p:txBody>
      </p:sp>
      <p:sp>
        <p:nvSpPr>
          <p:cNvPr id="3" name="Content Placeholder 2">
            <a:extLst>
              <a:ext uri="{FF2B5EF4-FFF2-40B4-BE49-F238E27FC236}">
                <a16:creationId xmlns:a16="http://schemas.microsoft.com/office/drawing/2014/main" id="{AB5DD95B-0F8D-48BB-B754-DF1454D5D5EC}"/>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Using the Billboard Hot 100 URL and API key, a dataset was extracted to begin the analysis. The information was cleaned and formatted and saved on a csv file. </a:t>
            </a:r>
          </a:p>
          <a:p>
            <a:r>
              <a:rPr lang="en-US" sz="2000" dirty="0">
                <a:solidFill>
                  <a:srgbClr val="000000"/>
                </a:solidFill>
              </a:rPr>
              <a:t>Using pandas and jupyter notebook, we grabbed different elements of the dataset to analyze the information in Data Frames and plots. </a:t>
            </a:r>
          </a:p>
          <a:p>
            <a:r>
              <a:rPr lang="en-US" sz="2000" dirty="0">
                <a:solidFill>
                  <a:srgbClr val="000000"/>
                </a:solidFill>
              </a:rPr>
              <a:t>The same process was followed for additional API’s used to have a separate dataset and make a similar analysis to verify if the trends were similar to what our analysis on Billboard Hot 100 is showing.</a:t>
            </a:r>
          </a:p>
        </p:txBody>
      </p:sp>
    </p:spTree>
    <p:extLst>
      <p:ext uri="{BB962C8B-B14F-4D97-AF65-F5344CB8AC3E}">
        <p14:creationId xmlns:p14="http://schemas.microsoft.com/office/powerpoint/2010/main" val="183412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1DE351-B4E4-4E42-AF10-7B8C5E7FFA9C}"/>
              </a:ext>
            </a:extLst>
          </p:cNvPr>
          <p:cNvSpPr>
            <a:spLocks noGrp="1"/>
          </p:cNvSpPr>
          <p:nvPr>
            <p:ph type="title"/>
          </p:nvPr>
        </p:nvSpPr>
        <p:spPr>
          <a:xfrm>
            <a:off x="1179074" y="547814"/>
            <a:ext cx="9833548" cy="610234"/>
          </a:xfrm>
        </p:spPr>
        <p:txBody>
          <a:bodyPr>
            <a:normAutofit fontScale="90000"/>
          </a:bodyPr>
          <a:lstStyle/>
          <a:p>
            <a:pPr algn="ctr"/>
            <a:r>
              <a:rPr lang="en-US" sz="4000" dirty="0">
                <a:solidFill>
                  <a:srgbClr val="FFFFFF"/>
                </a:solidFill>
              </a:rPr>
              <a:t>Popular Genre changes over the years (2000-2017)</a:t>
            </a:r>
          </a:p>
        </p:txBody>
      </p:sp>
      <p:sp>
        <p:nvSpPr>
          <p:cNvPr id="3" name="Content Placeholder 2">
            <a:extLst>
              <a:ext uri="{FF2B5EF4-FFF2-40B4-BE49-F238E27FC236}">
                <a16:creationId xmlns:a16="http://schemas.microsoft.com/office/drawing/2014/main" id="{8D3F97B8-59CA-4F01-8D20-F691D0D14009}"/>
              </a:ext>
            </a:extLst>
          </p:cNvPr>
          <p:cNvSpPr>
            <a:spLocks noGrp="1"/>
          </p:cNvSpPr>
          <p:nvPr>
            <p:ph idx="1"/>
          </p:nvPr>
        </p:nvSpPr>
        <p:spPr>
          <a:xfrm>
            <a:off x="1179074" y="1134984"/>
            <a:ext cx="9833548" cy="2219195"/>
          </a:xfrm>
        </p:spPr>
        <p:txBody>
          <a:bodyPr>
            <a:normAutofit fontScale="70000" lnSpcReduction="20000"/>
          </a:bodyPr>
          <a:lstStyle/>
          <a:p>
            <a:pPr marL="0" indent="0">
              <a:buNone/>
            </a:pPr>
            <a:r>
              <a:rPr lang="en-US" sz="1600" dirty="0">
                <a:solidFill>
                  <a:schemeClr val="bg1"/>
                </a:solidFill>
              </a:rPr>
              <a:t>In the plots below, “Number of hits by genre” refers to the number of times a song tagged with a particular genre was part of the Billboard Hot 100. The count was used to look at the trend of the most tagged genres per Billboard. </a:t>
            </a:r>
          </a:p>
          <a:p>
            <a:r>
              <a:rPr lang="en-US" sz="1600" dirty="0">
                <a:solidFill>
                  <a:schemeClr val="bg1"/>
                </a:solidFill>
              </a:rPr>
              <a:t>Tracks without a clear genre definition, were tagged in the Billboard list as “Unknown”</a:t>
            </a:r>
          </a:p>
          <a:p>
            <a:r>
              <a:rPr lang="en-US" sz="1600" dirty="0">
                <a:solidFill>
                  <a:schemeClr val="bg1"/>
                </a:solidFill>
              </a:rPr>
              <a:t>Rap songs significantly increased on popularity starting 2014. </a:t>
            </a:r>
          </a:p>
          <a:p>
            <a:r>
              <a:rPr lang="en-US" sz="1600" dirty="0">
                <a:solidFill>
                  <a:schemeClr val="bg1"/>
                </a:solidFill>
              </a:rPr>
              <a:t>Pop music had a spike in 2010, its popularity decreased by 2012 and slightly went back up towards 2017. </a:t>
            </a:r>
          </a:p>
          <a:p>
            <a:r>
              <a:rPr lang="en-US" sz="1600" dirty="0"/>
              <a:t>Popularity of Country music has somehow remained stable </a:t>
            </a:r>
            <a:r>
              <a:rPr lang="en-US" sz="1600" dirty="0">
                <a:solidFill>
                  <a:schemeClr val="bg1"/>
                </a:solidFill>
              </a:rPr>
              <a:t>over the years analyzed, with some small spikes on 2009 and 2014, in 2017 it was higher than most </a:t>
            </a:r>
            <a:r>
              <a:rPr lang="en-US" sz="1600" dirty="0">
                <a:solidFill>
                  <a:srgbClr val="000000"/>
                </a:solidFill>
              </a:rPr>
              <a:t>genres, below Rap and Pop.</a:t>
            </a:r>
          </a:p>
          <a:p>
            <a:r>
              <a:rPr lang="en-US" sz="1600" dirty="0">
                <a:solidFill>
                  <a:srgbClr val="000000"/>
                </a:solidFill>
              </a:rPr>
              <a:t>EDM popularity has remained constant over the years.</a:t>
            </a:r>
          </a:p>
          <a:p>
            <a:pPr marL="0" indent="0">
              <a:buNone/>
            </a:pPr>
            <a:r>
              <a:rPr lang="en-US" sz="1600" dirty="0">
                <a:solidFill>
                  <a:srgbClr val="000000"/>
                </a:solidFill>
              </a:rPr>
              <a:t>Last.fm data is showing only the current year’s most popular songs (as of August 2019) according to it, Rock is by far the most popular genre streamed, followed by electronic. However, streams from users in other countries are included in this information. We did not have an easy way to extract comparable information to Billboard.</a:t>
            </a:r>
          </a:p>
          <a:p>
            <a:pPr marL="0" indent="0">
              <a:buNone/>
            </a:pPr>
            <a:endParaRPr lang="en-US" sz="16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p:txBody>
      </p:sp>
      <p:pic>
        <p:nvPicPr>
          <p:cNvPr id="6" name="Content Placeholder 5">
            <a:extLst>
              <a:ext uri="{FF2B5EF4-FFF2-40B4-BE49-F238E27FC236}">
                <a16:creationId xmlns:a16="http://schemas.microsoft.com/office/drawing/2014/main" id="{B902F52E-21C6-412F-B958-EE498F9925FA}"/>
              </a:ext>
            </a:extLst>
          </p:cNvPr>
          <p:cNvPicPr>
            <a:picLocks noChangeAspect="1"/>
          </p:cNvPicPr>
          <p:nvPr/>
        </p:nvPicPr>
        <p:blipFill>
          <a:blip r:embed="rId3"/>
          <a:stretch>
            <a:fillRect/>
          </a:stretch>
        </p:blipFill>
        <p:spPr>
          <a:xfrm>
            <a:off x="1698476" y="3503821"/>
            <a:ext cx="4060372" cy="3075312"/>
          </a:xfrm>
          <a:prstGeom prst="rect">
            <a:avLst/>
          </a:prstGeom>
        </p:spPr>
      </p:pic>
      <p:pic>
        <p:nvPicPr>
          <p:cNvPr id="4" name="Picture 3">
            <a:extLst>
              <a:ext uri="{FF2B5EF4-FFF2-40B4-BE49-F238E27FC236}">
                <a16:creationId xmlns:a16="http://schemas.microsoft.com/office/drawing/2014/main" id="{78D725C8-9129-487D-B151-F51D2C6EB5DC}"/>
              </a:ext>
            </a:extLst>
          </p:cNvPr>
          <p:cNvPicPr>
            <a:picLocks noChangeAspect="1"/>
          </p:cNvPicPr>
          <p:nvPr/>
        </p:nvPicPr>
        <p:blipFill>
          <a:blip r:embed="rId4"/>
          <a:stretch>
            <a:fillRect/>
          </a:stretch>
        </p:blipFill>
        <p:spPr>
          <a:xfrm>
            <a:off x="6095848" y="3601706"/>
            <a:ext cx="3970020" cy="2879542"/>
          </a:xfrm>
          <a:prstGeom prst="rect">
            <a:avLst/>
          </a:prstGeom>
        </p:spPr>
      </p:pic>
    </p:spTree>
    <p:extLst>
      <p:ext uri="{BB962C8B-B14F-4D97-AF65-F5344CB8AC3E}">
        <p14:creationId xmlns:p14="http://schemas.microsoft.com/office/powerpoint/2010/main" val="9500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FEC1E5-D222-4B1D-A92D-9642DFBCBE9C}"/>
              </a:ext>
            </a:extLst>
          </p:cNvPr>
          <p:cNvSpPr>
            <a:spLocks noGrp="1"/>
          </p:cNvSpPr>
          <p:nvPr>
            <p:ph type="title"/>
          </p:nvPr>
        </p:nvSpPr>
        <p:spPr>
          <a:xfrm>
            <a:off x="1179226" y="742376"/>
            <a:ext cx="9833548" cy="669963"/>
          </a:xfrm>
        </p:spPr>
        <p:txBody>
          <a:bodyPr>
            <a:normAutofit/>
          </a:bodyPr>
          <a:lstStyle/>
          <a:p>
            <a:pPr algn="ctr"/>
            <a:r>
              <a:rPr lang="en-US" sz="4000" dirty="0">
                <a:solidFill>
                  <a:srgbClr val="FFFFFF"/>
                </a:solidFill>
              </a:rPr>
              <a:t>Danceability by genre between 2000-2017</a:t>
            </a:r>
          </a:p>
        </p:txBody>
      </p:sp>
      <p:sp>
        <p:nvSpPr>
          <p:cNvPr id="3" name="Content Placeholder 2">
            <a:extLst>
              <a:ext uri="{FF2B5EF4-FFF2-40B4-BE49-F238E27FC236}">
                <a16:creationId xmlns:a16="http://schemas.microsoft.com/office/drawing/2014/main" id="{187AA123-A91B-4976-9663-9612457780A3}"/>
              </a:ext>
            </a:extLst>
          </p:cNvPr>
          <p:cNvSpPr>
            <a:spLocks noGrp="1"/>
          </p:cNvSpPr>
          <p:nvPr>
            <p:ph idx="1"/>
          </p:nvPr>
        </p:nvSpPr>
        <p:spPr>
          <a:xfrm>
            <a:off x="1179074" y="1380773"/>
            <a:ext cx="9833548" cy="1362641"/>
          </a:xfrm>
        </p:spPr>
        <p:txBody>
          <a:bodyPr>
            <a:normAutofit/>
          </a:bodyPr>
          <a:lstStyle/>
          <a:p>
            <a:r>
              <a:rPr lang="en-US" sz="2000" dirty="0">
                <a:solidFill>
                  <a:schemeClr val="bg1"/>
                </a:solidFill>
              </a:rPr>
              <a:t>According to Spotify, “Danceability” refers to how suitable a track is for dancing, based on a combination of music elements including tempo, rhythm stability, beat strength, and overall regularity. The value 0.0 is the least danceable and 1.0 is the most danceable.</a:t>
            </a:r>
          </a:p>
        </p:txBody>
      </p:sp>
      <p:pic>
        <p:nvPicPr>
          <p:cNvPr id="6" name="Content Placeholder 4">
            <a:extLst>
              <a:ext uri="{FF2B5EF4-FFF2-40B4-BE49-F238E27FC236}">
                <a16:creationId xmlns:a16="http://schemas.microsoft.com/office/drawing/2014/main" id="{E279D0E9-72EB-4115-9C18-E8CCD297C38F}"/>
              </a:ext>
            </a:extLst>
          </p:cNvPr>
          <p:cNvPicPr>
            <a:picLocks noChangeAspect="1"/>
          </p:cNvPicPr>
          <p:nvPr/>
        </p:nvPicPr>
        <p:blipFill>
          <a:blip r:embed="rId3"/>
          <a:stretch>
            <a:fillRect/>
          </a:stretch>
        </p:blipFill>
        <p:spPr>
          <a:xfrm>
            <a:off x="1179225" y="3169753"/>
            <a:ext cx="4633745" cy="3065451"/>
          </a:xfrm>
          <a:prstGeom prst="rect">
            <a:avLst/>
          </a:prstGeom>
        </p:spPr>
      </p:pic>
      <p:pic>
        <p:nvPicPr>
          <p:cNvPr id="7" name="Content Placeholder 4">
            <a:extLst>
              <a:ext uri="{FF2B5EF4-FFF2-40B4-BE49-F238E27FC236}">
                <a16:creationId xmlns:a16="http://schemas.microsoft.com/office/drawing/2014/main" id="{A2EBC1BF-14F8-4AEB-8085-C24707351F37}"/>
              </a:ext>
            </a:extLst>
          </p:cNvPr>
          <p:cNvPicPr>
            <a:picLocks noChangeAspect="1"/>
          </p:cNvPicPr>
          <p:nvPr/>
        </p:nvPicPr>
        <p:blipFill>
          <a:blip r:embed="rId4"/>
          <a:stretch>
            <a:fillRect/>
          </a:stretch>
        </p:blipFill>
        <p:spPr>
          <a:xfrm>
            <a:off x="6379032" y="3304828"/>
            <a:ext cx="3901310" cy="2935806"/>
          </a:xfrm>
          <a:prstGeom prst="rect">
            <a:avLst/>
          </a:prstGeom>
        </p:spPr>
      </p:pic>
    </p:spTree>
    <p:extLst>
      <p:ext uri="{BB962C8B-B14F-4D97-AF65-F5344CB8AC3E}">
        <p14:creationId xmlns:p14="http://schemas.microsoft.com/office/powerpoint/2010/main" val="246082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9FB30A-F5B0-4C64-89C0-C5732AFF7009}"/>
              </a:ext>
            </a:extLst>
          </p:cNvPr>
          <p:cNvSpPr>
            <a:spLocks noGrp="1"/>
          </p:cNvSpPr>
          <p:nvPr>
            <p:ph type="title"/>
          </p:nvPr>
        </p:nvSpPr>
        <p:spPr>
          <a:xfrm>
            <a:off x="1179226" y="826680"/>
            <a:ext cx="9833548" cy="470275"/>
          </a:xfrm>
        </p:spPr>
        <p:txBody>
          <a:bodyPr>
            <a:normAutofit fontScale="90000"/>
          </a:bodyPr>
          <a:lstStyle/>
          <a:p>
            <a:pPr algn="ctr"/>
            <a:r>
              <a:rPr lang="en-US" sz="4000" dirty="0">
                <a:solidFill>
                  <a:srgbClr val="FFFFFF"/>
                </a:solidFill>
              </a:rPr>
              <a:t>Billboard Hot  100 vs Last.fm – Top Artists</a:t>
            </a:r>
            <a:br>
              <a:rPr lang="en-US" sz="4000" dirty="0">
                <a:solidFill>
                  <a:srgbClr val="FFFFFF"/>
                </a:solidFill>
              </a:rPr>
            </a:br>
            <a:endParaRPr lang="en-US" sz="4000" dirty="0">
              <a:solidFill>
                <a:srgbClr val="FFFFFF"/>
              </a:solidFill>
            </a:endParaRPr>
          </a:p>
        </p:txBody>
      </p:sp>
      <p:pic>
        <p:nvPicPr>
          <p:cNvPr id="6" name="Content Placeholder 6">
            <a:extLst>
              <a:ext uri="{FF2B5EF4-FFF2-40B4-BE49-F238E27FC236}">
                <a16:creationId xmlns:a16="http://schemas.microsoft.com/office/drawing/2014/main" id="{6AFB5D1B-1A10-4222-8705-C740D1EF5E87}"/>
              </a:ext>
            </a:extLst>
          </p:cNvPr>
          <p:cNvPicPr>
            <a:picLocks noGrp="1" noChangeAspect="1"/>
          </p:cNvPicPr>
          <p:nvPr>
            <p:ph idx="1"/>
          </p:nvPr>
        </p:nvPicPr>
        <p:blipFill>
          <a:blip r:embed="rId3"/>
          <a:stretch>
            <a:fillRect/>
          </a:stretch>
        </p:blipFill>
        <p:spPr>
          <a:xfrm>
            <a:off x="1179226" y="1376968"/>
            <a:ext cx="5347174" cy="5079816"/>
          </a:xfrm>
          <a:prstGeom prst="rect">
            <a:avLst/>
          </a:prstGeom>
        </p:spPr>
      </p:pic>
      <p:pic>
        <p:nvPicPr>
          <p:cNvPr id="4" name="Picture 3">
            <a:extLst>
              <a:ext uri="{FF2B5EF4-FFF2-40B4-BE49-F238E27FC236}">
                <a16:creationId xmlns:a16="http://schemas.microsoft.com/office/drawing/2014/main" id="{631252C2-0F5E-4570-8116-295119BA25EB}"/>
              </a:ext>
            </a:extLst>
          </p:cNvPr>
          <p:cNvPicPr>
            <a:picLocks noChangeAspect="1"/>
          </p:cNvPicPr>
          <p:nvPr/>
        </p:nvPicPr>
        <p:blipFill>
          <a:blip r:embed="rId4"/>
          <a:stretch>
            <a:fillRect/>
          </a:stretch>
        </p:blipFill>
        <p:spPr>
          <a:xfrm>
            <a:off x="7350025" y="3197123"/>
            <a:ext cx="2852017" cy="1813883"/>
          </a:xfrm>
          <a:prstGeom prst="rect">
            <a:avLst/>
          </a:prstGeom>
        </p:spPr>
      </p:pic>
    </p:spTree>
    <p:extLst>
      <p:ext uri="{BB962C8B-B14F-4D97-AF65-F5344CB8AC3E}">
        <p14:creationId xmlns:p14="http://schemas.microsoft.com/office/powerpoint/2010/main" val="397970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5B5B98-CD57-4506-BEEA-2B4A1384D07F}"/>
              </a:ext>
            </a:extLst>
          </p:cNvPr>
          <p:cNvSpPr>
            <a:spLocks noGrp="1"/>
          </p:cNvSpPr>
          <p:nvPr>
            <p:ph type="title"/>
          </p:nvPr>
        </p:nvSpPr>
        <p:spPr>
          <a:xfrm>
            <a:off x="1179226" y="612728"/>
            <a:ext cx="9833548" cy="824187"/>
          </a:xfrm>
        </p:spPr>
        <p:txBody>
          <a:bodyPr>
            <a:normAutofit/>
          </a:bodyPr>
          <a:lstStyle/>
          <a:p>
            <a:pPr algn="ctr"/>
            <a:r>
              <a:rPr lang="en-US" sz="1600" dirty="0">
                <a:solidFill>
                  <a:srgbClr val="FFFFFF"/>
                </a:solidFill>
              </a:rPr>
              <a:t>The challenge with the information pulled from the Rapid API was that Radio stations playing hits did not favor any genres, that is where the “Music” label comes from. The plots below show the top 5 genre by radio station in 4 different countries.</a:t>
            </a:r>
          </a:p>
        </p:txBody>
      </p:sp>
      <p:pic>
        <p:nvPicPr>
          <p:cNvPr id="6" name="Picture 5">
            <a:extLst>
              <a:ext uri="{FF2B5EF4-FFF2-40B4-BE49-F238E27FC236}">
                <a16:creationId xmlns:a16="http://schemas.microsoft.com/office/drawing/2014/main" id="{712C8C58-581B-44C3-97CB-70108FCD64F8}"/>
              </a:ext>
            </a:extLst>
          </p:cNvPr>
          <p:cNvPicPr>
            <a:picLocks noChangeAspect="1"/>
          </p:cNvPicPr>
          <p:nvPr/>
        </p:nvPicPr>
        <p:blipFill>
          <a:blip r:embed="rId3"/>
          <a:stretch>
            <a:fillRect/>
          </a:stretch>
        </p:blipFill>
        <p:spPr>
          <a:xfrm>
            <a:off x="1179226" y="1578279"/>
            <a:ext cx="3020724" cy="2753936"/>
          </a:xfrm>
          <a:prstGeom prst="rect">
            <a:avLst/>
          </a:prstGeom>
        </p:spPr>
      </p:pic>
      <p:pic>
        <p:nvPicPr>
          <p:cNvPr id="7" name="Picture 6">
            <a:extLst>
              <a:ext uri="{FF2B5EF4-FFF2-40B4-BE49-F238E27FC236}">
                <a16:creationId xmlns:a16="http://schemas.microsoft.com/office/drawing/2014/main" id="{B50942E4-ABA9-41FC-963C-ED87CCF1D3F7}"/>
              </a:ext>
            </a:extLst>
          </p:cNvPr>
          <p:cNvPicPr>
            <a:picLocks noChangeAspect="1"/>
          </p:cNvPicPr>
          <p:nvPr/>
        </p:nvPicPr>
        <p:blipFill>
          <a:blip r:embed="rId4"/>
          <a:stretch>
            <a:fillRect/>
          </a:stretch>
        </p:blipFill>
        <p:spPr>
          <a:xfrm>
            <a:off x="5827159" y="1561725"/>
            <a:ext cx="2805898" cy="2657351"/>
          </a:xfrm>
          <a:prstGeom prst="rect">
            <a:avLst/>
          </a:prstGeom>
        </p:spPr>
      </p:pic>
      <p:pic>
        <p:nvPicPr>
          <p:cNvPr id="9" name="Picture 8">
            <a:extLst>
              <a:ext uri="{FF2B5EF4-FFF2-40B4-BE49-F238E27FC236}">
                <a16:creationId xmlns:a16="http://schemas.microsoft.com/office/drawing/2014/main" id="{27B02C5C-E0BF-4167-B217-5174035AD01D}"/>
              </a:ext>
            </a:extLst>
          </p:cNvPr>
          <p:cNvPicPr>
            <a:picLocks noChangeAspect="1"/>
          </p:cNvPicPr>
          <p:nvPr/>
        </p:nvPicPr>
        <p:blipFill>
          <a:blip r:embed="rId5"/>
          <a:stretch>
            <a:fillRect/>
          </a:stretch>
        </p:blipFill>
        <p:spPr>
          <a:xfrm>
            <a:off x="3620626" y="3702933"/>
            <a:ext cx="2805898" cy="2631619"/>
          </a:xfrm>
          <a:prstGeom prst="rect">
            <a:avLst/>
          </a:prstGeom>
        </p:spPr>
      </p:pic>
      <p:pic>
        <p:nvPicPr>
          <p:cNvPr id="11" name="Picture 10">
            <a:extLst>
              <a:ext uri="{FF2B5EF4-FFF2-40B4-BE49-F238E27FC236}">
                <a16:creationId xmlns:a16="http://schemas.microsoft.com/office/drawing/2014/main" id="{6AA4CF87-DB82-4510-BC0F-540231F82D0B}"/>
              </a:ext>
            </a:extLst>
          </p:cNvPr>
          <p:cNvPicPr>
            <a:picLocks noChangeAspect="1"/>
          </p:cNvPicPr>
          <p:nvPr/>
        </p:nvPicPr>
        <p:blipFill>
          <a:blip r:embed="rId6"/>
          <a:stretch>
            <a:fillRect/>
          </a:stretch>
        </p:blipFill>
        <p:spPr>
          <a:xfrm>
            <a:off x="8233410" y="3677201"/>
            <a:ext cx="2985575" cy="2753935"/>
          </a:xfrm>
          <a:prstGeom prst="rect">
            <a:avLst/>
          </a:prstGeom>
        </p:spPr>
      </p:pic>
    </p:spTree>
    <p:extLst>
      <p:ext uri="{BB962C8B-B14F-4D97-AF65-F5344CB8AC3E}">
        <p14:creationId xmlns:p14="http://schemas.microsoft.com/office/powerpoint/2010/main" val="2301798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764</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Most popular music genres per Billboard Hot 100</vt:lpstr>
      <vt:lpstr>Billboard Hot 100</vt:lpstr>
      <vt:lpstr>Other sources used</vt:lpstr>
      <vt:lpstr>Billboard Hot 100 data mining and analysis</vt:lpstr>
      <vt:lpstr>Popular Genre changes over the years (2000-2017)</vt:lpstr>
      <vt:lpstr>Danceability by genre between 2000-2017</vt:lpstr>
      <vt:lpstr>Billboard Hot  100 vs Last.fm – Top Artists </vt:lpstr>
      <vt:lpstr>The challenge with the information pulled from the Rapid API was that Radio stations playing hits did not favor any genres, that is where the “Music” label comes from. The plots below show the top 5 genre by radio station in 4 different countries.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music genres per Billboard Hot 100</dc:title>
  <dc:creator>Blanchard, Josefina</dc:creator>
  <cp:lastModifiedBy>Blanchard, Josefina</cp:lastModifiedBy>
  <cp:revision>12</cp:revision>
  <dcterms:created xsi:type="dcterms:W3CDTF">2019-09-08T19:17:58Z</dcterms:created>
  <dcterms:modified xsi:type="dcterms:W3CDTF">2019-09-10T00:26:25Z</dcterms:modified>
</cp:coreProperties>
</file>