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8" r:id="rId12"/>
    <p:sldId id="269" r:id="rId13"/>
    <p:sldId id="264" r:id="rId14"/>
    <p:sldId id="277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5223" autoAdjust="0"/>
  </p:normalViewPr>
  <p:slideViewPr>
    <p:cSldViewPr snapToGrid="0">
      <p:cViewPr varScale="1">
        <p:scale>
          <a:sx n="103" d="100"/>
          <a:sy n="103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0E16F-CBF9-450E-A9C5-C96DD1A7A71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C738-300F-49A4-8CB8-BB15F0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C738-300F-49A4-8CB8-BB15F0464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80E-F704-47A9-A163-C20F4BBB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D4F36-955A-455E-A4A0-076563B0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44B2-D909-4FE0-8177-DE2E3D1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2668-621B-4F74-8189-8EBB63D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5626-4A85-4181-9A0E-C24B4E80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4FB3-50AA-4BFE-8AC7-F88BBBAC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D0FEE-5888-4AA7-A018-210145CA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C5C6-C650-44F1-9033-63CD5CEE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22DD-796D-4A89-A90C-71EF425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0814-BB57-4B40-88BA-95201C1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A0D2B-A63E-4B5B-B544-B3A2F1CA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53CC-1AB4-49BD-8816-F81DD57E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0959-7CD4-42E1-9D5F-E07288BC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CB3C-BE29-43A6-A689-76E7C567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026C-09C9-469A-A436-4BCC608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E4D-7FB5-4073-B45C-39F749CE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3A2-DA86-4D89-9032-BAE60C9C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A8E7-DCD7-49ED-8718-F078A4B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6739-2B21-4A16-AFFE-5F7A326C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EA38-2176-4BB4-BF44-16DD10D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7BC-8B0B-4A1C-93A1-D2600BC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FFF6-A2C4-4256-A613-EC6D64AF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00B7-9BF8-4ED7-856C-38FF1A7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57CA-A9A4-42FC-8D16-D7B64C11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97A8-2E66-4A76-A1D5-377FC58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DC01-E4B3-40D9-9E1D-3B6143F4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6AA1-F8CA-46F1-8E0D-49A23ADD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3C64-2DB8-4B22-B06C-BF9DEE2F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62BD-396C-49AA-A083-EACA3E63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7DD0D-75A3-4290-8D31-9E36DE8B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A665-4B03-466C-B8D0-1E34E53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91A-6EB9-4A18-855A-A962FAFE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056F-CF83-4938-B4FC-701104D7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56E5A-DB6E-4638-90BE-164EBE97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EDD22-5873-41F4-A23C-5F7833AE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50781-6278-40C9-AC3A-74CD92035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092EF-9A4C-4DF9-AD60-9E3FEF53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2043F-4122-46BD-A578-1ADDBB23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CE66-A7B6-43DC-8E44-BB0584A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1B94-50EB-4905-A844-6A0633A2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95956-854C-4C16-9BAA-832D1CB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9E51-BC90-4FDE-A01D-CBFCA3D0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1EC4C-6354-453E-B48E-F968C2AF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AE679-93AF-48DE-9EF3-24CCEE79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9A106-1BB6-46D5-B829-1C285A1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1A97B-4D65-460C-A1AA-EBF8B36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BFB7-CEC7-4586-A269-9BAEEE4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28F1-9C74-4000-BFAC-C5EFDBE0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AFC1-01D8-4FDB-845C-357ECD0D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D313-9A55-456A-8873-26478AF1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D503-C633-40C6-A90F-D30D042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CD89-D14F-416F-A717-BC3A0901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CCB-E968-4BA9-A51C-BF9169D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FEB3B-8A91-4A31-9E71-BF319418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22D0-D543-4AF6-8B73-BCF186E6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B422-6A51-465C-AB6F-E28748FB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6271-E5C2-49A9-8A56-72878F2A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0B9E-8392-4B14-B4A3-DBDAB2B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EE1C1-7839-4592-B89A-EB51E680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58E9-3EE3-4C94-9E37-613CAF3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BC61-D467-4977-B0F1-169A6173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2C79-379C-4472-A006-FDE6B415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CCEC-0EF3-4914-A620-5CE70B8CD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-l-nguyen/hayleys-cosmic-songs/tree/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3B75-CB42-4423-A4A0-0FD1CAA5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trends per Billboard Hot 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ADFD-BE85-40D5-82AC-C07343A9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Team Members: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Team Leader: Hayley </a:t>
            </a:r>
            <a:r>
              <a:rPr lang="en-US" dirty="0" err="1">
                <a:solidFill>
                  <a:srgbClr val="000000"/>
                </a:solidFill>
              </a:rPr>
              <a:t>Jellison</a:t>
            </a:r>
            <a:r>
              <a:rPr lang="en-US" dirty="0">
                <a:solidFill>
                  <a:srgbClr val="000000"/>
                </a:solidFill>
              </a:rPr>
              <a:t> @</a:t>
            </a:r>
            <a:r>
              <a:rPr lang="en-US" dirty="0" err="1">
                <a:solidFill>
                  <a:srgbClr val="000000"/>
                </a:solidFill>
              </a:rPr>
              <a:t>hayleyjellison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Git Master: Chris Nguyen @c-l-</a:t>
            </a:r>
            <a:r>
              <a:rPr lang="en-US" dirty="0" err="1">
                <a:solidFill>
                  <a:srgbClr val="000000"/>
                </a:solidFill>
              </a:rPr>
              <a:t>nguyen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Data Analyst: Josefina Blanchard @</a:t>
            </a:r>
            <a:r>
              <a:rPr lang="en-US" dirty="0" err="1">
                <a:solidFill>
                  <a:srgbClr val="000000"/>
                </a:solidFill>
              </a:rPr>
              <a:t>josefina-blanchard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Data Analyst: Amy Dach @</a:t>
            </a:r>
            <a:r>
              <a:rPr lang="en-US" dirty="0" err="1">
                <a:solidFill>
                  <a:srgbClr val="000000"/>
                </a:solidFill>
              </a:rPr>
              <a:t>amydach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Repo:  </a:t>
            </a:r>
            <a:r>
              <a:rPr lang="en-US" sz="2000" dirty="0" err="1">
                <a:solidFill>
                  <a:srgbClr val="000000"/>
                </a:solidFill>
              </a:rPr>
              <a:t>hayleys</a:t>
            </a:r>
            <a:r>
              <a:rPr lang="en-US" sz="2000" dirty="0">
                <a:solidFill>
                  <a:srgbClr val="000000"/>
                </a:solidFill>
              </a:rPr>
              <a:t>-cosmic-songs </a:t>
            </a:r>
            <a:r>
              <a:rPr lang="en-US" sz="2000" dirty="0">
                <a:hlinkClick r:id="rId3"/>
              </a:rPr>
              <a:t>https://github.com/c-l-nguyen/hayleys-cosmic-songs/tree/master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0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93D-5F14-4A37-B3D8-F6077016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"/>
            <a:ext cx="12070976" cy="1600199"/>
          </a:xfrm>
        </p:spPr>
        <p:txBody>
          <a:bodyPr>
            <a:normAutofit/>
          </a:bodyPr>
          <a:lstStyle/>
          <a:p>
            <a:r>
              <a:rPr lang="en-US" sz="4000" dirty="0"/>
              <a:t>Popularity of rap has spiked dramatically since 2014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DDE95-A124-426D-9906-C04A3716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1" y="1349062"/>
            <a:ext cx="7010138" cy="5309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3F12C-B3AE-47AD-BC1C-40073EE1B0A4}"/>
              </a:ext>
            </a:extLst>
          </p:cNvPr>
          <p:cNvSpPr txBox="1"/>
          <p:nvPr/>
        </p:nvSpPr>
        <p:spPr>
          <a:xfrm>
            <a:off x="9917723" y="2321169"/>
            <a:ext cx="194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genre is defined by the artist rather than the individual song.</a:t>
            </a:r>
          </a:p>
        </p:txBody>
      </p:sp>
    </p:spTree>
    <p:extLst>
      <p:ext uri="{BB962C8B-B14F-4D97-AF65-F5344CB8AC3E}">
        <p14:creationId xmlns:p14="http://schemas.microsoft.com/office/powerpoint/2010/main" val="9106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568C11E-1322-433A-9340-69705EFF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80" y="3736426"/>
            <a:ext cx="4114800" cy="2743200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B5E7988-598F-4D91-87F4-B7A51CF2E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88" y="881370"/>
            <a:ext cx="4114800" cy="274320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6BC430-E5EE-41A4-B579-930C63C5F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94" y="3703401"/>
            <a:ext cx="4114800" cy="274319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9D88A01-88D0-44FB-AD39-F3EAA2DAA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" y="3758114"/>
            <a:ext cx="4114800" cy="274320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DF1DB4-FE90-44F9-98F8-F875BA8C1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" y="812253"/>
            <a:ext cx="4114800" cy="2743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CC7D2-6A05-4063-B55F-06DCB6A8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8831"/>
            <a:ext cx="10354670" cy="876412"/>
          </a:xfrm>
        </p:spPr>
        <p:txBody>
          <a:bodyPr>
            <a:noAutofit/>
          </a:bodyPr>
          <a:lstStyle/>
          <a:p>
            <a:r>
              <a:rPr lang="en-US" sz="2800" dirty="0"/>
              <a:t>Danceability and energy appear to be negatively correlated.  Rap and R&amp;B energy have dropped substantially since 2011.  </a:t>
            </a:r>
            <a:endParaRPr lang="en-US" sz="1800" dirty="0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E8493AA-42DC-4FE5-8819-C0F3CDD5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18" y="81327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4AF2-391A-4364-937D-51296172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913"/>
          </a:xfrm>
        </p:spPr>
        <p:txBody>
          <a:bodyPr>
            <a:noAutofit/>
          </a:bodyPr>
          <a:lstStyle/>
          <a:p>
            <a:r>
              <a:rPr lang="en-US" sz="2400" dirty="0"/>
              <a:t>Pop, Rock and EDM songs’ peak position/danceability have increased the past several years after a low point in 2008-2010.  Rap/R&amp;B peak position/valence have declined steadily since 2000, although danceability has remained steady</a:t>
            </a:r>
            <a:r>
              <a:rPr lang="en-US" sz="1600" dirty="0"/>
              <a:t>. </a:t>
            </a:r>
            <a:endParaRPr lang="en-US" sz="24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DF1BEF-F0FF-4060-AB72-02DF2690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38" y="3758330"/>
            <a:ext cx="4114800" cy="2743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01192AA-D577-4418-9033-E0DEDA0D8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5" y="1017842"/>
            <a:ext cx="4114800" cy="2743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99332E-DB5D-429B-BB02-08F802914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75" y="3758330"/>
            <a:ext cx="4114800" cy="2743200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B2C5316-8B28-4BD8-9DA8-D6EC8EA6B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" y="3758330"/>
            <a:ext cx="4114800" cy="2743200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28BFF2-AA73-466E-A6A5-B1B49E770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25" y="989765"/>
            <a:ext cx="4114800" cy="27432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954E348A-E027-4BB8-934A-847D69C12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25" y="96168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7B2-9078-4EBA-A58A-14726E2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02705"/>
            <a:ext cx="11259587" cy="1121111"/>
          </a:xfrm>
        </p:spPr>
        <p:txBody>
          <a:bodyPr>
            <a:normAutofit/>
          </a:bodyPr>
          <a:lstStyle/>
          <a:p>
            <a:r>
              <a:rPr lang="en-US" sz="3600" dirty="0"/>
              <a:t>Since 2000, song duration has declined across all genres.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2B844DB-BFA0-44D4-8458-43A19D98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7" y="954185"/>
            <a:ext cx="8369593" cy="5579729"/>
          </a:xfrm>
        </p:spPr>
      </p:pic>
    </p:spTree>
    <p:extLst>
      <p:ext uri="{BB962C8B-B14F-4D97-AF65-F5344CB8AC3E}">
        <p14:creationId xmlns:p14="http://schemas.microsoft.com/office/powerpoint/2010/main" val="247723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42E75-460C-4AAA-80BC-8C9EB429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00025"/>
            <a:ext cx="10460323" cy="15140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 Songs/Artists by Decade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63AACA2-69A1-470A-963C-158EAC34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2817" y="1549079"/>
            <a:ext cx="5377783" cy="5108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7346D-B5E9-4753-99BA-34A03677EF76}"/>
              </a:ext>
            </a:extLst>
          </p:cNvPr>
          <p:cNvSpPr/>
          <p:nvPr/>
        </p:nvSpPr>
        <p:spPr>
          <a:xfrm>
            <a:off x="3232817" y="1767087"/>
            <a:ext cx="5377783" cy="2335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B7C8D-F015-4E75-B021-1645EB9B096E}"/>
              </a:ext>
            </a:extLst>
          </p:cNvPr>
          <p:cNvSpPr/>
          <p:nvPr/>
        </p:nvSpPr>
        <p:spPr>
          <a:xfrm>
            <a:off x="3232817" y="2925386"/>
            <a:ext cx="5387308" cy="2383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B58-82B9-41EC-8BBC-86AFC76164C2}"/>
              </a:ext>
            </a:extLst>
          </p:cNvPr>
          <p:cNvSpPr/>
          <p:nvPr/>
        </p:nvSpPr>
        <p:spPr>
          <a:xfrm>
            <a:off x="3232817" y="5308921"/>
            <a:ext cx="5387308" cy="1202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5E30-EDE5-4F8A-BED3-09C138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F2B-1866-464D-8118-5AF7D69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53" y="2631440"/>
            <a:ext cx="10474294" cy="373888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Pop songs have grown to dominate the top 100 at the expense of Rock over the decades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Rap is still small at 2017, so impact is small.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Acoustic songs have declined over the decades, but are ramping in Pop in 2000s.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Valance declined substantially over the decades, but increased in 2000s driven by country and pop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Danceability has been making a come back since 2000.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Energy level/Loudness ramped over the decades, but has been declining since 2000.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Pop, Rock and EDM song peak position/danceability have increased over the past several years.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Rap/R&amp;B peak position/valence have declined steadily since 2000, although danceability has remained steady. </a:t>
            </a:r>
          </a:p>
          <a:p>
            <a:r>
              <a:rPr lang="en-US" sz="2000" dirty="0"/>
              <a:t>Popularity of rap has spiked dramatically since 2014.</a:t>
            </a:r>
          </a:p>
          <a:p>
            <a:r>
              <a:rPr lang="en-US" sz="2000" dirty="0"/>
              <a:t>Since 2000, song duration has declined across all genres.</a:t>
            </a:r>
          </a:p>
        </p:txBody>
      </p:sp>
    </p:spTree>
    <p:extLst>
      <p:ext uri="{BB962C8B-B14F-4D97-AF65-F5344CB8AC3E}">
        <p14:creationId xmlns:p14="http://schemas.microsoft.com/office/powerpoint/2010/main" val="37821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D805-B077-47D7-BE54-A2526CAE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48DD-A5B5-43C2-8F75-33512F63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Inconsistent availability of explicit rating data, so we skipped it.</a:t>
            </a:r>
          </a:p>
          <a:p>
            <a:pPr lvl="1"/>
            <a:r>
              <a:rPr lang="en-US" dirty="0"/>
              <a:t>Low mix of rap in top 100 until late 2000s, so impact on explicit ratings is immaterial.</a:t>
            </a:r>
          </a:p>
          <a:p>
            <a:pPr lvl="1"/>
            <a:r>
              <a:rPr lang="en-US" dirty="0"/>
              <a:t>Considered pulling local musicians’ song data, but no sources.</a:t>
            </a:r>
          </a:p>
          <a:p>
            <a:pPr lvl="1"/>
            <a:r>
              <a:rPr lang="en-US" dirty="0"/>
              <a:t>Global data was available in some sources but not others.</a:t>
            </a:r>
          </a:p>
          <a:p>
            <a:pPr lvl="1"/>
            <a:r>
              <a:rPr lang="en-US" dirty="0"/>
              <a:t>Spotify data pull limits were a factor.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Compare to other sources.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iTunes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Rapid API: 30,000 radio stations and music charts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Streams daily updated </a:t>
            </a:r>
            <a:r>
              <a:rPr lang="en-US" dirty="0" err="1"/>
              <a:t>urls</a:t>
            </a:r>
            <a:r>
              <a:rPr lang="en-US" dirty="0"/>
              <a:t>, classified by music genre and countries (over 130 countries and 167 music genres)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Last.fm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Builds a detailed profile of user’s musical taste by recording details of the tracks listened from internet radio stations, users’ computers, or portable music devices. Information is transferred to </a:t>
            </a:r>
            <a:r>
              <a:rPr lang="en-US" dirty="0" err="1"/>
              <a:t>Last.fm’s</a:t>
            </a:r>
            <a:r>
              <a:rPr lang="en-US" dirty="0"/>
              <a:t> database either via the music player itself (Spotify, Deezer, Tidal, etc.) or via a plug-in installed into users’ music player.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B6967-91D2-4F82-9E1F-75731A3C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6" y="74540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Motivation and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2001-BA0F-41AB-B583-9007DD51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479040"/>
            <a:ext cx="11907520" cy="4196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Our team tracked music data from the US Billboard Hot 100 songs (singles) list from 1958-2017. 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aimed to uncover what genre of songs were most popular by decade and how they have changed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explored how popularity of songs with various qualities, such as "danceability" scores based on analysis from Spotify, have changed over decades.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also did an in-depth analysis of song qualities using data collected from the Spotify API from 2000-2017.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A few questions we considered in our analysis: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What genres were the most popular in the Billboard Hot 100 List? How has that changed over the years? Decades?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How do we define "popularity" of a song?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How have certain qualities of the song (such as tempo, beat, "danceability") changed over the years within the Hot 100 list?</a:t>
            </a:r>
          </a:p>
        </p:txBody>
      </p:sp>
    </p:spTree>
    <p:extLst>
      <p:ext uri="{BB962C8B-B14F-4D97-AF65-F5344CB8AC3E}">
        <p14:creationId xmlns:p14="http://schemas.microsoft.com/office/powerpoint/2010/main" val="16001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5E30-EDE5-4F8A-BED3-09C138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Sources/Cleanup/Analysis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F2B-1866-464D-8118-5AF7D69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01" y="2607194"/>
            <a:ext cx="10872232" cy="360699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Data Sources – Selected because it limited the scope, spanned multiple decades and focused on 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 weekly charts from </a:t>
            </a:r>
            <a:r>
              <a:rPr lang="en-US" sz="1400" dirty="0" err="1">
                <a:solidFill>
                  <a:srgbClr val="000000"/>
                </a:solidFill>
              </a:rPr>
              <a:t>data.world</a:t>
            </a:r>
            <a:r>
              <a:rPr lang="en-US" sz="1400" dirty="0">
                <a:solidFill>
                  <a:srgbClr val="000000"/>
                </a:solidFill>
              </a:rPr>
              <a:t> from 11960s to 2010s by decade (100 each)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Hot-100 Songs 2000-2017 w/ Spotify Data + Lyrics from </a:t>
            </a:r>
            <a:r>
              <a:rPr lang="en-US" sz="1400" dirty="0" err="1">
                <a:solidFill>
                  <a:srgbClr val="000000"/>
                </a:solidFill>
              </a:rPr>
              <a:t>data.world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APIs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Spotify Developer Web API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API Wrappers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Spotipy</a:t>
            </a:r>
            <a:r>
              <a:rPr lang="en-US" sz="1400" dirty="0">
                <a:solidFill>
                  <a:srgbClr val="000000"/>
                </a:solidFill>
              </a:rPr>
              <a:t> - a thin client library for the Spotify Web API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Cleanup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 100 was matched to Spotify to gain additional metrics about each song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Some Billboard records didn’t match in Spotify and Spotify genres weren’t clean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Spotify API rate limit was determined dynamically, had to limit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  <a:endParaRPr lang="en-US" sz="1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Evaluated all Spotify metrics to determine which were most correlated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Observed trends by genre over time.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E6FB-9F89-4C3B-A7FA-30E9312A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1416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pop genre has grown to dominate the top 100 songs of the decade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ADFB8-C533-4EEF-86E4-82CD918C5708}"/>
              </a:ext>
            </a:extLst>
          </p:cNvPr>
          <p:cNvSpPr txBox="1"/>
          <p:nvPr/>
        </p:nvSpPr>
        <p:spPr>
          <a:xfrm>
            <a:off x="9917723" y="2321169"/>
            <a:ext cx="194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genre is defined by the artist rather than the individual song.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CCE-456B-45FD-8F55-BCF9E58E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4" y="1416424"/>
            <a:ext cx="8312583" cy="5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037-0C37-4C30-AFEB-7636D09F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93188" cy="16906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acousticness</a:t>
            </a:r>
            <a:r>
              <a:rPr lang="en-US" dirty="0"/>
              <a:t> mean has declined significantly over the decades, but has increased starting in 2000 in all genres except pop.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4D9EEF3-7434-4CB2-B474-B711B671E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6" y="1991644"/>
            <a:ext cx="6345001" cy="423000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3627DD1-63B7-43DA-B8A9-AEEB0C81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19" y="1907142"/>
            <a:ext cx="6408982" cy="427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BDC71-35C6-4AC8-8002-28C869819E93}"/>
              </a:ext>
            </a:extLst>
          </p:cNvPr>
          <p:cNvSpPr txBox="1"/>
          <p:nvPr/>
        </p:nvSpPr>
        <p:spPr>
          <a:xfrm>
            <a:off x="2372862" y="6249918"/>
            <a:ext cx="529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</a:t>
            </a:r>
            <a:r>
              <a:rPr lang="en-US" sz="1200" dirty="0" err="1"/>
              <a:t>acousticness</a:t>
            </a:r>
            <a:r>
              <a:rPr lang="en-US" sz="1200" dirty="0"/>
              <a:t> as a confidence measure from 0.0 to 1.0 of whether the track is acoustic.</a:t>
            </a:r>
          </a:p>
        </p:txBody>
      </p:sp>
    </p:spTree>
    <p:extLst>
      <p:ext uri="{BB962C8B-B14F-4D97-AF65-F5344CB8AC3E}">
        <p14:creationId xmlns:p14="http://schemas.microsoft.com/office/powerpoint/2010/main" val="141303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ABB93-0284-4FD9-96A1-3BF3ABE1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9781"/>
            <a:ext cx="6247373" cy="416491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4E0C283-FA05-46FC-AA95-65F18035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599782"/>
            <a:ext cx="6070120" cy="40467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EC3FDB-340A-4CFD-946C-273519BF421D}"/>
              </a:ext>
            </a:extLst>
          </p:cNvPr>
          <p:cNvSpPr txBox="1">
            <a:spLocks/>
          </p:cNvSpPr>
          <p:nvPr/>
        </p:nvSpPr>
        <p:spPr>
          <a:xfrm>
            <a:off x="1000778" y="0"/>
            <a:ext cx="10493188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danceability mean has increased overall over the decades. Very similar by 2010s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E39B2-7170-4BCB-8147-058AADF876E2}"/>
              </a:ext>
            </a:extLst>
          </p:cNvPr>
          <p:cNvSpPr txBox="1"/>
          <p:nvPr/>
        </p:nvSpPr>
        <p:spPr>
          <a:xfrm>
            <a:off x="2280975" y="6049107"/>
            <a:ext cx="52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danceability as how suitable a track is for dancing based on a combination of musical elements including tempo, rhythm stability, beat strength, and overall regularity.  Score is from 0 to 1.</a:t>
            </a:r>
          </a:p>
        </p:txBody>
      </p:sp>
    </p:spTree>
    <p:extLst>
      <p:ext uri="{BB962C8B-B14F-4D97-AF65-F5344CB8AC3E}">
        <p14:creationId xmlns:p14="http://schemas.microsoft.com/office/powerpoint/2010/main" val="285841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D9B5-84A3-4444-B9D6-235742A0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3" y="105509"/>
            <a:ext cx="11749549" cy="1533840"/>
          </a:xfrm>
        </p:spPr>
        <p:txBody>
          <a:bodyPr>
            <a:normAutofit/>
          </a:bodyPr>
          <a:lstStyle/>
          <a:p>
            <a:r>
              <a:rPr lang="en-US" dirty="0"/>
              <a:t>Valance declined substantially over the decades, especially when compared to 1960s &amp; 1980s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106E-3378-462C-832F-B695E82944CC}"/>
              </a:ext>
            </a:extLst>
          </p:cNvPr>
          <p:cNvSpPr txBox="1"/>
          <p:nvPr/>
        </p:nvSpPr>
        <p:spPr>
          <a:xfrm>
            <a:off x="2572377" y="5896401"/>
            <a:ext cx="52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valance as a measure from 0.0 to 1.0 describing the musical positiveness conveyed by a track. Tracks with high valence sound more positive (e.g. happy, cheerful, euphoric), while tracks with low valence sound more negative (e.g. sad, depressed, angry).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A290F54-8A02-48F1-AD10-61B15808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4" y="1756578"/>
            <a:ext cx="5487650" cy="3658433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634DB-1C8C-437E-BE4F-15B355A26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3" y="175657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B5BA03B-CDEE-4336-A1AD-63C0A2E1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662"/>
            <a:ext cx="6294784" cy="419652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72DE4F1-B490-4CA9-BFBB-ADA06BD4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98" y="1384574"/>
            <a:ext cx="6530427" cy="4353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32DB0-F05B-40D3-AC50-5FDD93352E22}"/>
              </a:ext>
            </a:extLst>
          </p:cNvPr>
          <p:cNvSpPr txBox="1"/>
          <p:nvPr/>
        </p:nvSpPr>
        <p:spPr>
          <a:xfrm>
            <a:off x="2652764" y="5738192"/>
            <a:ext cx="52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energy as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C0619-1FCA-4FE6-826B-DAF2950F0040}"/>
              </a:ext>
            </a:extLst>
          </p:cNvPr>
          <p:cNvSpPr txBox="1">
            <a:spLocks/>
          </p:cNvSpPr>
          <p:nvPr/>
        </p:nvSpPr>
        <p:spPr>
          <a:xfrm>
            <a:off x="1000778" y="0"/>
            <a:ext cx="10493188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energy level of songs increased across the decades thru 2000’s</a:t>
            </a:r>
          </a:p>
        </p:txBody>
      </p:sp>
    </p:spTree>
    <p:extLst>
      <p:ext uri="{BB962C8B-B14F-4D97-AF65-F5344CB8AC3E}">
        <p14:creationId xmlns:p14="http://schemas.microsoft.com/office/powerpoint/2010/main" val="215581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CC8F-2A6F-46C1-AD49-0BFBE252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27"/>
            <a:ext cx="10436051" cy="1633961"/>
          </a:xfrm>
        </p:spPr>
        <p:txBody>
          <a:bodyPr>
            <a:normAutofit fontScale="90000"/>
          </a:bodyPr>
          <a:lstStyle/>
          <a:p>
            <a:r>
              <a:rPr lang="en-US" dirty="0"/>
              <a:t>Loudness of songs has gradually increased across all genres over the decades, but began to stabilize in the 2000’s.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3C40F7-D480-4DCD-8278-B4C256E6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924"/>
            <a:ext cx="6281530" cy="418768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F0C58A-AE81-4A3D-BEE7-87A00BF1F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1599782"/>
            <a:ext cx="6281530" cy="4187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CEA039-FA85-4DE7-A625-99FBF9AF74B4}"/>
              </a:ext>
            </a:extLst>
          </p:cNvPr>
          <p:cNvSpPr txBox="1"/>
          <p:nvPr/>
        </p:nvSpPr>
        <p:spPr>
          <a:xfrm>
            <a:off x="2622619" y="5785610"/>
            <a:ext cx="52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loudness as overall loudness of a track in decibels (dB). Loudness values are averaged across the entire track and are useful for comparing relative loudness of tracks. Loudness is the quality of a sound that is the primary psychological correlate of physical strength (amplitude). Values typical range between -60 and 0 db. </a:t>
            </a:r>
          </a:p>
        </p:txBody>
      </p:sp>
    </p:spTree>
    <p:extLst>
      <p:ext uri="{BB962C8B-B14F-4D97-AF65-F5344CB8AC3E}">
        <p14:creationId xmlns:p14="http://schemas.microsoft.com/office/powerpoint/2010/main" val="228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1133</Words>
  <Application>Microsoft Macintosh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Music trends per Billboard Hot 100</vt:lpstr>
      <vt:lpstr>Motivation and Summary Slide</vt:lpstr>
      <vt:lpstr>Data Sources/Cleanup/Analysis</vt:lpstr>
      <vt:lpstr>The pop genre has grown to dominate the top 100 songs of the decade</vt:lpstr>
      <vt:lpstr>The acousticness mean has declined significantly over the decades, but has increased starting in 2000 in all genres except pop.</vt:lpstr>
      <vt:lpstr>PowerPoint Presentation</vt:lpstr>
      <vt:lpstr>Valance declined substantially over the decades, especially when compared to 1960s &amp; 1980s</vt:lpstr>
      <vt:lpstr>PowerPoint Presentation</vt:lpstr>
      <vt:lpstr>Loudness of songs has gradually increased across all genres over the decades, but began to stabilize in the 2000’s.</vt:lpstr>
      <vt:lpstr>Popularity of rap has spiked dramatically since 2014</vt:lpstr>
      <vt:lpstr>Danceability and energy appear to be negatively correlated.  Rap and R&amp;B energy have dropped substantially since 2011.  </vt:lpstr>
      <vt:lpstr>Pop, Rock and EDM songs’ peak position/danceability have increased the past several years after a low point in 2008-2010.  Rap/R&amp;B peak position/valence have declined steadily since 2000, although danceability has remained steady. </vt:lpstr>
      <vt:lpstr>Since 2000, song duration has declined across all genres.</vt:lpstr>
      <vt:lpstr>Top Songs/Artists by Decade</vt:lpstr>
      <vt:lpstr>Summary of Results</vt:lpstr>
      <vt:lpstr>Issues/Next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per Billboard Hot 100</dc:title>
  <dc:creator>Amy Dach</dc:creator>
  <cp:lastModifiedBy>Microsoft Office User</cp:lastModifiedBy>
  <cp:revision>35</cp:revision>
  <dcterms:created xsi:type="dcterms:W3CDTF">2019-09-10T23:40:33Z</dcterms:created>
  <dcterms:modified xsi:type="dcterms:W3CDTF">2019-09-11T20:35:31Z</dcterms:modified>
</cp:coreProperties>
</file>