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5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A70668-5887-4AA1-B337-5A12CCB65D6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236372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70668-5887-4AA1-B337-5A12CCB65D6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242435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70668-5887-4AA1-B337-5A12CCB65D6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392190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70668-5887-4AA1-B337-5A12CCB65D6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90797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A70668-5887-4AA1-B337-5A12CCB65D6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133489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A70668-5887-4AA1-B337-5A12CCB65D61}"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212911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A70668-5887-4AA1-B337-5A12CCB65D61}"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330549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A70668-5887-4AA1-B337-5A12CCB65D61}"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418792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70668-5887-4AA1-B337-5A12CCB65D61}"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246660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A70668-5887-4AA1-B337-5A12CCB65D61}"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414302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A70668-5887-4AA1-B337-5A12CCB65D61}"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FB54-3260-4A73-8F7E-1A10D036261D}" type="slidenum">
              <a:rPr lang="en-US" smtClean="0"/>
              <a:t>‹#›</a:t>
            </a:fld>
            <a:endParaRPr lang="en-US"/>
          </a:p>
        </p:txBody>
      </p:sp>
    </p:spTree>
    <p:extLst>
      <p:ext uri="{BB962C8B-B14F-4D97-AF65-F5344CB8AC3E}">
        <p14:creationId xmlns:p14="http://schemas.microsoft.com/office/powerpoint/2010/main" val="87076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70668-5887-4AA1-B337-5A12CCB65D61}" type="datetimeFigureOut">
              <a:rPr lang="en-US" smtClean="0"/>
              <a:t>9/3/2019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1FB54-3260-4A73-8F7E-1A10D036261D}" type="slidenum">
              <a:rPr lang="en-US" smtClean="0"/>
              <a:t>‹#›</a:t>
            </a:fld>
            <a:endParaRPr lang="en-US"/>
          </a:p>
        </p:txBody>
      </p:sp>
    </p:spTree>
    <p:extLst>
      <p:ext uri="{BB962C8B-B14F-4D97-AF65-F5344CB8AC3E}">
        <p14:creationId xmlns:p14="http://schemas.microsoft.com/office/powerpoint/2010/main" val="333195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5636" y="265689"/>
            <a:ext cx="11457709" cy="623310"/>
          </a:xfrm>
        </p:spPr>
        <p:txBody>
          <a:bodyPr>
            <a:noAutofit/>
          </a:bodyPr>
          <a:lstStyle/>
          <a:p>
            <a:r>
              <a:rPr lang="en-US" sz="2800" b="1" dirty="0" smtClean="0">
                <a:latin typeface="+mn-lt"/>
              </a:rPr>
              <a:t>Crime Changing and Trends before and after Marijuana Legalization in the Medical-only Counties</a:t>
            </a:r>
            <a:endParaRPr lang="en-US" sz="2800" b="1" dirty="0">
              <a:latin typeface="+mn-lt"/>
            </a:endParaRPr>
          </a:p>
        </p:txBody>
      </p:sp>
      <p:sp>
        <p:nvSpPr>
          <p:cNvPr id="3" name="Subtitle 2"/>
          <p:cNvSpPr>
            <a:spLocks noGrp="1"/>
          </p:cNvSpPr>
          <p:nvPr>
            <p:ph type="subTitle" idx="1"/>
          </p:nvPr>
        </p:nvSpPr>
        <p:spPr>
          <a:xfrm>
            <a:off x="415636" y="1219200"/>
            <a:ext cx="11388436" cy="4572000"/>
          </a:xfrm>
        </p:spPr>
        <p:txBody>
          <a:bodyPr>
            <a:normAutofit fontScale="92500" lnSpcReduction="20000"/>
          </a:bodyPr>
          <a:lstStyle/>
          <a:p>
            <a:pPr algn="l"/>
            <a:r>
              <a:rPr lang="en-US" sz="2000" dirty="0"/>
              <a:t>Marijuana has been legal in Colorado since </a:t>
            </a:r>
            <a:r>
              <a:rPr lang="en-US" sz="2000" dirty="0" smtClean="0"/>
              <a:t>2012. El Paso county and Teller county only allow medical </a:t>
            </a:r>
          </a:p>
          <a:p>
            <a:pPr algn="l"/>
            <a:r>
              <a:rPr lang="en-US" sz="2000" dirty="0" smtClean="0"/>
              <a:t>marijuana licensing.  The task for this project is to see how the crime rates have changed and what crime </a:t>
            </a:r>
          </a:p>
          <a:p>
            <a:pPr algn="l"/>
            <a:r>
              <a:rPr lang="en-US" sz="2000" dirty="0" smtClean="0"/>
              <a:t>trends have been predicted for these two counties after marijuana became legal by studying Crime Statistics</a:t>
            </a:r>
          </a:p>
          <a:p>
            <a:pPr algn="l"/>
            <a:r>
              <a:rPr lang="en-US" sz="2000" dirty="0" smtClean="0"/>
              <a:t> data published by </a:t>
            </a:r>
            <a:r>
              <a:rPr lang="en-US" sz="2200" dirty="0"/>
              <a:t>the Colorado Bureau of Investigation</a:t>
            </a:r>
            <a:r>
              <a:rPr lang="en-US" dirty="0" smtClean="0"/>
              <a:t>.</a:t>
            </a:r>
            <a:r>
              <a:rPr lang="en-US" sz="2000" dirty="0" smtClean="0"/>
              <a:t> </a:t>
            </a:r>
          </a:p>
          <a:p>
            <a:pPr algn="l"/>
            <a:endParaRPr lang="en-US" sz="1200" dirty="0"/>
          </a:p>
          <a:p>
            <a:pPr algn="l"/>
            <a:r>
              <a:rPr lang="en-US" sz="2000" dirty="0" smtClean="0"/>
              <a:t>All crimes are grouped into three categories:</a:t>
            </a:r>
          </a:p>
          <a:p>
            <a:pPr algn="l"/>
            <a:endParaRPr lang="en-US" sz="1200" dirty="0" smtClean="0"/>
          </a:p>
          <a:p>
            <a:pPr algn="l"/>
            <a:r>
              <a:rPr lang="en-US" sz="2000" dirty="0" smtClean="0"/>
              <a:t>Property – </a:t>
            </a:r>
            <a:r>
              <a:rPr lang="en-US" altLang="en-US" sz="2000" dirty="0" smtClean="0">
                <a:solidFill>
                  <a:srgbClr val="000000"/>
                </a:solidFill>
                <a:cs typeface="Courier New" panose="02070309020205020404" pitchFamily="49" charset="0"/>
              </a:rPr>
              <a:t>Arson, Burglary, Larceny/Theft, Motor </a:t>
            </a:r>
            <a:r>
              <a:rPr lang="en-US" altLang="en-US" sz="2000" dirty="0" smtClean="0">
                <a:solidFill>
                  <a:srgbClr val="000000"/>
                </a:solidFill>
                <a:cs typeface="Courier New" panose="02070309020205020404" pitchFamily="49" charset="0"/>
              </a:rPr>
              <a:t>Vehicle </a:t>
            </a:r>
            <a:r>
              <a:rPr lang="en-US" altLang="en-US" sz="2000" dirty="0" smtClean="0">
                <a:solidFill>
                  <a:srgbClr val="000000"/>
                </a:solidFill>
                <a:cs typeface="Courier New" panose="02070309020205020404" pitchFamily="49" charset="0"/>
              </a:rPr>
              <a:t>Theft</a:t>
            </a:r>
            <a:endParaRPr lang="en-US" altLang="en-US" sz="2000" dirty="0" smtClean="0">
              <a:solidFill>
                <a:srgbClr val="000000"/>
              </a:solidFill>
              <a:cs typeface="Courier New" panose="02070309020205020404" pitchFamily="49" charset="0"/>
            </a:endParaRPr>
          </a:p>
          <a:p>
            <a:pPr algn="l"/>
            <a:endParaRPr lang="en-US" sz="1200" dirty="0">
              <a:solidFill>
                <a:srgbClr val="000000"/>
              </a:solidFill>
              <a:cs typeface="Courier New" panose="02070309020205020404" pitchFamily="49" charset="0"/>
            </a:endParaRPr>
          </a:p>
          <a:p>
            <a:pPr algn="l"/>
            <a:r>
              <a:rPr lang="en-US" sz="2000" dirty="0" smtClean="0"/>
              <a:t>Violent –  </a:t>
            </a:r>
            <a:r>
              <a:rPr lang="en-US" altLang="en-US" sz="2000" dirty="0" smtClean="0">
                <a:solidFill>
                  <a:srgbClr val="000000"/>
                </a:solidFill>
                <a:cs typeface="Courier New" panose="02070309020205020404" pitchFamily="49" charset="0"/>
              </a:rPr>
              <a:t>Aggravated Assault, Forcible rape, Murder/Manslaughter</a:t>
            </a:r>
            <a:r>
              <a:rPr lang="en-US" altLang="en-US" sz="2000" dirty="0" smtClean="0">
                <a:solidFill>
                  <a:srgbClr val="000000"/>
                </a:solidFill>
                <a:cs typeface="Courier New" panose="02070309020205020404" pitchFamily="49" charset="0"/>
              </a:rPr>
              <a:t>, and </a:t>
            </a:r>
            <a:r>
              <a:rPr lang="en-US" altLang="en-US" sz="2000" dirty="0" smtClean="0">
                <a:solidFill>
                  <a:srgbClr val="000000"/>
                </a:solidFill>
                <a:cs typeface="Courier New" panose="02070309020205020404" pitchFamily="49" charset="0"/>
              </a:rPr>
              <a:t>Robbery</a:t>
            </a:r>
            <a:r>
              <a:rPr kumimoji="0" lang="en-US" altLang="en-US" sz="2000" i="0" u="none" strike="noStrike" cap="none" normalizeH="0" baseline="0" dirty="0" smtClean="0">
                <a:ln>
                  <a:noFill/>
                </a:ln>
                <a:solidFill>
                  <a:schemeClr val="tx1"/>
                </a:solidFill>
                <a:effectLst/>
              </a:rPr>
              <a:t> </a:t>
            </a:r>
            <a:endParaRPr kumimoji="0" lang="en-US" altLang="en-US" sz="2000" i="0" u="none" strike="noStrike" cap="none" normalizeH="0" baseline="0" dirty="0" smtClean="0">
              <a:ln>
                <a:noFill/>
              </a:ln>
              <a:solidFill>
                <a:schemeClr val="tx1"/>
              </a:solidFill>
              <a:effectLst/>
            </a:endParaRPr>
          </a:p>
          <a:p>
            <a:pPr algn="l"/>
            <a:endParaRPr lang="en-US" sz="1200" dirty="0" smtClean="0"/>
          </a:p>
          <a:p>
            <a:pPr algn="l"/>
            <a:r>
              <a:rPr lang="en-US" sz="2000" dirty="0" smtClean="0"/>
              <a:t>Drug –  </a:t>
            </a:r>
            <a:r>
              <a:rPr lang="en-US" altLang="en-US" sz="2000" dirty="0" smtClean="0">
                <a:solidFill>
                  <a:srgbClr val="000000"/>
                </a:solidFill>
                <a:cs typeface="Courier New" panose="02070309020205020404" pitchFamily="49" charset="0"/>
              </a:rPr>
              <a:t>Drug Violations</a:t>
            </a:r>
            <a:r>
              <a:rPr kumimoji="0" lang="en-US" altLang="en-US" sz="2000" i="0" u="none" strike="noStrike" cap="none" normalizeH="0" baseline="0" dirty="0" smtClean="0">
                <a:ln>
                  <a:noFill/>
                </a:ln>
                <a:solidFill>
                  <a:schemeClr val="tx1"/>
                </a:solidFill>
                <a:effectLst/>
              </a:rPr>
              <a:t> </a:t>
            </a:r>
            <a:endParaRPr kumimoji="0" lang="en-US" altLang="en-US" sz="2000" i="0" u="none" strike="noStrike" cap="none" normalizeH="0" baseline="0" dirty="0" smtClean="0">
              <a:ln>
                <a:noFill/>
              </a:ln>
              <a:solidFill>
                <a:schemeClr val="tx1"/>
              </a:solidFill>
              <a:effectLst/>
            </a:endParaRPr>
          </a:p>
          <a:p>
            <a:pPr algn="l"/>
            <a:endParaRPr lang="en-US" altLang="en-US" sz="2000" dirty="0"/>
          </a:p>
          <a:p>
            <a:pPr algn="l"/>
            <a:r>
              <a:rPr kumimoji="0" lang="en-US" altLang="en-US" sz="2000" i="0" u="none" strike="noStrike" cap="none" normalizeH="0" baseline="0" dirty="0" smtClean="0">
                <a:ln>
                  <a:noFill/>
                </a:ln>
                <a:solidFill>
                  <a:schemeClr val="tx1"/>
                </a:solidFill>
                <a:effectLst/>
              </a:rPr>
              <a:t>Due to the population</a:t>
            </a:r>
            <a:r>
              <a:rPr kumimoji="0" lang="en-US" altLang="en-US" sz="2000" i="0" u="none" strike="noStrike" cap="none" normalizeH="0" dirty="0" smtClean="0">
                <a:ln>
                  <a:noFill/>
                </a:ln>
                <a:solidFill>
                  <a:schemeClr val="tx1"/>
                </a:solidFill>
                <a:effectLst/>
              </a:rPr>
              <a:t> increases every year, that will be true comparisons to predict the trends for </a:t>
            </a:r>
            <a:r>
              <a:rPr lang="en-US" altLang="en-US" sz="2000" dirty="0" smtClean="0"/>
              <a:t>pr</a:t>
            </a:r>
            <a:r>
              <a:rPr kumimoji="0" lang="en-US" altLang="en-US" sz="2000" i="0" u="none" strike="noStrike" cap="none" normalizeH="0" dirty="0" smtClean="0">
                <a:ln>
                  <a:noFill/>
                </a:ln>
                <a:solidFill>
                  <a:schemeClr val="tx1"/>
                </a:solidFill>
                <a:effectLst/>
              </a:rPr>
              <a:t>operty crimes, violent crimes, and drug crime by looking at percentage changes among these three categories.</a:t>
            </a:r>
            <a:endParaRPr kumimoji="0" lang="en-US" altLang="en-US" sz="2000" i="0" u="none" strike="noStrike" cap="none" normalizeH="0" baseline="0" dirty="0" smtClean="0">
              <a:ln>
                <a:noFill/>
              </a:ln>
              <a:solidFill>
                <a:schemeClr val="tx1"/>
              </a:solidFill>
              <a:effectLst/>
            </a:endParaRPr>
          </a:p>
          <a:p>
            <a:pPr algn="l"/>
            <a:endParaRPr lang="en-US" b="1" dirty="0" smtClean="0"/>
          </a:p>
          <a:p>
            <a:pPr algn="l"/>
            <a:endParaRPr lang="en-US" dirty="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398219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782" y="172566"/>
            <a:ext cx="11333018" cy="584775"/>
          </a:xfrm>
          <a:prstGeom prst="rect">
            <a:avLst/>
          </a:prstGeom>
        </p:spPr>
        <p:txBody>
          <a:bodyPr wrap="square">
            <a:spAutoFit/>
          </a:bodyPr>
          <a:lstStyle/>
          <a:p>
            <a:pPr algn="ctr"/>
            <a:r>
              <a:rPr lang="en-US" sz="3200" b="1" dirty="0"/>
              <a:t>Property – </a:t>
            </a:r>
            <a:r>
              <a:rPr lang="en-US" altLang="en-US" sz="3200" b="1" dirty="0">
                <a:solidFill>
                  <a:srgbClr val="000000"/>
                </a:solidFill>
                <a:cs typeface="Courier New" panose="02070309020205020404" pitchFamily="49" charset="0"/>
              </a:rPr>
              <a:t>'Arson' 'Burglary' 'Larceny/Theft' 'Motor Vehicle </a:t>
            </a:r>
            <a:r>
              <a:rPr lang="en-US" altLang="en-US" sz="3200" b="1" dirty="0" smtClean="0">
                <a:solidFill>
                  <a:srgbClr val="000000"/>
                </a:solidFill>
                <a:cs typeface="Courier New" panose="02070309020205020404" pitchFamily="49" charset="0"/>
              </a:rPr>
              <a:t>Theft'</a:t>
            </a:r>
            <a:endParaRPr lang="en-US" altLang="en-US" sz="3200" b="1" dirty="0">
              <a:solidFill>
                <a:srgbClr val="000000"/>
              </a:solidFill>
              <a:cs typeface="Courier New" panose="02070309020205020404" pitchFamily="49" charset="0"/>
            </a:endParaRPr>
          </a:p>
        </p:txBody>
      </p:sp>
      <p:pic>
        <p:nvPicPr>
          <p:cNvPr id="12" name="Picture 11"/>
          <p:cNvPicPr>
            <a:picLocks noChangeAspect="1"/>
          </p:cNvPicPr>
          <p:nvPr/>
        </p:nvPicPr>
        <p:blipFill>
          <a:blip r:embed="rId2"/>
          <a:stretch>
            <a:fillRect/>
          </a:stretch>
        </p:blipFill>
        <p:spPr>
          <a:xfrm>
            <a:off x="4690196" y="4329545"/>
            <a:ext cx="1313189" cy="2212310"/>
          </a:xfrm>
          <a:prstGeom prst="rect">
            <a:avLst/>
          </a:prstGeom>
        </p:spPr>
      </p:pic>
      <p:pic>
        <p:nvPicPr>
          <p:cNvPr id="13" name="Picture 12"/>
          <p:cNvPicPr>
            <a:picLocks noChangeAspect="1"/>
          </p:cNvPicPr>
          <p:nvPr/>
        </p:nvPicPr>
        <p:blipFill>
          <a:blip r:embed="rId3"/>
          <a:stretch>
            <a:fillRect/>
          </a:stretch>
        </p:blipFill>
        <p:spPr>
          <a:xfrm>
            <a:off x="6041736" y="828077"/>
            <a:ext cx="6150264" cy="4331172"/>
          </a:xfrm>
          <a:prstGeom prst="rect">
            <a:avLst/>
          </a:prstGeom>
        </p:spPr>
      </p:pic>
      <p:pic>
        <p:nvPicPr>
          <p:cNvPr id="2" name="Picture 1"/>
          <p:cNvPicPr>
            <a:picLocks noChangeAspect="1"/>
          </p:cNvPicPr>
          <p:nvPr/>
        </p:nvPicPr>
        <p:blipFill>
          <a:blip r:embed="rId4"/>
          <a:stretch>
            <a:fillRect/>
          </a:stretch>
        </p:blipFill>
        <p:spPr>
          <a:xfrm>
            <a:off x="664583" y="898813"/>
            <a:ext cx="3741161" cy="3053131"/>
          </a:xfrm>
          <a:prstGeom prst="rect">
            <a:avLst/>
          </a:prstGeom>
        </p:spPr>
      </p:pic>
      <p:pic>
        <p:nvPicPr>
          <p:cNvPr id="3" name="Picture 2"/>
          <p:cNvPicPr>
            <a:picLocks noChangeAspect="1"/>
          </p:cNvPicPr>
          <p:nvPr/>
        </p:nvPicPr>
        <p:blipFill>
          <a:blip r:embed="rId5"/>
          <a:stretch>
            <a:fillRect/>
          </a:stretch>
        </p:blipFill>
        <p:spPr>
          <a:xfrm>
            <a:off x="799234" y="4046304"/>
            <a:ext cx="3606510" cy="2829059"/>
          </a:xfrm>
          <a:prstGeom prst="rect">
            <a:avLst/>
          </a:prstGeom>
        </p:spPr>
      </p:pic>
      <p:sp>
        <p:nvSpPr>
          <p:cNvPr id="4" name="TextBox 3"/>
          <p:cNvSpPr txBox="1"/>
          <p:nvPr/>
        </p:nvSpPr>
        <p:spPr>
          <a:xfrm>
            <a:off x="6287837" y="5135789"/>
            <a:ext cx="5758690" cy="1477328"/>
          </a:xfrm>
          <a:prstGeom prst="rect">
            <a:avLst/>
          </a:prstGeom>
          <a:noFill/>
        </p:spPr>
        <p:txBody>
          <a:bodyPr wrap="square" rtlCol="0">
            <a:spAutoFit/>
          </a:bodyPr>
          <a:lstStyle/>
          <a:p>
            <a:r>
              <a:rPr lang="en-US" dirty="0" smtClean="0"/>
              <a:t>The </a:t>
            </a:r>
            <a:r>
              <a:rPr lang="en-US" dirty="0" err="1" smtClean="0"/>
              <a:t>trendline</a:t>
            </a:r>
            <a:r>
              <a:rPr lang="en-US" dirty="0" smtClean="0"/>
              <a:t> prediction shows the property crimes will be going down.  It may be because getting </a:t>
            </a:r>
            <a:r>
              <a:rPr lang="en-US" dirty="0"/>
              <a:t>a medical card is </a:t>
            </a:r>
            <a:r>
              <a:rPr lang="en-US" dirty="0" smtClean="0"/>
              <a:t>relatively </a:t>
            </a:r>
            <a:r>
              <a:rPr lang="en-US" dirty="0"/>
              <a:t>onerous </a:t>
            </a:r>
            <a:r>
              <a:rPr lang="en-US" dirty="0" smtClean="0"/>
              <a:t>so medical </a:t>
            </a:r>
            <a:r>
              <a:rPr lang="en-US" dirty="0"/>
              <a:t>marijuana sales </a:t>
            </a:r>
            <a:r>
              <a:rPr lang="en-US" dirty="0" smtClean="0"/>
              <a:t>continue </a:t>
            </a:r>
            <a:r>
              <a:rPr lang="en-US" dirty="0"/>
              <a:t>to bottom </a:t>
            </a:r>
            <a:r>
              <a:rPr lang="en-US" dirty="0" smtClean="0"/>
              <a:t>out as a result of </a:t>
            </a:r>
            <a:r>
              <a:rPr lang="en-US" dirty="0" smtClean="0"/>
              <a:t>dropp</a:t>
            </a:r>
            <a:r>
              <a:rPr lang="en-US" dirty="0" smtClean="0"/>
              <a:t>ing </a:t>
            </a:r>
            <a:r>
              <a:rPr lang="en-US" dirty="0" smtClean="0"/>
              <a:t>the property crimes in the El Paso and Teller counties.</a:t>
            </a:r>
            <a:endParaRPr lang="en-US" dirty="0"/>
          </a:p>
        </p:txBody>
      </p:sp>
    </p:spTree>
    <p:extLst>
      <p:ext uri="{BB962C8B-B14F-4D97-AF65-F5344CB8AC3E}">
        <p14:creationId xmlns:p14="http://schemas.microsoft.com/office/powerpoint/2010/main" val="143417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7819" y="172566"/>
            <a:ext cx="11838708" cy="523220"/>
          </a:xfrm>
          <a:prstGeom prst="rect">
            <a:avLst/>
          </a:prstGeom>
        </p:spPr>
        <p:txBody>
          <a:bodyPr wrap="square">
            <a:spAutoFit/>
          </a:bodyPr>
          <a:lstStyle/>
          <a:p>
            <a:r>
              <a:rPr lang="en-US" sz="2800" b="1" dirty="0" smtClean="0"/>
              <a:t>Violent </a:t>
            </a:r>
            <a:r>
              <a:rPr lang="en-US" sz="2800" b="1" dirty="0"/>
              <a:t>– </a:t>
            </a:r>
            <a:r>
              <a:rPr lang="en-US" altLang="en-US" sz="2800" b="1" dirty="0" smtClean="0">
                <a:solidFill>
                  <a:srgbClr val="000000"/>
                </a:solidFill>
                <a:cs typeface="Courier New" panose="02070309020205020404" pitchFamily="49" charset="0"/>
              </a:rPr>
              <a:t>'Aggravated Assault' 'Forcible rape' 'Murder/Manslaughter' 'Robbery'</a:t>
            </a:r>
            <a:endParaRPr lang="en-US" altLang="en-US" sz="2800" b="1" dirty="0">
              <a:solidFill>
                <a:srgbClr val="000000"/>
              </a:solidFill>
              <a:cs typeface="Courier New" panose="02070309020205020404" pitchFamily="49" charset="0"/>
            </a:endParaRPr>
          </a:p>
        </p:txBody>
      </p:sp>
      <p:sp>
        <p:nvSpPr>
          <p:cNvPr id="4" name="TextBox 3"/>
          <p:cNvSpPr txBox="1"/>
          <p:nvPr/>
        </p:nvSpPr>
        <p:spPr>
          <a:xfrm>
            <a:off x="6287836" y="4944254"/>
            <a:ext cx="5758690" cy="1477328"/>
          </a:xfrm>
          <a:prstGeom prst="rect">
            <a:avLst/>
          </a:prstGeom>
          <a:noFill/>
        </p:spPr>
        <p:txBody>
          <a:bodyPr wrap="square" rtlCol="0">
            <a:spAutoFit/>
          </a:bodyPr>
          <a:lstStyle/>
          <a:p>
            <a:r>
              <a:rPr lang="en-US" dirty="0" smtClean="0"/>
              <a:t>The </a:t>
            </a:r>
            <a:r>
              <a:rPr lang="en-US" dirty="0" err="1" smtClean="0"/>
              <a:t>trendline</a:t>
            </a:r>
            <a:r>
              <a:rPr lang="en-US" dirty="0" smtClean="0"/>
              <a:t> prediction shows the violent crimes will be going up.  It may be because more and more people go to recreational stores in other counties for their cannabis needs and cause violent crimes after they consume marijuana.</a:t>
            </a:r>
            <a:endParaRPr lang="en-US" dirty="0"/>
          </a:p>
        </p:txBody>
      </p:sp>
      <p:pic>
        <p:nvPicPr>
          <p:cNvPr id="5" name="Picture 4"/>
          <p:cNvPicPr>
            <a:picLocks noChangeAspect="1"/>
          </p:cNvPicPr>
          <p:nvPr/>
        </p:nvPicPr>
        <p:blipFill>
          <a:blip r:embed="rId2"/>
          <a:stretch>
            <a:fillRect/>
          </a:stretch>
        </p:blipFill>
        <p:spPr>
          <a:xfrm>
            <a:off x="4651844" y="4298373"/>
            <a:ext cx="1262495" cy="2150918"/>
          </a:xfrm>
          <a:prstGeom prst="rect">
            <a:avLst/>
          </a:prstGeom>
        </p:spPr>
      </p:pic>
      <p:pic>
        <p:nvPicPr>
          <p:cNvPr id="7" name="Picture 6"/>
          <p:cNvPicPr>
            <a:picLocks noChangeAspect="1"/>
          </p:cNvPicPr>
          <p:nvPr/>
        </p:nvPicPr>
        <p:blipFill>
          <a:blip r:embed="rId3"/>
          <a:stretch>
            <a:fillRect/>
          </a:stretch>
        </p:blipFill>
        <p:spPr>
          <a:xfrm>
            <a:off x="749445" y="822799"/>
            <a:ext cx="4031889" cy="3096491"/>
          </a:xfrm>
          <a:prstGeom prst="rect">
            <a:avLst/>
          </a:prstGeom>
        </p:spPr>
      </p:pic>
      <p:pic>
        <p:nvPicPr>
          <p:cNvPr id="8" name="Picture 7"/>
          <p:cNvPicPr>
            <a:picLocks noChangeAspect="1"/>
          </p:cNvPicPr>
          <p:nvPr/>
        </p:nvPicPr>
        <p:blipFill>
          <a:blip r:embed="rId4"/>
          <a:stretch>
            <a:fillRect/>
          </a:stretch>
        </p:blipFill>
        <p:spPr>
          <a:xfrm>
            <a:off x="749445" y="3998801"/>
            <a:ext cx="3690144" cy="2796853"/>
          </a:xfrm>
          <a:prstGeom prst="rect">
            <a:avLst/>
          </a:prstGeom>
        </p:spPr>
      </p:pic>
      <p:pic>
        <p:nvPicPr>
          <p:cNvPr id="9" name="Picture 8"/>
          <p:cNvPicPr>
            <a:picLocks noChangeAspect="1"/>
          </p:cNvPicPr>
          <p:nvPr/>
        </p:nvPicPr>
        <p:blipFill>
          <a:blip r:embed="rId5"/>
          <a:stretch>
            <a:fillRect/>
          </a:stretch>
        </p:blipFill>
        <p:spPr>
          <a:xfrm>
            <a:off x="6287836" y="909203"/>
            <a:ext cx="5685916" cy="3919106"/>
          </a:xfrm>
          <a:prstGeom prst="rect">
            <a:avLst/>
          </a:prstGeom>
        </p:spPr>
      </p:pic>
    </p:spTree>
    <p:extLst>
      <p:ext uri="{BB962C8B-B14F-4D97-AF65-F5344CB8AC3E}">
        <p14:creationId xmlns:p14="http://schemas.microsoft.com/office/powerpoint/2010/main" val="152558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782" y="172566"/>
            <a:ext cx="11333018" cy="584775"/>
          </a:xfrm>
          <a:prstGeom prst="rect">
            <a:avLst/>
          </a:prstGeom>
        </p:spPr>
        <p:txBody>
          <a:bodyPr wrap="square">
            <a:spAutoFit/>
          </a:bodyPr>
          <a:lstStyle/>
          <a:p>
            <a:pPr algn="ctr"/>
            <a:r>
              <a:rPr lang="en-US" sz="3200" b="1" dirty="0" err="1" smtClean="0"/>
              <a:t>Durg</a:t>
            </a:r>
            <a:r>
              <a:rPr lang="en-US" sz="3200" b="1" dirty="0" smtClean="0"/>
              <a:t> </a:t>
            </a:r>
            <a:r>
              <a:rPr lang="en-US" sz="3200" b="1" dirty="0"/>
              <a:t>– </a:t>
            </a:r>
            <a:r>
              <a:rPr lang="en-US" altLang="en-US" sz="3200" b="1" dirty="0" smtClean="0">
                <a:solidFill>
                  <a:srgbClr val="000000"/>
                </a:solidFill>
                <a:cs typeface="Courier New" panose="02070309020205020404" pitchFamily="49" charset="0"/>
              </a:rPr>
              <a:t>'Drug Violation'</a:t>
            </a:r>
            <a:endParaRPr lang="en-US" altLang="en-US" sz="3200" b="1" dirty="0">
              <a:solidFill>
                <a:srgbClr val="000000"/>
              </a:solidFill>
              <a:cs typeface="Courier New" panose="02070309020205020404" pitchFamily="49" charset="0"/>
            </a:endParaRPr>
          </a:p>
        </p:txBody>
      </p:sp>
      <p:sp>
        <p:nvSpPr>
          <p:cNvPr id="4" name="TextBox 3"/>
          <p:cNvSpPr txBox="1"/>
          <p:nvPr/>
        </p:nvSpPr>
        <p:spPr>
          <a:xfrm>
            <a:off x="6287837" y="5097555"/>
            <a:ext cx="5758690" cy="1477328"/>
          </a:xfrm>
          <a:prstGeom prst="rect">
            <a:avLst/>
          </a:prstGeom>
          <a:noFill/>
        </p:spPr>
        <p:txBody>
          <a:bodyPr wrap="square" rtlCol="0">
            <a:spAutoFit/>
          </a:bodyPr>
          <a:lstStyle/>
          <a:p>
            <a:r>
              <a:rPr lang="en-US" dirty="0" smtClean="0"/>
              <a:t>The </a:t>
            </a:r>
            <a:r>
              <a:rPr lang="en-US" dirty="0" err="1" smtClean="0"/>
              <a:t>trendline</a:t>
            </a:r>
            <a:r>
              <a:rPr lang="en-US" dirty="0" smtClean="0"/>
              <a:t> prediction shows the drug crimes will be </a:t>
            </a:r>
            <a:r>
              <a:rPr lang="en-US" dirty="0" smtClean="0"/>
              <a:t>slowly </a:t>
            </a:r>
            <a:r>
              <a:rPr lang="en-US" dirty="0" smtClean="0"/>
              <a:t>going down.  It may be because </a:t>
            </a:r>
            <a:r>
              <a:rPr lang="en-US" dirty="0" smtClean="0"/>
              <a:t>the medical-only marijuana </a:t>
            </a:r>
            <a:r>
              <a:rPr lang="en-US" dirty="0" smtClean="0"/>
              <a:t>legalization </a:t>
            </a:r>
            <a:r>
              <a:rPr lang="en-US" dirty="0" smtClean="0"/>
              <a:t>pushes people </a:t>
            </a:r>
            <a:r>
              <a:rPr lang="en-US" dirty="0" smtClean="0"/>
              <a:t>to buy recreational marijuana in other </a:t>
            </a:r>
            <a:r>
              <a:rPr lang="en-US" dirty="0" smtClean="0"/>
              <a:t>counties, which causes </a:t>
            </a:r>
            <a:r>
              <a:rPr lang="en-US" smtClean="0"/>
              <a:t>drug violation to decrease </a:t>
            </a:r>
            <a:r>
              <a:rPr lang="en-US" dirty="0" smtClean="0"/>
              <a:t>in </a:t>
            </a:r>
            <a:r>
              <a:rPr lang="en-US" dirty="0" smtClean="0"/>
              <a:t>the El Paso and Teller counties.</a:t>
            </a:r>
            <a:endParaRPr lang="en-US" dirty="0"/>
          </a:p>
        </p:txBody>
      </p:sp>
      <p:pic>
        <p:nvPicPr>
          <p:cNvPr id="7" name="Picture 6"/>
          <p:cNvPicPr>
            <a:picLocks noChangeAspect="1"/>
          </p:cNvPicPr>
          <p:nvPr/>
        </p:nvPicPr>
        <p:blipFill>
          <a:blip r:embed="rId2"/>
          <a:stretch>
            <a:fillRect/>
          </a:stretch>
        </p:blipFill>
        <p:spPr>
          <a:xfrm>
            <a:off x="799233" y="838632"/>
            <a:ext cx="3668857" cy="3075365"/>
          </a:xfrm>
          <a:prstGeom prst="rect">
            <a:avLst/>
          </a:prstGeom>
        </p:spPr>
      </p:pic>
      <p:pic>
        <p:nvPicPr>
          <p:cNvPr id="8" name="Picture 7"/>
          <p:cNvPicPr>
            <a:picLocks noChangeAspect="1"/>
          </p:cNvPicPr>
          <p:nvPr/>
        </p:nvPicPr>
        <p:blipFill>
          <a:blip r:embed="rId3"/>
          <a:stretch>
            <a:fillRect/>
          </a:stretch>
        </p:blipFill>
        <p:spPr>
          <a:xfrm>
            <a:off x="799232" y="4113933"/>
            <a:ext cx="3606511" cy="2746819"/>
          </a:xfrm>
          <a:prstGeom prst="rect">
            <a:avLst/>
          </a:prstGeom>
        </p:spPr>
      </p:pic>
      <p:pic>
        <p:nvPicPr>
          <p:cNvPr id="9" name="Picture 8"/>
          <p:cNvPicPr>
            <a:picLocks noChangeAspect="1"/>
          </p:cNvPicPr>
          <p:nvPr/>
        </p:nvPicPr>
        <p:blipFill>
          <a:blip r:embed="rId4"/>
          <a:stretch>
            <a:fillRect/>
          </a:stretch>
        </p:blipFill>
        <p:spPr>
          <a:xfrm>
            <a:off x="4510806" y="4196998"/>
            <a:ext cx="1388228" cy="2390837"/>
          </a:xfrm>
          <a:prstGeom prst="rect">
            <a:avLst/>
          </a:prstGeom>
        </p:spPr>
      </p:pic>
      <p:pic>
        <p:nvPicPr>
          <p:cNvPr id="10" name="Picture 9"/>
          <p:cNvPicPr>
            <a:picLocks noChangeAspect="1"/>
          </p:cNvPicPr>
          <p:nvPr/>
        </p:nvPicPr>
        <p:blipFill>
          <a:blip r:embed="rId5"/>
          <a:stretch>
            <a:fillRect/>
          </a:stretch>
        </p:blipFill>
        <p:spPr>
          <a:xfrm>
            <a:off x="6004097" y="920028"/>
            <a:ext cx="5562167" cy="3968423"/>
          </a:xfrm>
          <a:prstGeom prst="rect">
            <a:avLst/>
          </a:prstGeom>
        </p:spPr>
      </p:pic>
    </p:spTree>
    <p:extLst>
      <p:ext uri="{BB962C8B-B14F-4D97-AF65-F5344CB8AC3E}">
        <p14:creationId xmlns:p14="http://schemas.microsoft.com/office/powerpoint/2010/main" val="2210882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234</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Courier New</vt:lpstr>
      <vt:lpstr>Office Theme</vt:lpstr>
      <vt:lpstr>Crime Changing and Trends before and after Marijuana Legalization in the Medical-only Counties</vt:lpstr>
      <vt:lpstr>PowerPoint Presentation</vt:lpstr>
      <vt:lpstr>PowerPoint Presentation</vt:lpstr>
      <vt:lpstr>PowerPoint Presentation</vt:lpstr>
    </vt:vector>
  </TitlesOfParts>
  <Company>Federal Reserve Bank of 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Chao</dc:creator>
  <cp:lastModifiedBy>David Chao</cp:lastModifiedBy>
  <cp:revision>26</cp:revision>
  <dcterms:created xsi:type="dcterms:W3CDTF">2019-09-02T12:06:31Z</dcterms:created>
  <dcterms:modified xsi:type="dcterms:W3CDTF">2019-09-03T16:59:14Z</dcterms:modified>
</cp:coreProperties>
</file>