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Reshaping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Frank</a:t>
            </a:r>
            <a:r>
              <a:rPr/>
              <a:t> </a:t>
            </a:r>
            <a:r>
              <a:rPr/>
              <a:t>Edwards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2/15/2019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_reshaping_binomial_conver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Reshaping: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(long&lt;-&gt;wide)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dat&lt;-gapminder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(continent, year)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mean_lifeExp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(lifeExp))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(dat)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# Groups:   continent [1]
##   continent  year mean_lifeExp
##   &lt;fct&gt;     &lt;int&gt;        &lt;dbl&gt;
## 1 Africa     1952         39.1
## 2 Africa     1957         41.3
## 3 Africa     1962         43.3
## 4 Africa     1967         45.3
## 5 Africa     1972         47.5
## 6 Africa     1977         49.6</a:t>
            </a:r>
          </a:p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spread()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continent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dat_wide&lt;-dat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spread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mean_lifeExp)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(dat_wide)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6
##    year Africa Americas  Asia Europe Oceania
##   &lt;int&gt;  &lt;dbl&gt;    &lt;dbl&gt; &lt;dbl&gt;  &lt;dbl&gt;   &lt;dbl&gt;
## 1  1952   39.1     53.3  46.3   64.4    69.3
## 2  1957   41.3     56.0  49.3   66.7    70.3
## 3  1962   43.3     58.4  51.6   68.5    71.1
## 4  1967   45.3     60.4  54.7   69.7    71.3
## 5  1972   47.5     62.4  57.3   70.8    71.9
## 6  1977   49.6     64.4  59.6   71.9    72.9</a:t>
            </a:r>
          </a:p>
          <a:p>
            <a:pPr lvl="0" marL="0" indent="0">
              <a:buNone/>
            </a:pP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spread()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dat_wide&lt;-dat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spread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mean_lifeExp)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(dat_wide)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5 x 13
## # Groups:   continent [5]
##   continent `1952` `1957` `1962` `1967` `1972` `1977` `1982` `1987` `1992`
##   &lt;fct&gt;      &lt;dbl&gt;  &lt;dbl&gt;  &lt;dbl&gt;  &lt;dbl&gt;  &lt;dbl&gt;  &lt;dbl&gt;  &lt;dbl&gt;  &lt;dbl&gt;  &lt;dbl&gt;
## 1 Africa      39.1   41.3   43.3   45.3   47.5   49.6   51.6   53.3   53.6
## 2 Americas    53.3   56.0   58.4   60.4   62.4   64.4   66.2   68.1   69.6
## 3 Asia        46.3   49.3   51.6   54.7   57.3   59.6   62.6   64.9   66.5
## 4 Europe      64.4   66.7   68.5   69.7   70.8   71.9   72.8   73.6   74.4
## 5 Oceania     69.3   70.3   71.1   71.3   71.9   72.9   74.3   75.3   76.9
## # … with 3 more variables: `1997` &lt;dbl&gt;, `2002` &lt;dbl&gt;, `2007` &lt;dbl&gt;</a:t>
            </a:r>
          </a:p>
          <a:p>
            <a:pPr lvl="0" marL="0" indent="0">
              <a:buNone/>
            </a:pP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gather()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dat_long&lt;-dat_wide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"mean_lifeExp"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"1952"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"1957"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"1962"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"1967"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"1972"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"1977"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"1982"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"1992"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"1997"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"2002"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"2007"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(dat_long)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4
## # Groups:   continent [5]
##   continent `1987` year  mean_lifeExp
##   &lt;fct&gt;      &lt;dbl&gt; &lt;chr&gt;        &lt;dbl&gt;
## 1 Africa      53.3 1952          39.1
## 2 Americas    68.1 1952          53.3
## 3 Asia        64.9 1952          46.3
## 4 Europe      73.6 1952          64.4
## 5 Oceania     75.3 1952          69.3
## 6 Africa      53.3 1957          41.3</a:t>
            </a:r>
          </a:p>
          <a:p>
            <a:pPr lvl="0" marL="0" indent="0">
              <a:buNone/>
            </a:p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gather()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dat_long&lt;-dat_wide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"mean_lifeExp"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continent)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(dat_long)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# Groups:   continent [5]
##   continent year  mean_lifeExp
##   &lt;fct&gt;     &lt;chr&gt;        &lt;dbl&gt;
## 1 Africa    1952          39.1
## 2 Americas  1952          53.3
## 3 Asia      1952          46.3
## 4 Europe    1952          64.4
## 5 Oceania   1952          69.3
## 6 Africa    1957          41.3</a:t>
            </a:r>
          </a:p>
          <a:p>
            <a:pPr lvl="0" marL="0" indent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Binary/Bernoulli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sampled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a normally distributed random variable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with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can be expressed as: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∼</m:t>
                      </m:r>
                      <m:r>
                        <m:t>N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μ</m:t>
                      </m:r>
                      <m:r>
                        <m:t>,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HW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norm_sim&lt;-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qplot</a:t>
            </a:r>
            <a:r>
              <a:rPr sz="1800">
                <a:latin typeface="Courier"/>
              </a:rPr>
              <a:t>(norm_sim)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coord_cartesian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_reshaping_binomial_conver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norm_sim&lt;-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qplot</a:t>
            </a:r>
            <a:r>
              <a:rPr sz="1800">
                <a:latin typeface="Courier"/>
              </a:rPr>
              <a:t>(norm_sim)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coord_cartesian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_reshaping_binomial_conver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norm_sim&lt;-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qplot</a:t>
            </a:r>
            <a:r>
              <a:rPr sz="1800">
                <a:latin typeface="Courier"/>
              </a:rPr>
              <a:t>(norm_sim)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coord_cartesian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_reshaping_binomial_conver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regressions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a linear regression treats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as a random variable with mean expectation such that each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can be modeled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X</m:t>
                      </m:r>
                      <m:r>
                        <m:t>β</m:t>
                      </m:r>
                      <m: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or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∼</m:t>
                      </m:r>
                      <m:r>
                        <m:t>N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β</m:t>
                      </m:r>
                      <m:r>
                        <m:t>,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 each observation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treated as a draw from a Normal distribution with </a:t>
                </a:r>
                <a14:m>
                  <m:oMath xmlns:m="http://schemas.openxmlformats.org/officeDocument/2006/math">
                    <m:r>
                      <m:t>μ</m:t>
                    </m:r>
                    <m:r>
                      <m:t>=</m:t>
                    </m:r>
                    <m:r>
                      <m:t>X</m:t>
                    </m:r>
                    <m:r>
                      <m:t>β</m:t>
                    </m:r>
                  </m:oMath>
                </a14:m>
                <a:r>
                  <a:rPr/>
                  <a:t> and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the normal model describe all phenomena we study well?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Bernoulli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Bernoulli distribution for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rPr>
                          <m:nor/>
                          <m:sty m:val="p"/>
                        </m:rPr>
                        <m:t>Pr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0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Paramterization: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∼</m:t>
                      </m:r>
                      <m:r>
                        <m:t>B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n</m:t>
                      </m:r>
                      <m:r>
                        <m:t>o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(</m:t>
                      </m:r>
                      <m:r>
                        <m:t>p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an i.i.d. Bernoulli variable with probability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∼</m:t>
                      </m:r>
                      <m:r>
                        <m:t>B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n</m:t>
                      </m:r>
                      <m:r>
                        <m:t>o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(</m:t>
                      </m:r>
                      <m:r>
                        <m:t>p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p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Reshaping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theorem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_reshaping_binomial_conver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Bernoulli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</a:t>
            </a:r>
            <a:r>
              <a:rPr/>
              <a:t> </a:t>
            </a:r>
            <a:r>
              <a:rPr/>
              <a:t>flip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flip_n_coins&lt;-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(n){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rbinom</a:t>
            </a:r>
            <a:r>
              <a:rPr sz="1800">
                <a:latin typeface="Courier"/>
              </a:rPr>
              <a:t>(n,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flip_n_coins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1 0 0 0 0 0 1 0 1 0</a:t>
            </a:r>
          </a:p>
          <a:p>
            <a:pPr lvl="0" marL="0" indent="0">
              <a:buNone/>
            </a:pP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y&lt;-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flip_n_coins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(y)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(y),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_reshaping_binomial_conver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y&lt;-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flip_n_coins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(y)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(y),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_reshaping_binomial_conver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y&lt;-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flip_n_coins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(y)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(y),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_reshaping_binomial_conver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y&lt;-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flip_n_coins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100000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(y)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(y),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Grouping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_reshaping_binomial_conver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binary variable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takes on the values 1 or 0, with probability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(gapminder)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6
##   country     continent  year lifeExp      pop gdpPercap
##   &lt;fct&gt;       &lt;fct&gt;     &lt;int&gt;   &lt;dbl&gt;    &lt;int&gt;     &lt;dbl&gt;
## 1 Afghanistan Asia       1952    28.8  8425333      779.
## 2 Afghanistan Asia       1957    30.3  9240934      821.
## 3 Afghanistan Asia       1962    32.0 10267083      853.
## 4 Afghanistan Asia       1967    34.0 11537966      836.
## 5 Afghanistan Asia       1972    36.1 13079460      740.
## 6 Afghanistan Asia       1977    38.4 14880372      786.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 is this data structured?</a:t>
            </a:r>
          </a:p>
          <a:p>
            <a:pPr lvl="0" marL="0" indent="0">
              <a:buNone/>
            </a:pPr>
            <a:r>
              <a:rPr/>
              <a:t>What natural groupings are present in this data?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summarizing: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gapminder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(country)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mean_lifeExp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(lifeExp))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142 x 2
##    country     mean_lifeExp
##    &lt;fct&gt;              &lt;dbl&gt;
##  1 Afghanistan         37.5
##  2 Albania             68.4
##  3 Algeria             59.0
##  4 Angola              37.9
##  5 Argentina           69.1
##  6 Australia           74.7
##  7 Austria             73.1
##  8 Bahrain             65.6
##  9 Bangladesh          49.8
## 10 Belgium             73.6
## # … with 132 more rows</a:t>
            </a:r>
          </a:p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summarizing: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gapminder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(country)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mean_lifeExp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(lifeExp),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max_lifeExp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(lifeExp),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min_lifeExp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(lifeExp))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142 x 4
##    country     mean_lifeExp max_lifeExp min_lifeExp
##    &lt;fct&gt;              &lt;dbl&gt;       &lt;dbl&gt;       &lt;dbl&gt;
##  1 Afghanistan         37.5        43.8        28.8
##  2 Albania             68.4        76.4        55.2
##  3 Algeria             59.0        72.3        43.1
##  4 Angola              37.9        42.7        30.0
##  5 Argentina           69.1        75.3        62.5
##  6 Australia           74.7        81.2        69.1
##  7 Austria             73.1        79.8        66.8
##  8 Bahrain             65.6        75.6        50.9
##  9 Bangladesh          49.8        64.1        37.5
## 10 Belgium             73.6        79.4        68  
## # … with 132 more rows</a:t>
            </a:r>
          </a:p>
          <a:p>
            <a:pPr lvl="0" marL="0" indent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summarizing: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continent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gapminder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(continent, year)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mean_lifeExp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(lifeExp))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60 x 3
## # Groups:   continent [5]
##    continent  year mean_lifeExp
##    &lt;fct&gt;     &lt;int&gt;        &lt;dbl&gt;
##  1 Africa     1952         39.1
##  2 Africa     1957         41.3
##  3 Africa     1962         43.3
##  4 Africa     1967         45.3
##  5 Africa     1972         47.5
##  6 Africa     1977         49.6
##  7 Africa     1982         51.6
##  8 Africa     1987         53.3
##  9 Africa     1992         53.6
## 10 Africa     1997         53.6
## # … with 50 more rows</a:t>
            </a:r>
          </a:p>
          <a:p>
            <a:pPr lvl="0" marL="0" indent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summarizing: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continent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gapminder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(continent, year)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mean_lifeExp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(lifeExp))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year,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mean_lifeExp,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latin typeface="Courier"/>
              </a:rPr>
              <a:t>continent))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Reshaping data - Binary variables</dc:title>
  <dc:creator>Frank Edwards</dc:creator>
  <cp:keywords/>
  <dcterms:created xsi:type="dcterms:W3CDTF">2019-06-06T13:24:41Z</dcterms:created>
  <dcterms:modified xsi:type="dcterms:W3CDTF">2019-06-06T13:24:41Z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2/15/2019</vt:lpwstr>
  </property>
  <property fmtid="{D5CDD505-2E9C-101B-9397-08002B2CF9AE}" pid="3" name="output">
    <vt:lpwstr>powerpoint_presentation</vt:lpwstr>
  </property>
</Properties>
</file>