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3" r:id="rId6"/>
    <p:sldId id="262" r:id="rId7"/>
    <p:sldId id="274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0" r:id="rId18"/>
    <p:sldId id="25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08511-73E4-47FC-8FEA-9C88BB56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28DE71-6E2C-4225-924A-CBD85AE70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40CCE-9AFA-42D6-98A8-33089EF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B1E51-862A-43D4-9CB6-5E3959DF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DB2DF-6A4C-43CF-9931-017FF2F9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C2B7A-683C-481C-9ED9-6B602422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A2384F-5E04-4CDA-8273-B5484605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B705C-3A65-4F45-BE21-FCBC9B37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86BB8-FB41-4B54-88D4-241DB595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8EFA-9061-44DB-B998-A596184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C55F6F-B31A-4147-B080-2930ACAF1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7FE60F-CC7F-4E41-BDE3-45A46F7A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C8240-DF7E-4BD4-AFA0-15B0BF42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6B6EE-DAFC-4558-8E40-4FDBA92F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FB404-D58E-4D8D-94CE-25788F2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AD448-DABD-42F7-BDFA-F90041CA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BE151-7559-4DAE-B595-256E5B04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A35E4-2580-45CA-A42B-E568E2A4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C6F78-BD3A-4A0C-B75A-58ED6A3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EB71E-8F6A-4802-90C4-B09E6431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43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1713B-8102-4148-8352-DE684F67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9CFAB-67C0-4B1D-8034-360EFA8C7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2032C-AE8E-44FC-9637-D074C42E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69792-EFD7-47C1-89E8-0D9A738B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9E706F-D661-4F82-8CBF-637C6DAD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295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D2853-480B-47A0-9A3B-47B5E976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8AD6E-B22B-4F2B-A6C8-6A818F3B5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261BA-24C2-44DA-B873-C11BAA10B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4DA37-B9D4-4106-994C-933B6C73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92F751-9CCF-423E-8469-3F5B3005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137CB6-7778-4966-9A85-1F718F42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92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59E05-0CB3-4AB8-BCFC-EB83B628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24AAB0-ACFF-4AD1-9340-C31BD144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2248F8-E5E8-4C6E-A9F5-7775412A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049814-1C3F-4BF1-A77D-9C2F6CA4D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2E57BA-DFEE-42FC-BA97-50569C0DB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DA69B1-30FD-42FE-B7D8-279113FA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F9CB24-7D95-4459-B435-C68305D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7E187F-6F09-42C2-95FB-25003AEC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9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396E4-96F8-4E6F-8C0F-30076B9E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D508A-5998-4D6E-B5FF-0CF6194F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65DD65-DF3F-4F9C-BB1B-BD48E0B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A69303-40A4-4EA3-A8C1-152E7B4E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51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30280D-EB22-484F-9D6E-D34580E9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6B2907-1AB7-492B-848A-4BC1F05A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856B35-E769-4521-83D6-12375D7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F6E52-6F08-47AC-810B-40599FC1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ED11F8-5E9D-4BDC-9FC9-BA2BD0A6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0B77F-0D65-4776-A9F0-66688F4E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564709-E605-4441-ADB7-C4955F39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BF2F06-3BF2-4451-B37E-377E7056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B1B1-DF85-446D-BF6C-E6A57643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3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2DAF9-B6FD-4086-A335-AE668D04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FC549D-BF7F-4342-9AC1-40FBDF9C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676A80-7477-435F-AC73-4EC071EA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AA6AE7-F33A-40ED-9EB3-8D1F00DB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92F29-CFA7-4FC8-9792-F81FE745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FBD6D-5C9A-4D82-89F8-8863E221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25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4FA4C4-3DEE-4E1E-BEEC-5494103E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A5166-0980-4A79-981D-2DCB7060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9571D2-0F46-45B0-9CF1-0F0E5A9D9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9FE9D-3F40-460A-86FC-94F4FB47E3B1}" type="datetimeFigureOut">
              <a:rPr lang="de-DE" smtClean="0"/>
              <a:t>23.01.2023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F7144-59A3-4215-BECA-5756B0EE3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3A50E-A868-409C-8561-43D2AAE4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BE1E-D544-4820-A2A0-08F523A999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9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F77E1-D5C9-4C04-84F2-0CFFCB0F7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ahnschrift" panose="020B0502040204020203" pitchFamily="34" charset="0"/>
              </a:rPr>
              <a:t>Homework</a:t>
            </a:r>
            <a:r>
              <a:rPr lang="de-DE" sz="4800" b="1" dirty="0">
                <a:latin typeface="Bahnschrift" panose="020B0502040204020203" pitchFamily="34" charset="0"/>
              </a:rPr>
              <a:t> </a:t>
            </a:r>
            <a:r>
              <a:rPr lang="en-US" sz="4800" b="1" dirty="0">
                <a:latin typeface="Bahnschrift" panose="020B0502040204020203" pitchFamily="34" charset="0"/>
              </a:rPr>
              <a:t>Exercise</a:t>
            </a:r>
            <a:r>
              <a:rPr lang="de-DE" sz="4800" b="1" dirty="0">
                <a:latin typeface="Bahnschrift" panose="020B0502040204020203" pitchFamily="34" charset="0"/>
              </a:rPr>
              <a:t> 02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17E0F-9A85-4870-94DF-1E0A190BF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Geodetic Earth Observation, WS 2022/23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3C7C79-1499-4020-852B-91DAFDD6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63B7CD-A9AB-4EE0-A9E0-7157EFA11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D89E324-6AD7-4A5F-8B50-09C0A4AF22A7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409251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133992-E66B-03CF-C5AC-70365786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43" y="1383265"/>
            <a:ext cx="4891323" cy="51096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c) </a:t>
            </a:r>
            <a:r>
              <a:rPr lang="de-DE" sz="3600" dirty="0" err="1">
                <a:latin typeface="Bahnschrift" panose="020B0502040204020203" pitchFamily="34" charset="0"/>
              </a:rPr>
              <a:t>Calculation</a:t>
            </a:r>
            <a:r>
              <a:rPr lang="de-DE" sz="3600" dirty="0">
                <a:latin typeface="Bahnschrift" panose="020B0502040204020203" pitchFamily="34" charset="0"/>
              </a:rPr>
              <a:t> of </a:t>
            </a:r>
            <a:r>
              <a:rPr lang="de-DE" sz="3600" dirty="0" err="1">
                <a:latin typeface="Bahnschrift" panose="020B0502040204020203" pitchFamily="34" charset="0"/>
              </a:rPr>
              <a:t>unfiltered</a:t>
            </a:r>
            <a:r>
              <a:rPr lang="de-DE" sz="3600" dirty="0">
                <a:latin typeface="Bahnschrift" panose="020B0502040204020203" pitchFamily="34" charset="0"/>
              </a:rPr>
              <a:t> EWH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88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415846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d) </a:t>
            </a:r>
            <a:r>
              <a:rPr lang="de-DE" sz="3600" dirty="0" err="1">
                <a:latin typeface="Bahnschrift" panose="020B0502040204020203" pitchFamily="34" charset="0"/>
              </a:rPr>
              <a:t>Filtering</a:t>
            </a:r>
            <a:r>
              <a:rPr lang="de-DE" sz="3600" dirty="0">
                <a:latin typeface="Bahnschrift" panose="020B0502040204020203" pitchFamily="34" charset="0"/>
              </a:rPr>
              <a:t> of the </a:t>
            </a:r>
            <a:r>
              <a:rPr lang="de-DE" sz="3600" dirty="0" err="1">
                <a:latin typeface="Bahnschrift" panose="020B0502040204020203" pitchFamily="34" charset="0"/>
              </a:rPr>
              <a:t>spherical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br>
              <a:rPr lang="de-DE" sz="3600" dirty="0">
                <a:latin typeface="Bahnschrift" panose="020B0502040204020203" pitchFamily="34" charset="0"/>
              </a:rPr>
            </a:br>
            <a:r>
              <a:rPr lang="de-DE" sz="3600" dirty="0" err="1">
                <a:latin typeface="Bahnschrift" panose="020B0502040204020203" pitchFamily="34" charset="0"/>
              </a:rPr>
              <a:t>harmonic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coefficients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88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209751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e) </a:t>
            </a:r>
            <a:r>
              <a:rPr lang="en-US" sz="3600" dirty="0">
                <a:latin typeface="Bahnschrift" panose="020B0502040204020203" pitchFamily="34" charset="0"/>
              </a:rPr>
              <a:t>Computation of a time series </a:t>
            </a:r>
            <a:br>
              <a:rPr lang="en-US" sz="3600" dirty="0">
                <a:latin typeface="Bahnschrift" panose="020B0502040204020203" pitchFamily="34" charset="0"/>
              </a:rPr>
            </a:br>
            <a:r>
              <a:rPr lang="en-US" sz="3600" dirty="0">
                <a:latin typeface="Bahnschrift" panose="020B0502040204020203" pitchFamily="34" charset="0"/>
              </a:rPr>
              <a:t>of region averages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88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94342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f) </a:t>
            </a:r>
            <a:r>
              <a:rPr lang="en-US" sz="3600" dirty="0">
                <a:latin typeface="Bahnschrift" panose="020B0502040204020203" pitchFamily="34" charset="0"/>
              </a:rPr>
              <a:t>Interpolation of missing GRACE months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863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6949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g) </a:t>
            </a:r>
            <a:r>
              <a:rPr lang="en-US" sz="3600" dirty="0">
                <a:latin typeface="Bahnschrift" panose="020B0502040204020203" pitchFamily="34" charset="0"/>
              </a:rPr>
              <a:t>Estimation of linear mass trend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863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249004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3. </a:t>
            </a:r>
            <a:r>
              <a:rPr lang="de-DE" sz="3600" dirty="0" err="1">
                <a:latin typeface="Bahnschrift" panose="020B0502040204020203" pitchFamily="34" charset="0"/>
              </a:rPr>
              <a:t>Results</a:t>
            </a:r>
            <a:r>
              <a:rPr lang="de-DE" sz="3600" dirty="0">
                <a:latin typeface="Bahnschrift" panose="020B0502040204020203" pitchFamily="34" charset="0"/>
              </a:rPr>
              <a:t> and </a:t>
            </a:r>
            <a:r>
              <a:rPr lang="de-DE" sz="3600" dirty="0" err="1">
                <a:latin typeface="Bahnschrift" panose="020B0502040204020203" pitchFamily="34" charset="0"/>
              </a:rPr>
              <a:t>discussion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954496F-28D0-AF0F-360C-C5F1BBA68C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48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6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9370832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4. </a:t>
            </a:r>
            <a:r>
              <a:rPr lang="en-US" sz="3600" dirty="0">
                <a:latin typeface="Bahnschrift" panose="020B0502040204020203" pitchFamily="34" charset="0"/>
              </a:rPr>
              <a:t>Conclusion and perspective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87526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327782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Bibliography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Sasgen, I., Wouters, B., Gardner, A.S. et al. (2020): Return to rapid ice loss in Greenland and record loss in 2019 detected by the GRACE-FO satellites. </a:t>
            </a:r>
            <a:r>
              <a:rPr lang="en-US" sz="1600" i="1" dirty="0">
                <a:latin typeface="Bahnschrift" panose="020B0502040204020203" pitchFamily="34" charset="0"/>
              </a:rPr>
              <a:t>Communications Earth &amp; Environment </a:t>
            </a:r>
            <a:r>
              <a:rPr lang="en-US" sz="1600" dirty="0">
                <a:latin typeface="Bahnschrift" panose="020B0502040204020203" pitchFamily="34" charset="0"/>
              </a:rPr>
              <a:t>1 (8). Springer Nature.</a:t>
            </a:r>
          </a:p>
          <a:p>
            <a:endParaRPr lang="de-DE" sz="1600" dirty="0">
              <a:latin typeface="Bahnschrift" panose="020B0502040204020203" pitchFamily="34" charset="0"/>
            </a:endParaRPr>
          </a:p>
          <a:p>
            <a:endParaRPr lang="de-DE" sz="20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360533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6FF1E03-67CA-D959-706F-8C7BDA53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68" y="1754082"/>
            <a:ext cx="3842740" cy="34789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1. Introduction ????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567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Mass changes can be observed using gravimetric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t</a:t>
            </a:r>
            <a:r>
              <a:rPr lang="de-DE" sz="900" dirty="0">
                <a:latin typeface="Bahnschrift" panose="020B0502040204020203" pitchFamily="34" charset="0"/>
              </a:rPr>
              <a:t>0</a:t>
            </a:r>
            <a:r>
              <a:rPr lang="de-DE" sz="1600" dirty="0">
                <a:latin typeface="Bahnschrift" panose="020B0502040204020203" pitchFamily="34" charset="0"/>
              </a:rPr>
              <a:t> = more mass = higher gravitational force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t</a:t>
            </a:r>
            <a:r>
              <a:rPr lang="de-DE" sz="900" dirty="0">
                <a:latin typeface="Bahnschrift" panose="020B0502040204020203" pitchFamily="34" charset="0"/>
              </a:rPr>
              <a:t>1</a:t>
            </a:r>
            <a:r>
              <a:rPr lang="de-DE" sz="1600" dirty="0">
                <a:latin typeface="Bahnschrift" panose="020B0502040204020203" pitchFamily="34" charset="0"/>
              </a:rPr>
              <a:t> = less mass = lower gravitational force</a:t>
            </a:r>
          </a:p>
          <a:p>
            <a:r>
              <a:rPr lang="de-DE" sz="2000" dirty="0">
                <a:latin typeface="Bahnschrift" panose="020B0502040204020203" pitchFamily="34" charset="0"/>
              </a:rPr>
              <a:t>Problem: Glacial isostatic adjustment (GIA)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Viscoelastic</a:t>
            </a:r>
            <a:r>
              <a:rPr lang="de-DE" sz="1600" dirty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reaction</a:t>
            </a:r>
            <a:r>
              <a:rPr lang="de-DE" sz="1600" dirty="0">
                <a:latin typeface="Bahnschrift" panose="020B0502040204020203" pitchFamily="34" charset="0"/>
              </a:rPr>
              <a:t> of </a:t>
            </a:r>
            <a:r>
              <a:rPr lang="en-US" sz="1600" dirty="0">
                <a:latin typeface="Bahnschrift" panose="020B0502040204020203" pitchFamily="34" charset="0"/>
              </a:rPr>
              <a:t>earth</a:t>
            </a:r>
            <a:r>
              <a:rPr lang="de-DE" sz="1600" dirty="0">
                <a:latin typeface="Bahnschrift" panose="020B0502040204020203" pitchFamily="34" charset="0"/>
              </a:rPr>
              <a:t>‘s crust to changing loading masses</a:t>
            </a:r>
          </a:p>
          <a:p>
            <a:r>
              <a:rPr lang="de-DE" sz="2000" dirty="0">
                <a:latin typeface="Bahnschrift" panose="020B0502040204020203" pitchFamily="34" charset="0"/>
              </a:rPr>
              <a:t>GIA </a:t>
            </a:r>
            <a:r>
              <a:rPr lang="de-DE" sz="2000" dirty="0" err="1">
                <a:latin typeface="Bahnschrift" panose="020B0502040204020203" pitchFamily="34" charset="0"/>
              </a:rPr>
              <a:t>is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difficult</a:t>
            </a:r>
            <a:r>
              <a:rPr lang="de-DE" sz="2000" dirty="0">
                <a:latin typeface="Bahnschrift" panose="020B0502040204020203" pitchFamily="34" charset="0"/>
              </a:rPr>
              <a:t> to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Ice cover of last glacial maximum is not exactly known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Dependent on the structure and physical characteristics of the earth’s mantle and crust</a:t>
            </a:r>
            <a:endParaRPr lang="de-DE" sz="1600" dirty="0">
              <a:latin typeface="Bahnschrift" panose="020B0502040204020203" pitchFamily="34" charset="0"/>
            </a:endParaRPr>
          </a:p>
          <a:p>
            <a:r>
              <a:rPr lang="de-DE" sz="2000" dirty="0">
                <a:latin typeface="Bahnschrift" panose="020B0502040204020203" pitchFamily="34" charset="0"/>
              </a:rPr>
              <a:t> </a:t>
            </a:r>
          </a:p>
          <a:p>
            <a:endParaRPr lang="de-DE" sz="20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DA0118-28D3-A3FB-D190-83229B7D95B7}"/>
              </a:ext>
            </a:extLst>
          </p:cNvPr>
          <p:cNvSpPr txBox="1"/>
          <p:nvPr/>
        </p:nvSpPr>
        <p:spPr>
          <a:xfrm>
            <a:off x="7940841" y="5205215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Eicker (2022)</a:t>
            </a:r>
          </a:p>
        </p:txBody>
      </p:sp>
    </p:spTree>
    <p:extLst>
      <p:ext uri="{BB962C8B-B14F-4D97-AF65-F5344CB8AC3E}">
        <p14:creationId xmlns:p14="http://schemas.microsoft.com/office/powerpoint/2010/main" val="147539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Structure of the presentation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>
                <a:latin typeface="Bahnschrift" panose="020B050204020402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latin typeface="Bahnschrift" panose="020B0502040204020203" pitchFamily="34" charset="0"/>
              </a:rPr>
              <a:t>Data processing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sz="1800" dirty="0">
                <a:latin typeface="Bahnschrift" panose="020B0502040204020203" pitchFamily="34" charset="0"/>
              </a:rPr>
              <a:t>Selection of a region of interest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Pre-processing the monthly solutions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Calculation of unfiltered equivalent water heights (EWH)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Filtering of the spherical harmonic coefficients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Computation of a time series of region averages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Interpolation of missing GRACE months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>
                <a:latin typeface="Bahnschrift" panose="020B0502040204020203" pitchFamily="34" charset="0"/>
              </a:rPr>
              <a:t>Estimation of linear mass trend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Results and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Conclusion and perspective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       Bibliography 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33866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1. Introduction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The continental mass balance changes constantly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Seasonal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Changes due to global warming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Changes due to other human activity</a:t>
            </a:r>
          </a:p>
          <a:p>
            <a:r>
              <a:rPr lang="de-DE" sz="2000" dirty="0">
                <a:latin typeface="Bahnschrift" panose="020B0502040204020203" pitchFamily="34" charset="0"/>
              </a:rPr>
              <a:t>These mass changes can be observed using 3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input-output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volumetric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gravimetric method</a:t>
            </a:r>
          </a:p>
          <a:p>
            <a:endParaRPr lang="de-DE" sz="20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DA0118-28D3-A3FB-D190-83229B7D95B7}"/>
              </a:ext>
            </a:extLst>
          </p:cNvPr>
          <p:cNvSpPr txBox="1"/>
          <p:nvPr/>
        </p:nvSpPr>
        <p:spPr>
          <a:xfrm>
            <a:off x="7940841" y="5228866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Sasgen et al. (2020)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640D47F6-7B95-4CFB-1B5F-08C08B64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7" y="1754082"/>
            <a:ext cx="4140500" cy="349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9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2A7F888-FFAC-4A34-BABF-AF2C52F7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5" y="3104147"/>
            <a:ext cx="8069406" cy="36605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FF1E03-67CA-D959-706F-8C7BDA539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68" y="1962507"/>
            <a:ext cx="3842740" cy="34789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1. Introduction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567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Mass changes can be observed using gravimetric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t</a:t>
            </a:r>
            <a:r>
              <a:rPr lang="de-DE" sz="900" dirty="0">
                <a:latin typeface="Bahnschrift" panose="020B0502040204020203" pitchFamily="34" charset="0"/>
              </a:rPr>
              <a:t>0</a:t>
            </a:r>
            <a:r>
              <a:rPr lang="de-DE" sz="1600" dirty="0">
                <a:latin typeface="Bahnschrift" panose="020B0502040204020203" pitchFamily="34" charset="0"/>
              </a:rPr>
              <a:t> = more mass = higher gravitational force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t</a:t>
            </a:r>
            <a:r>
              <a:rPr lang="de-DE" sz="900" dirty="0">
                <a:latin typeface="Bahnschrift" panose="020B0502040204020203" pitchFamily="34" charset="0"/>
              </a:rPr>
              <a:t>1</a:t>
            </a:r>
            <a:r>
              <a:rPr lang="de-DE" sz="1600" dirty="0">
                <a:latin typeface="Bahnschrift" panose="020B0502040204020203" pitchFamily="34" charset="0"/>
              </a:rPr>
              <a:t> = less mass = lower gravitational force</a:t>
            </a:r>
            <a:endParaRPr lang="de-DE" sz="2000" dirty="0">
              <a:latin typeface="Bahnschrift" panose="020B0502040204020203" pitchFamily="34" charset="0"/>
            </a:endParaRPr>
          </a:p>
          <a:p>
            <a:r>
              <a:rPr lang="de-DE" sz="2000" dirty="0" err="1">
                <a:latin typeface="Bahnschrift" panose="020B0502040204020203" pitchFamily="34" charset="0"/>
              </a:rPr>
              <a:t>Equivalent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water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heights</a:t>
            </a:r>
            <a:r>
              <a:rPr lang="de-DE" sz="2000" dirty="0">
                <a:latin typeface="Bahnschrift" panose="020B0502040204020203" pitchFamily="34" charset="0"/>
              </a:rPr>
              <a:t> (EWH)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1600" dirty="0">
              <a:latin typeface="Bahnschrift" panose="020B0502040204020203" pitchFamily="34" charset="0"/>
            </a:endParaRPr>
          </a:p>
          <a:p>
            <a:endParaRPr lang="de-DE" sz="20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DA0118-28D3-A3FB-D190-83229B7D95B7}"/>
              </a:ext>
            </a:extLst>
          </p:cNvPr>
          <p:cNvSpPr txBox="1"/>
          <p:nvPr/>
        </p:nvSpPr>
        <p:spPr>
          <a:xfrm>
            <a:off x="7940841" y="5413640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Eicker (2022)</a:t>
            </a:r>
          </a:p>
        </p:txBody>
      </p:sp>
    </p:spTree>
    <p:extLst>
      <p:ext uri="{BB962C8B-B14F-4D97-AF65-F5344CB8AC3E}">
        <p14:creationId xmlns:p14="http://schemas.microsoft.com/office/powerpoint/2010/main" val="10766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1. Introduction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5674" cy="4351338"/>
          </a:xfrm>
        </p:spPr>
        <p:txBody>
          <a:bodyPr>
            <a:normAutofit/>
          </a:bodyPr>
          <a:lstStyle/>
          <a:p>
            <a:r>
              <a:rPr lang="de-DE" sz="2000" dirty="0" err="1">
                <a:latin typeface="Bahnschrift" panose="020B0502040204020203" pitchFamily="34" charset="0"/>
              </a:rPr>
              <a:t>Necessary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Steps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while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processing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the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data</a:t>
            </a:r>
            <a:r>
              <a:rPr lang="de-DE" sz="2000" dirty="0">
                <a:latin typeface="Bahnschrift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Removal of the static gravity field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Calculation of unfiltered equivalent water heights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" panose="020B0502040204020203" pitchFamily="34" charset="0"/>
              </a:rPr>
              <a:t>Using the load love numbers for approximating the g</a:t>
            </a:r>
            <a:r>
              <a:rPr lang="de-DE" sz="1200" dirty="0" err="1">
                <a:latin typeface="Bahnschrift" panose="020B0502040204020203" pitchFamily="34" charset="0"/>
              </a:rPr>
              <a:t>lacial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isostatic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adjustment</a:t>
            </a:r>
            <a:r>
              <a:rPr lang="de-DE" sz="1200" dirty="0">
                <a:latin typeface="Bahnschrift" panose="020B0502040204020203" pitchFamily="34" charset="0"/>
              </a:rPr>
              <a:t> (</a:t>
            </a:r>
            <a:r>
              <a:rPr lang="en-US" sz="1200" dirty="0">
                <a:latin typeface="Bahnschrift" panose="020B0502040204020203" pitchFamily="34" charset="0"/>
              </a:rPr>
              <a:t>GIA)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Filtering of the spherical harmonic coefficients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" panose="020B0502040204020203" pitchFamily="34" charset="0"/>
              </a:rPr>
              <a:t>Gaussian filter with various filter radii 	choose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Computation of a time series of region averages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Interpolation of missing GRACE months by inserting the average of the previous and the successive mean EWH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" panose="020B0502040204020203" pitchFamily="34" charset="0"/>
              </a:rPr>
              <a:t>Estimation of linear mass trend of the interpolated series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CC39692-FEE0-E969-5A6E-4EC222993F1B}"/>
              </a:ext>
            </a:extLst>
          </p:cNvPr>
          <p:cNvSpPr/>
          <p:nvPr/>
        </p:nvSpPr>
        <p:spPr>
          <a:xfrm>
            <a:off x="4916906" y="3344779"/>
            <a:ext cx="312821" cy="8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19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2. Data processing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5229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Python </a:t>
            </a:r>
            <a:r>
              <a:rPr lang="de-DE" sz="2000" dirty="0" err="1">
                <a:latin typeface="Bahnschrift" panose="020B0502040204020203" pitchFamily="34" charset="0"/>
              </a:rPr>
              <a:t>scripts</a:t>
            </a:r>
            <a:r>
              <a:rPr lang="de-DE" sz="2000" dirty="0">
                <a:latin typeface="Bahnschrift" panose="020B0502040204020203" pitchFamily="34" charset="0"/>
              </a:rPr>
              <a:t> and a </a:t>
            </a:r>
            <a:r>
              <a:rPr lang="de-DE" sz="2000" dirty="0" err="1">
                <a:latin typeface="Bahnschrift" panose="020B0502040204020203" pitchFamily="34" charset="0"/>
              </a:rPr>
              <a:t>library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for</a:t>
            </a:r>
            <a:r>
              <a:rPr lang="de-DE" sz="2000" dirty="0">
                <a:latin typeface="Bahnschrift" panose="020B0502040204020203" pitchFamily="34" charset="0"/>
              </a:rPr>
              <a:t> different </a:t>
            </a:r>
            <a:br>
              <a:rPr lang="de-DE" sz="2000" dirty="0">
                <a:latin typeface="Bahnschrift" panose="020B0502040204020203" pitchFamily="34" charset="0"/>
              </a:rPr>
            </a:br>
            <a:r>
              <a:rPr lang="de-DE" sz="2000" dirty="0">
                <a:latin typeface="Bahnschrift" panose="020B0502040204020203" pitchFamily="34" charset="0"/>
              </a:rPr>
              <a:t>sub-tasks: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main.py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data_processing.py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functions.py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data_plotting.py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C84EF6E-28FB-860F-D4F7-30619A26E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846" y="1745947"/>
            <a:ext cx="7771454" cy="43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2. Data processing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5229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Python </a:t>
            </a:r>
            <a:r>
              <a:rPr lang="de-DE" sz="2000" dirty="0" err="1">
                <a:latin typeface="Bahnschrift" panose="020B0502040204020203" pitchFamily="34" charset="0"/>
              </a:rPr>
              <a:t>scripts</a:t>
            </a:r>
            <a:r>
              <a:rPr lang="de-DE" sz="2000" dirty="0">
                <a:latin typeface="Bahnschrift" panose="020B0502040204020203" pitchFamily="34" charset="0"/>
              </a:rPr>
              <a:t> and a </a:t>
            </a:r>
            <a:r>
              <a:rPr lang="de-DE" sz="2000" dirty="0" err="1">
                <a:latin typeface="Bahnschrift" panose="020B0502040204020203" pitchFamily="34" charset="0"/>
              </a:rPr>
              <a:t>library</a:t>
            </a:r>
            <a:r>
              <a:rPr lang="de-DE" sz="2000" dirty="0">
                <a:latin typeface="Bahnschrift" panose="020B0502040204020203" pitchFamily="34" charset="0"/>
              </a:rPr>
              <a:t> </a:t>
            </a:r>
            <a:r>
              <a:rPr lang="de-DE" sz="2000" dirty="0" err="1">
                <a:latin typeface="Bahnschrift" panose="020B0502040204020203" pitchFamily="34" charset="0"/>
              </a:rPr>
              <a:t>for</a:t>
            </a:r>
            <a:r>
              <a:rPr lang="de-DE" sz="2000" dirty="0">
                <a:latin typeface="Bahnschrift" panose="020B0502040204020203" pitchFamily="34" charset="0"/>
              </a:rPr>
              <a:t> different </a:t>
            </a:r>
            <a:br>
              <a:rPr lang="de-DE" sz="2000" dirty="0">
                <a:latin typeface="Bahnschrift" panose="020B0502040204020203" pitchFamily="34" charset="0"/>
              </a:rPr>
            </a:br>
            <a:r>
              <a:rPr lang="de-DE" sz="2000" dirty="0">
                <a:latin typeface="Bahnschrift" panose="020B0502040204020203" pitchFamily="34" charset="0"/>
              </a:rPr>
              <a:t>sub-tasks: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main.py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data_processing.py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functions.py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Bahnschrift" panose="020B0502040204020203" pitchFamily="34" charset="0"/>
              </a:rPr>
              <a:t>data_plotting.py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0FC6868-0438-9B90-F2A6-1E4CF3A3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845" y="1745946"/>
            <a:ext cx="773571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4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a) Selection of a region of interest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884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Bahnschrift" panose="020B0502040204020203" pitchFamily="34" charset="0"/>
              </a:rPr>
              <a:t>Canadian Province of British Columbia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C48829-2A0A-7B7A-D269-1D73F84EE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96" y="1562100"/>
            <a:ext cx="5396668" cy="52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8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47315-2CB4-46C6-8AC2-95B18E1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b) </a:t>
            </a:r>
            <a:r>
              <a:rPr lang="de-DE" sz="3600" dirty="0" err="1">
                <a:latin typeface="Bahnschrift" panose="020B0502040204020203" pitchFamily="34" charset="0"/>
              </a:rPr>
              <a:t>Pre</a:t>
            </a:r>
            <a:r>
              <a:rPr lang="de-DE" sz="3600" dirty="0">
                <a:latin typeface="Bahnschrift" panose="020B0502040204020203" pitchFamily="34" charset="0"/>
              </a:rPr>
              <a:t>-processing the </a:t>
            </a:r>
            <a:r>
              <a:rPr lang="de-DE" sz="3600" dirty="0" err="1">
                <a:latin typeface="Bahnschrift" panose="020B0502040204020203" pitchFamily="34" charset="0"/>
              </a:rPr>
              <a:t>monthly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solutions</a:t>
            </a:r>
            <a:endParaRPr lang="de-DE" sz="4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4E635-B60E-4608-9187-A76C7679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863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Removed the static gravity field ITSG-Grace2018s.gfc</a:t>
            </a:r>
            <a:endParaRPr lang="de-DE" sz="1600" dirty="0">
              <a:latin typeface="Bahnschrift" panose="020B0502040204020203" pitchFamily="34" charset="0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19843-12CD-4097-98FD-A4CB5227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77282"/>
            <a:ext cx="2453952" cy="617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650D6-39AC-43CB-8D6E-FC11148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3" y="93306"/>
            <a:ext cx="1266721" cy="1380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BD6F97-93E7-4C42-99EB-D40C8A38AA31}"/>
              </a:ext>
            </a:extLst>
          </p:cNvPr>
          <p:cNvSpPr txBox="1"/>
          <p:nvPr/>
        </p:nvSpPr>
        <p:spPr>
          <a:xfrm>
            <a:off x="8141368" y="6456917"/>
            <a:ext cx="39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latin typeface="Bahnschrift" panose="020B0502040204020203" pitchFamily="34" charset="0"/>
              </a:rPr>
              <a:t>Christopher Mahn, Silas Teske, Joshua Wolf</a:t>
            </a:r>
          </a:p>
        </p:txBody>
      </p:sp>
    </p:spTree>
    <p:extLst>
      <p:ext uri="{BB962C8B-B14F-4D97-AF65-F5344CB8AC3E}">
        <p14:creationId xmlns:p14="http://schemas.microsoft.com/office/powerpoint/2010/main" val="268244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Breitbild</PresentationFormat>
  <Paragraphs>102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Wingdings</vt:lpstr>
      <vt:lpstr>Office</vt:lpstr>
      <vt:lpstr>Homework Exercise 02</vt:lpstr>
      <vt:lpstr>Structure of the presentation</vt:lpstr>
      <vt:lpstr>1. Introduction</vt:lpstr>
      <vt:lpstr>1. Introduction</vt:lpstr>
      <vt:lpstr>1. Introduction</vt:lpstr>
      <vt:lpstr>2. Data processing</vt:lpstr>
      <vt:lpstr>2. Data processing</vt:lpstr>
      <vt:lpstr>a) Selection of a region of interest</vt:lpstr>
      <vt:lpstr>b) Pre-processing the monthly solutions</vt:lpstr>
      <vt:lpstr>c) Calculation of unfiltered EWH</vt:lpstr>
      <vt:lpstr>d) Filtering of the spherical  harmonic coefficients</vt:lpstr>
      <vt:lpstr>e) Computation of a time series  of region averages</vt:lpstr>
      <vt:lpstr>f) Interpolation of missing GRACE months</vt:lpstr>
      <vt:lpstr>g) Estimation of linear mass trend</vt:lpstr>
      <vt:lpstr>3. Results and discussion</vt:lpstr>
      <vt:lpstr>4. Conclusion and perspective</vt:lpstr>
      <vt:lpstr>Bibliography</vt:lpstr>
      <vt:lpstr>1. Introduction 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Exercise 02</dc:title>
  <dc:creator>Joshua Wolf</dc:creator>
  <cp:lastModifiedBy>Joshua Wolf</cp:lastModifiedBy>
  <cp:revision>12</cp:revision>
  <dcterms:created xsi:type="dcterms:W3CDTF">2023-01-19T12:18:06Z</dcterms:created>
  <dcterms:modified xsi:type="dcterms:W3CDTF">2023-01-23T22:03:46Z</dcterms:modified>
</cp:coreProperties>
</file>