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60" r:id="rId16"/>
    <p:sldId id="259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08511-73E4-47FC-8FEA-9C88BB564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28DE71-6E2C-4225-924A-CBD85AE70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F40CCE-9AFA-42D6-98A8-33089EF5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FE9D-3F40-460A-86FC-94F4FB47E3B1}" type="datetimeFigureOut">
              <a:rPr lang="de-DE" smtClean="0"/>
              <a:t>19.01.2023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3B1E51-862A-43D4-9CB6-5E3959DF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3DB2DF-6A4C-43CF-9931-017FF2F9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BE1E-D544-4820-A2A0-08F523A9991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01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C2B7A-683C-481C-9ED9-6B602422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A2384F-5E04-4CDA-8273-B54846053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CB705C-3A65-4F45-BE21-FCBC9B37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FE9D-3F40-460A-86FC-94F4FB47E3B1}" type="datetimeFigureOut">
              <a:rPr lang="de-DE" smtClean="0"/>
              <a:t>19.01.2023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686BB8-FB41-4B54-88D4-241DB595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D48EFA-9061-44DB-B998-A5961840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BE1E-D544-4820-A2A0-08F523A9991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403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EC55F6F-B31A-4147-B080-2930ACAF1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7FE60F-CC7F-4E41-BDE3-45A46F7A1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1C8240-DF7E-4BD4-AFA0-15B0BF42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FE9D-3F40-460A-86FC-94F4FB47E3B1}" type="datetimeFigureOut">
              <a:rPr lang="de-DE" smtClean="0"/>
              <a:t>19.01.2023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36B6EE-DAFC-4558-8E40-4FDBA92F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2FB404-D58E-4D8D-94CE-25788F23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BE1E-D544-4820-A2A0-08F523A9991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96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AD448-DABD-42F7-BDFA-F90041CA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BBE151-7559-4DAE-B595-256E5B04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1A35E4-2580-45CA-A42B-E568E2A4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FE9D-3F40-460A-86FC-94F4FB47E3B1}" type="datetimeFigureOut">
              <a:rPr lang="de-DE" smtClean="0"/>
              <a:t>19.01.2023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1C6F78-BD3A-4A0C-B75A-58ED6A3A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BEB71E-8F6A-4802-90C4-B09E6431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BE1E-D544-4820-A2A0-08F523A9991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143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1713B-8102-4148-8352-DE684F67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39CFAB-67C0-4B1D-8034-360EFA8C7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92032C-AE8E-44FC-9637-D074C42E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FE9D-3F40-460A-86FC-94F4FB47E3B1}" type="datetimeFigureOut">
              <a:rPr lang="de-DE" smtClean="0"/>
              <a:t>19.01.2023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69792-EFD7-47C1-89E8-0D9A738B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9E706F-D661-4F82-8CBF-637C6DAD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BE1E-D544-4820-A2A0-08F523A9991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295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D2853-480B-47A0-9A3B-47B5E976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58AD6E-B22B-4F2B-A6C8-6A818F3B5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0261BA-24C2-44DA-B873-C11BAA10B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44DA37-B9D4-4106-994C-933B6C73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FE9D-3F40-460A-86FC-94F4FB47E3B1}" type="datetimeFigureOut">
              <a:rPr lang="de-DE" smtClean="0"/>
              <a:t>19.01.2023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92F751-9CCF-423E-8469-3F5B3005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137CB6-7778-4966-9A85-1F718F42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BE1E-D544-4820-A2A0-08F523A9991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492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59E05-0CB3-4AB8-BCFC-EB83B628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24AAB0-ACFF-4AD1-9340-C31BD144B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2248F8-E5E8-4C6E-A9F5-7775412AF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049814-1C3F-4BF1-A77D-9C2F6CA4D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2E57BA-DFEE-42FC-BA97-50569C0DB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DA69B1-30FD-42FE-B7D8-279113FA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FE9D-3F40-460A-86FC-94F4FB47E3B1}" type="datetimeFigureOut">
              <a:rPr lang="de-DE" smtClean="0"/>
              <a:t>19.01.2023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2F9CB24-7D95-4459-B435-C68305DC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7E187F-6F09-42C2-95FB-25003AEC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BE1E-D544-4820-A2A0-08F523A9991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091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396E4-96F8-4E6F-8C0F-30076B9E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CD508A-5998-4D6E-B5FF-0CF6194F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FE9D-3F40-460A-86FC-94F4FB47E3B1}" type="datetimeFigureOut">
              <a:rPr lang="de-DE" smtClean="0"/>
              <a:t>19.01.2023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65DD65-DF3F-4F9C-BB1B-BD48E0BD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A69303-40A4-4EA3-A8C1-152E7B4E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BE1E-D544-4820-A2A0-08F523A9991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251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830280D-EB22-484F-9D6E-D34580E9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FE9D-3F40-460A-86FC-94F4FB47E3B1}" type="datetimeFigureOut">
              <a:rPr lang="de-DE" smtClean="0"/>
              <a:t>19.01.2023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6B2907-1AB7-492B-848A-4BC1F05A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856B35-E769-4521-83D6-12375D7E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BE1E-D544-4820-A2A0-08F523A9991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849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F6E52-6F08-47AC-810B-40599FC1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ED11F8-5E9D-4BDC-9FC9-BA2BD0A6B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00B77F-0D65-4776-A9F0-66688F4E0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564709-E605-4441-ADB7-C4955F39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FE9D-3F40-460A-86FC-94F4FB47E3B1}" type="datetimeFigureOut">
              <a:rPr lang="de-DE" smtClean="0"/>
              <a:t>19.01.2023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BF2F06-3BF2-4451-B37E-377E7056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DDB1B1-DF85-446D-BF6C-E6A57643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BE1E-D544-4820-A2A0-08F523A9991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037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2DAF9-B6FD-4086-A335-AE668D04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FC549D-BF7F-4342-9AC1-40FBDF9C0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676A80-7477-435F-AC73-4EC071EA2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AA6AE7-F33A-40ED-9EB3-8D1F00DB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FE9D-3F40-460A-86FC-94F4FB47E3B1}" type="datetimeFigureOut">
              <a:rPr lang="de-DE" smtClean="0"/>
              <a:t>19.01.2023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92F29-CFA7-4FC8-9792-F81FE745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6FBD6D-5C9A-4D82-89F8-8863E221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BE1E-D544-4820-A2A0-08F523A9991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25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C4FA4C4-3DEE-4E1E-BEEC-5494103E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BA5166-0980-4A79-981D-2DCB70603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9571D2-0F46-45B0-9CF1-0F0E5A9D9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9FE9D-3F40-460A-86FC-94F4FB47E3B1}" type="datetimeFigureOut">
              <a:rPr lang="de-DE" smtClean="0"/>
              <a:t>19.01.2023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AF7144-59A3-4215-BECA-5756B0EE3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53A50E-A868-409C-8561-43D2AAE4F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8BE1E-D544-4820-A2A0-08F523A9991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79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F77E1-D5C9-4C04-84F2-0CFFCB0F75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Bahnschrift" panose="020B0502040204020203" pitchFamily="34" charset="0"/>
              </a:rPr>
              <a:t>Homework</a:t>
            </a:r>
            <a:r>
              <a:rPr lang="de-DE" sz="4800" b="1" dirty="0">
                <a:latin typeface="Bahnschrift" panose="020B0502040204020203" pitchFamily="34" charset="0"/>
              </a:rPr>
              <a:t> </a:t>
            </a:r>
            <a:r>
              <a:rPr lang="en-US" sz="4800" b="1" dirty="0">
                <a:latin typeface="Bahnschrift" panose="020B0502040204020203" pitchFamily="34" charset="0"/>
              </a:rPr>
              <a:t>Exercise</a:t>
            </a:r>
            <a:r>
              <a:rPr lang="de-DE" sz="4800" b="1" dirty="0">
                <a:latin typeface="Bahnschrift" panose="020B0502040204020203" pitchFamily="34" charset="0"/>
              </a:rPr>
              <a:t> 02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117E0F-9A85-4870-94DF-1E0A190BFC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latin typeface="Bahnschrift" panose="020B0502040204020203" pitchFamily="34" charset="0"/>
              </a:rPr>
              <a:t>Geodetic Earth Observation, WS 2022/23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3C7C79-1499-4020-852B-91DAFDD63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0C63B7CD-A9AB-4EE0-A9E0-7157EFA11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D89E324-6AD7-4A5F-8B50-09C0A4AF22A7}"/>
              </a:ext>
            </a:extLst>
          </p:cNvPr>
          <p:cNvSpPr txBox="1"/>
          <p:nvPr/>
        </p:nvSpPr>
        <p:spPr>
          <a:xfrm>
            <a:off x="8141368" y="6456917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Christopher Mahn, Silas Teske, Joshua Wolf</a:t>
            </a:r>
          </a:p>
        </p:txBody>
      </p:sp>
    </p:spTree>
    <p:extLst>
      <p:ext uri="{BB962C8B-B14F-4D97-AF65-F5344CB8AC3E}">
        <p14:creationId xmlns:p14="http://schemas.microsoft.com/office/powerpoint/2010/main" val="4092518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47315-2CB4-46C6-8AC2-95B18E1A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1" y="365125"/>
            <a:ext cx="9370832" cy="1325563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latin typeface="Bahnschrift" panose="020B0502040204020203" pitchFamily="34" charset="0"/>
              </a:rPr>
              <a:t>e) </a:t>
            </a:r>
            <a:r>
              <a:rPr lang="en-US" sz="3600" dirty="0">
                <a:latin typeface="Bahnschrift" panose="020B0502040204020203" pitchFamily="34" charset="0"/>
              </a:rPr>
              <a:t>Computation of a time series </a:t>
            </a:r>
            <a:br>
              <a:rPr lang="en-US" sz="3600" dirty="0">
                <a:latin typeface="Bahnschrift" panose="020B0502040204020203" pitchFamily="34" charset="0"/>
              </a:rPr>
            </a:br>
            <a:r>
              <a:rPr lang="en-US" sz="3600" dirty="0">
                <a:latin typeface="Bahnschrift" panose="020B0502040204020203" pitchFamily="34" charset="0"/>
              </a:rPr>
              <a:t>of region averages</a:t>
            </a:r>
            <a:endParaRPr lang="de-DE" sz="4000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4E635-B60E-4608-9187-A76C7679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3884" cy="4351338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Bahnschrift" panose="020B0502040204020203" pitchFamily="34" charset="0"/>
              </a:rPr>
              <a:t>P</a:t>
            </a:r>
            <a:endParaRPr lang="de-DE" sz="1600" dirty="0">
              <a:latin typeface="Bahnschrift" panose="020B0502040204020203" pitchFamily="34" charset="0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19843-12CD-4097-98FD-A4CB5227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650D6-39AC-43CB-8D6E-FC111481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BD6F97-93E7-4C42-99EB-D40C8A38AA31}"/>
              </a:ext>
            </a:extLst>
          </p:cNvPr>
          <p:cNvSpPr txBox="1"/>
          <p:nvPr/>
        </p:nvSpPr>
        <p:spPr>
          <a:xfrm>
            <a:off x="8141368" y="6456917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Christopher Mahn, Silas Teske, Joshua Wolf</a:t>
            </a:r>
          </a:p>
        </p:txBody>
      </p:sp>
    </p:spTree>
    <p:extLst>
      <p:ext uri="{BB962C8B-B14F-4D97-AF65-F5344CB8AC3E}">
        <p14:creationId xmlns:p14="http://schemas.microsoft.com/office/powerpoint/2010/main" val="943425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47315-2CB4-46C6-8AC2-95B18E1A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1" y="365125"/>
            <a:ext cx="9370832" cy="1325563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latin typeface="Bahnschrift" panose="020B0502040204020203" pitchFamily="34" charset="0"/>
              </a:rPr>
              <a:t>f) </a:t>
            </a:r>
            <a:r>
              <a:rPr lang="en-US" sz="3600" dirty="0">
                <a:latin typeface="Bahnschrift" panose="020B0502040204020203" pitchFamily="34" charset="0"/>
              </a:rPr>
              <a:t>Interpolation of missing GRACE months</a:t>
            </a:r>
            <a:endParaRPr lang="de-DE" sz="4000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4E635-B60E-4608-9187-A76C7679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5863" cy="4351338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Bahnschrift" panose="020B0502040204020203" pitchFamily="34" charset="0"/>
              </a:rPr>
              <a:t>P</a:t>
            </a:r>
            <a:endParaRPr lang="de-DE" sz="1600" dirty="0">
              <a:latin typeface="Bahnschrift" panose="020B0502040204020203" pitchFamily="34" charset="0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19843-12CD-4097-98FD-A4CB5227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650D6-39AC-43CB-8D6E-FC111481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BD6F97-93E7-4C42-99EB-D40C8A38AA31}"/>
              </a:ext>
            </a:extLst>
          </p:cNvPr>
          <p:cNvSpPr txBox="1"/>
          <p:nvPr/>
        </p:nvSpPr>
        <p:spPr>
          <a:xfrm>
            <a:off x="8141368" y="6456917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Christopher Mahn, Silas Teske, Joshua Wolf</a:t>
            </a:r>
          </a:p>
        </p:txBody>
      </p:sp>
    </p:spTree>
    <p:extLst>
      <p:ext uri="{BB962C8B-B14F-4D97-AF65-F5344CB8AC3E}">
        <p14:creationId xmlns:p14="http://schemas.microsoft.com/office/powerpoint/2010/main" val="69490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47315-2CB4-46C6-8AC2-95B18E1A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1" y="365125"/>
            <a:ext cx="9370832" cy="1325563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latin typeface="Bahnschrift" panose="020B0502040204020203" pitchFamily="34" charset="0"/>
              </a:rPr>
              <a:t>g) </a:t>
            </a:r>
            <a:r>
              <a:rPr lang="en-US" sz="3600" dirty="0">
                <a:latin typeface="Bahnschrift" panose="020B0502040204020203" pitchFamily="34" charset="0"/>
              </a:rPr>
              <a:t>Estimation of linear mass trend</a:t>
            </a:r>
            <a:endParaRPr lang="de-DE" sz="4000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4E635-B60E-4608-9187-A76C7679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5863" cy="4351338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Bahnschrift" panose="020B0502040204020203" pitchFamily="34" charset="0"/>
              </a:rPr>
              <a:t>P</a:t>
            </a:r>
            <a:endParaRPr lang="de-DE" sz="1600" dirty="0">
              <a:latin typeface="Bahnschrift" panose="020B0502040204020203" pitchFamily="34" charset="0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19843-12CD-4097-98FD-A4CB5227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650D6-39AC-43CB-8D6E-FC111481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BD6F97-93E7-4C42-99EB-D40C8A38AA31}"/>
              </a:ext>
            </a:extLst>
          </p:cNvPr>
          <p:cNvSpPr txBox="1"/>
          <p:nvPr/>
        </p:nvSpPr>
        <p:spPr>
          <a:xfrm>
            <a:off x="8141368" y="6456917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Christopher Mahn, Silas Teske, Joshua Wolf</a:t>
            </a:r>
          </a:p>
        </p:txBody>
      </p:sp>
    </p:spTree>
    <p:extLst>
      <p:ext uri="{BB962C8B-B14F-4D97-AF65-F5344CB8AC3E}">
        <p14:creationId xmlns:p14="http://schemas.microsoft.com/office/powerpoint/2010/main" val="2490047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47315-2CB4-46C6-8AC2-95B18E1A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1" y="365125"/>
            <a:ext cx="9370832" cy="1325563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latin typeface="Bahnschrift" panose="020B0502040204020203" pitchFamily="34" charset="0"/>
              </a:rPr>
              <a:t>3. </a:t>
            </a:r>
            <a:r>
              <a:rPr lang="de-DE" sz="3600" dirty="0" err="1">
                <a:latin typeface="Bahnschrift" panose="020B0502040204020203" pitchFamily="34" charset="0"/>
              </a:rPr>
              <a:t>Results</a:t>
            </a:r>
            <a:r>
              <a:rPr lang="de-DE" sz="3600" dirty="0">
                <a:latin typeface="Bahnschrift" panose="020B0502040204020203" pitchFamily="34" charset="0"/>
              </a:rPr>
              <a:t> and </a:t>
            </a:r>
            <a:r>
              <a:rPr lang="de-DE" sz="3600" dirty="0" err="1">
                <a:latin typeface="Bahnschrift" panose="020B0502040204020203" pitchFamily="34" charset="0"/>
              </a:rPr>
              <a:t>discussion</a:t>
            </a:r>
            <a:endParaRPr lang="de-DE" sz="4000" dirty="0">
              <a:latin typeface="Bahnschrift" panose="020B0502040204020203" pitchFamily="34" charset="0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19843-12CD-4097-98FD-A4CB5227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650D6-39AC-43CB-8D6E-FC111481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BD6F97-93E7-4C42-99EB-D40C8A38AA31}"/>
              </a:ext>
            </a:extLst>
          </p:cNvPr>
          <p:cNvSpPr txBox="1"/>
          <p:nvPr/>
        </p:nvSpPr>
        <p:spPr>
          <a:xfrm>
            <a:off x="8141368" y="6456917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Christopher Mahn, Silas Teske, Joshua Wolf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954496F-28D0-AF0F-360C-C5F1BBA68C2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4875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>
                <a:latin typeface="Bahnschrift" panose="020B0502040204020203" pitchFamily="34" charset="0"/>
              </a:rPr>
              <a:t>P</a:t>
            </a:r>
            <a:endParaRPr lang="de-DE" sz="1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76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47315-2CB4-46C6-8AC2-95B18E1A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1" y="365125"/>
            <a:ext cx="9370832" cy="1325563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latin typeface="Bahnschrift" panose="020B0502040204020203" pitchFamily="34" charset="0"/>
              </a:rPr>
              <a:t>4. </a:t>
            </a:r>
            <a:r>
              <a:rPr lang="en-US" sz="3600" dirty="0">
                <a:latin typeface="Bahnschrift" panose="020B0502040204020203" pitchFamily="34" charset="0"/>
              </a:rPr>
              <a:t>Conclusion and perspective</a:t>
            </a:r>
            <a:endParaRPr lang="de-DE" sz="4000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4E635-B60E-4608-9187-A76C7679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87526" cy="4351338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Bahnschrift" panose="020B0502040204020203" pitchFamily="34" charset="0"/>
              </a:rPr>
              <a:t>P</a:t>
            </a:r>
            <a:endParaRPr lang="de-DE" sz="1600" dirty="0">
              <a:latin typeface="Bahnschrift" panose="020B0502040204020203" pitchFamily="34" charset="0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19843-12CD-4097-98FD-A4CB5227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650D6-39AC-43CB-8D6E-FC111481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BD6F97-93E7-4C42-99EB-D40C8A38AA31}"/>
              </a:ext>
            </a:extLst>
          </p:cNvPr>
          <p:cNvSpPr txBox="1"/>
          <p:nvPr/>
        </p:nvSpPr>
        <p:spPr>
          <a:xfrm>
            <a:off x="8141368" y="6456917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Christopher Mahn, Silas Teske, Joshua Wolf</a:t>
            </a:r>
          </a:p>
        </p:txBody>
      </p:sp>
    </p:spTree>
    <p:extLst>
      <p:ext uri="{BB962C8B-B14F-4D97-AF65-F5344CB8AC3E}">
        <p14:creationId xmlns:p14="http://schemas.microsoft.com/office/powerpoint/2010/main" val="3277822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47315-2CB4-46C6-8AC2-95B18E1A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4000" dirty="0">
                <a:latin typeface="Bahnschrift" panose="020B0502040204020203" pitchFamily="34" charset="0"/>
              </a:rPr>
              <a:t>Bibliography</a:t>
            </a:r>
            <a:endParaRPr lang="de-DE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4E635-B60E-4608-9187-A76C7679E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Bahnschrift" panose="020B0502040204020203" pitchFamily="34" charset="0"/>
              </a:rPr>
              <a:t>Sasgen, I., Wouters, B., Gardner, A.S. et al. (2020): Return to rapid ice loss in Greenland and record loss in 2019 detected by the GRACE-FO satellites. </a:t>
            </a:r>
            <a:r>
              <a:rPr lang="en-US" sz="1600" i="1" dirty="0">
                <a:latin typeface="Bahnschrift" panose="020B0502040204020203" pitchFamily="34" charset="0"/>
              </a:rPr>
              <a:t>Communications Earth &amp; Environment </a:t>
            </a:r>
            <a:r>
              <a:rPr lang="en-US" sz="1600" dirty="0">
                <a:latin typeface="Bahnschrift" panose="020B0502040204020203" pitchFamily="34" charset="0"/>
              </a:rPr>
              <a:t>1 (8). Springer Nature.</a:t>
            </a:r>
          </a:p>
          <a:p>
            <a:endParaRPr lang="de-DE" sz="1600" dirty="0">
              <a:latin typeface="Bahnschrift" panose="020B0502040204020203" pitchFamily="34" charset="0"/>
            </a:endParaRPr>
          </a:p>
          <a:p>
            <a:endParaRPr lang="de-DE" sz="2000" dirty="0">
              <a:latin typeface="Bahnschrift" panose="020B0502040204020203" pitchFamily="34" charset="0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19843-12CD-4097-98FD-A4CB5227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650D6-39AC-43CB-8D6E-FC111481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BD6F97-93E7-4C42-99EB-D40C8A38AA31}"/>
              </a:ext>
            </a:extLst>
          </p:cNvPr>
          <p:cNvSpPr txBox="1"/>
          <p:nvPr/>
        </p:nvSpPr>
        <p:spPr>
          <a:xfrm>
            <a:off x="8141368" y="6456917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Christopher Mahn, Silas Teske, Joshua Wolf</a:t>
            </a:r>
          </a:p>
        </p:txBody>
      </p:sp>
    </p:spTree>
    <p:extLst>
      <p:ext uri="{BB962C8B-B14F-4D97-AF65-F5344CB8AC3E}">
        <p14:creationId xmlns:p14="http://schemas.microsoft.com/office/powerpoint/2010/main" val="3605339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F6FF1E03-67CA-D959-706F-8C7BDA539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368" y="1754082"/>
            <a:ext cx="3842740" cy="347898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1747315-2CB4-46C6-8AC2-95B18E1A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4000" dirty="0">
                <a:latin typeface="Bahnschrift" panose="020B0502040204020203" pitchFamily="34" charset="0"/>
              </a:rPr>
              <a:t>1. Introduction ????</a:t>
            </a:r>
            <a:endParaRPr lang="de-DE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4E635-B60E-4608-9187-A76C7679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95674" cy="4351338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Bahnschrift" panose="020B0502040204020203" pitchFamily="34" charset="0"/>
              </a:rPr>
              <a:t>Mass changes can be observed using gravimetric 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>
                <a:latin typeface="Bahnschrift" panose="020B0502040204020203" pitchFamily="34" charset="0"/>
              </a:rPr>
              <a:t>t</a:t>
            </a:r>
            <a:r>
              <a:rPr lang="de-DE" sz="900" dirty="0">
                <a:latin typeface="Bahnschrift" panose="020B0502040204020203" pitchFamily="34" charset="0"/>
              </a:rPr>
              <a:t>0</a:t>
            </a:r>
            <a:r>
              <a:rPr lang="de-DE" sz="1600" dirty="0">
                <a:latin typeface="Bahnschrift" panose="020B0502040204020203" pitchFamily="34" charset="0"/>
              </a:rPr>
              <a:t> = more mass = higher gravitational force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>
                <a:latin typeface="Bahnschrift" panose="020B0502040204020203" pitchFamily="34" charset="0"/>
              </a:rPr>
              <a:t>t</a:t>
            </a:r>
            <a:r>
              <a:rPr lang="de-DE" sz="900" dirty="0">
                <a:latin typeface="Bahnschrift" panose="020B0502040204020203" pitchFamily="34" charset="0"/>
              </a:rPr>
              <a:t>1</a:t>
            </a:r>
            <a:r>
              <a:rPr lang="de-DE" sz="1600" dirty="0">
                <a:latin typeface="Bahnschrift" panose="020B0502040204020203" pitchFamily="34" charset="0"/>
              </a:rPr>
              <a:t> = less mass = lower gravitational force</a:t>
            </a:r>
          </a:p>
          <a:p>
            <a:r>
              <a:rPr lang="de-DE" sz="2000" dirty="0">
                <a:latin typeface="Bahnschrift" panose="020B0502040204020203" pitchFamily="34" charset="0"/>
              </a:rPr>
              <a:t>Problem: Glacial isostatic adjustment (GIA)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Bahnschrift" panose="020B0502040204020203" pitchFamily="34" charset="0"/>
              </a:rPr>
              <a:t>Viscoelastic</a:t>
            </a:r>
            <a:r>
              <a:rPr lang="de-DE" sz="1600" dirty="0">
                <a:latin typeface="Bahnschrift" panose="020B0502040204020203" pitchFamily="34" charset="0"/>
              </a:rPr>
              <a:t> </a:t>
            </a:r>
            <a:r>
              <a:rPr lang="en-US" sz="1600" dirty="0">
                <a:latin typeface="Bahnschrift" panose="020B0502040204020203" pitchFamily="34" charset="0"/>
              </a:rPr>
              <a:t>reaction</a:t>
            </a:r>
            <a:r>
              <a:rPr lang="de-DE" sz="1600" dirty="0">
                <a:latin typeface="Bahnschrift" panose="020B0502040204020203" pitchFamily="34" charset="0"/>
              </a:rPr>
              <a:t> of </a:t>
            </a:r>
            <a:r>
              <a:rPr lang="en-US" sz="1600" dirty="0">
                <a:latin typeface="Bahnschrift" panose="020B0502040204020203" pitchFamily="34" charset="0"/>
              </a:rPr>
              <a:t>earth</a:t>
            </a:r>
            <a:r>
              <a:rPr lang="de-DE" sz="1600" dirty="0">
                <a:latin typeface="Bahnschrift" panose="020B0502040204020203" pitchFamily="34" charset="0"/>
              </a:rPr>
              <a:t>‘s crust to changing loading masses</a:t>
            </a:r>
          </a:p>
          <a:p>
            <a:r>
              <a:rPr lang="de-DE" sz="2000" dirty="0">
                <a:latin typeface="Bahnschrift" panose="020B0502040204020203" pitchFamily="34" charset="0"/>
              </a:rPr>
              <a:t>GIA </a:t>
            </a:r>
            <a:r>
              <a:rPr lang="de-DE" sz="2000" dirty="0" err="1">
                <a:latin typeface="Bahnschrift" panose="020B0502040204020203" pitchFamily="34" charset="0"/>
              </a:rPr>
              <a:t>is</a:t>
            </a:r>
            <a:r>
              <a:rPr lang="de-DE" sz="2000" dirty="0">
                <a:latin typeface="Bahnschrift" panose="020B0502040204020203" pitchFamily="34" charset="0"/>
              </a:rPr>
              <a:t> </a:t>
            </a:r>
            <a:r>
              <a:rPr lang="de-DE" sz="2000" dirty="0" err="1">
                <a:latin typeface="Bahnschrift" panose="020B0502040204020203" pitchFamily="34" charset="0"/>
              </a:rPr>
              <a:t>difficult</a:t>
            </a:r>
            <a:r>
              <a:rPr lang="de-DE" sz="2000" dirty="0">
                <a:latin typeface="Bahnschrift" panose="020B0502040204020203" pitchFamily="34" charset="0"/>
              </a:rPr>
              <a:t> to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Bahnschrift" panose="020B0502040204020203" pitchFamily="34" charset="0"/>
              </a:rPr>
              <a:t>Ice cover of last glacial maximum is not exactly known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Bahnschrift" panose="020B0502040204020203" pitchFamily="34" charset="0"/>
              </a:rPr>
              <a:t>Dependent on the structure and physical characteristics of the earth’s mantle and crust</a:t>
            </a:r>
            <a:endParaRPr lang="de-DE" sz="1600" dirty="0">
              <a:latin typeface="Bahnschrift" panose="020B0502040204020203" pitchFamily="34" charset="0"/>
            </a:endParaRPr>
          </a:p>
          <a:p>
            <a:r>
              <a:rPr lang="de-DE" sz="2000" dirty="0">
                <a:latin typeface="Bahnschrift" panose="020B0502040204020203" pitchFamily="34" charset="0"/>
              </a:rPr>
              <a:t> </a:t>
            </a:r>
          </a:p>
          <a:p>
            <a:endParaRPr lang="de-DE" sz="2000" dirty="0">
              <a:latin typeface="Bahnschrift" panose="020B0502040204020203" pitchFamily="34" charset="0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19843-12CD-4097-98FD-A4CB5227C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650D6-39AC-43CB-8D6E-FC1114815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BD6F97-93E7-4C42-99EB-D40C8A38AA31}"/>
              </a:ext>
            </a:extLst>
          </p:cNvPr>
          <p:cNvSpPr txBox="1"/>
          <p:nvPr/>
        </p:nvSpPr>
        <p:spPr>
          <a:xfrm>
            <a:off x="8141368" y="6456917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Christopher Mahn, Silas Teske, Joshua Wolf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4DA0118-28D3-A3FB-D190-83229B7D95B7}"/>
              </a:ext>
            </a:extLst>
          </p:cNvPr>
          <p:cNvSpPr txBox="1"/>
          <p:nvPr/>
        </p:nvSpPr>
        <p:spPr>
          <a:xfrm>
            <a:off x="7940841" y="5205215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Eicker (2022)</a:t>
            </a:r>
          </a:p>
        </p:txBody>
      </p:sp>
    </p:spTree>
    <p:extLst>
      <p:ext uri="{BB962C8B-B14F-4D97-AF65-F5344CB8AC3E}">
        <p14:creationId xmlns:p14="http://schemas.microsoft.com/office/powerpoint/2010/main" val="147539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47315-2CB4-46C6-8AC2-95B18E1A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600" dirty="0">
                <a:latin typeface="Bahnschrift" panose="020B0502040204020203" pitchFamily="34" charset="0"/>
              </a:rPr>
              <a:t>Structure of the presentation</a:t>
            </a:r>
            <a:endParaRPr lang="de-DE" sz="4000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4E635-B60E-4608-9187-A76C7679E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 dirty="0">
                <a:latin typeface="Bahnschrift" panose="020B050204020402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>
                <a:latin typeface="Bahnschrift" panose="020B0502040204020203" pitchFamily="34" charset="0"/>
              </a:rPr>
              <a:t>Data processing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sz="1800" dirty="0">
                <a:latin typeface="Bahnschrift" panose="020B0502040204020203" pitchFamily="34" charset="0"/>
              </a:rPr>
              <a:t>Selection of a region of interest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800" dirty="0">
                <a:latin typeface="Bahnschrift" panose="020B0502040204020203" pitchFamily="34" charset="0"/>
              </a:rPr>
              <a:t>Pre-processing the monthly solutions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800" dirty="0">
                <a:latin typeface="Bahnschrift" panose="020B0502040204020203" pitchFamily="34" charset="0"/>
              </a:rPr>
              <a:t>Calculation of unfiltered equivalent water heights (EWH)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800" dirty="0">
                <a:latin typeface="Bahnschrift" panose="020B0502040204020203" pitchFamily="34" charset="0"/>
              </a:rPr>
              <a:t>Filtering of the spherical harmonic coefficients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800" dirty="0">
                <a:latin typeface="Bahnschrift" panose="020B0502040204020203" pitchFamily="34" charset="0"/>
              </a:rPr>
              <a:t>Computation of a time series of region averages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800" dirty="0">
                <a:latin typeface="Bahnschrift" panose="020B0502040204020203" pitchFamily="34" charset="0"/>
              </a:rPr>
              <a:t>Interpolation of missing GRACE months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800" dirty="0">
                <a:latin typeface="Bahnschrift" panose="020B0502040204020203" pitchFamily="34" charset="0"/>
              </a:rPr>
              <a:t>Estimation of linear mass trend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Results and 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Conclusion and perspective</a:t>
            </a:r>
          </a:p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       Bibliography 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>
              <a:latin typeface="Bahnschrif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de-DE" sz="2400" dirty="0">
              <a:latin typeface="Bahnschrift" panose="020B0502040204020203" pitchFamily="34" charset="0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19843-12CD-4097-98FD-A4CB5227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650D6-39AC-43CB-8D6E-FC111481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BD6F97-93E7-4C42-99EB-D40C8A38AA31}"/>
              </a:ext>
            </a:extLst>
          </p:cNvPr>
          <p:cNvSpPr txBox="1"/>
          <p:nvPr/>
        </p:nvSpPr>
        <p:spPr>
          <a:xfrm>
            <a:off x="8141368" y="6456917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Christopher Mahn, Silas Teske, Joshua Wolf</a:t>
            </a:r>
          </a:p>
        </p:txBody>
      </p:sp>
    </p:spTree>
    <p:extLst>
      <p:ext uri="{BB962C8B-B14F-4D97-AF65-F5344CB8AC3E}">
        <p14:creationId xmlns:p14="http://schemas.microsoft.com/office/powerpoint/2010/main" val="338668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47315-2CB4-46C6-8AC2-95B18E1A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600" dirty="0">
                <a:latin typeface="Bahnschrift" panose="020B0502040204020203" pitchFamily="34" charset="0"/>
              </a:rPr>
              <a:t>1. Introduction</a:t>
            </a:r>
            <a:endParaRPr lang="de-DE" sz="4000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4E635-B60E-4608-9187-A76C7679E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latin typeface="Bahnschrift" panose="020B0502040204020203" pitchFamily="34" charset="0"/>
              </a:rPr>
              <a:t>The continental mass balance changes constantly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>
                <a:latin typeface="Bahnschrift" panose="020B0502040204020203" pitchFamily="34" charset="0"/>
              </a:rPr>
              <a:t>Seasonal changes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>
                <a:latin typeface="Bahnschrift" panose="020B0502040204020203" pitchFamily="34" charset="0"/>
              </a:rPr>
              <a:t>Changes due to global warming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>
                <a:latin typeface="Bahnschrift" panose="020B0502040204020203" pitchFamily="34" charset="0"/>
              </a:rPr>
              <a:t>Changes due to other human activity</a:t>
            </a:r>
          </a:p>
          <a:p>
            <a:r>
              <a:rPr lang="de-DE" sz="2000" dirty="0">
                <a:latin typeface="Bahnschrift" panose="020B0502040204020203" pitchFamily="34" charset="0"/>
              </a:rPr>
              <a:t>These mass changes can be observed using 3 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>
                <a:latin typeface="Bahnschrift" panose="020B0502040204020203" pitchFamily="34" charset="0"/>
              </a:rPr>
              <a:t>input-output method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>
                <a:latin typeface="Bahnschrift" panose="020B0502040204020203" pitchFamily="34" charset="0"/>
              </a:rPr>
              <a:t>volumetric method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>
                <a:latin typeface="Bahnschrift" panose="020B0502040204020203" pitchFamily="34" charset="0"/>
              </a:rPr>
              <a:t>gravimetric method</a:t>
            </a:r>
          </a:p>
          <a:p>
            <a:endParaRPr lang="de-DE" sz="2000" dirty="0">
              <a:latin typeface="Bahnschrift" panose="020B0502040204020203" pitchFamily="34" charset="0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19843-12CD-4097-98FD-A4CB5227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650D6-39AC-43CB-8D6E-FC111481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BD6F97-93E7-4C42-99EB-D40C8A38AA31}"/>
              </a:ext>
            </a:extLst>
          </p:cNvPr>
          <p:cNvSpPr txBox="1"/>
          <p:nvPr/>
        </p:nvSpPr>
        <p:spPr>
          <a:xfrm>
            <a:off x="8141368" y="6456917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Christopher Mahn, Silas Teske, Joshua Wolf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4DA0118-28D3-A3FB-D190-83229B7D95B7}"/>
              </a:ext>
            </a:extLst>
          </p:cNvPr>
          <p:cNvSpPr txBox="1"/>
          <p:nvPr/>
        </p:nvSpPr>
        <p:spPr>
          <a:xfrm>
            <a:off x="7940841" y="5228866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Sasgen et al. (2020)</a:t>
            </a:r>
          </a:p>
        </p:txBody>
      </p:sp>
      <p:pic>
        <p:nvPicPr>
          <p:cNvPr id="1026" name="Picture 2" descr="figure 1">
            <a:extLst>
              <a:ext uri="{FF2B5EF4-FFF2-40B4-BE49-F238E27FC236}">
                <a16:creationId xmlns:a16="http://schemas.microsoft.com/office/drawing/2014/main" id="{640D47F6-7B95-4CFB-1B5F-08C08B649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337" y="1754082"/>
            <a:ext cx="4140500" cy="349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99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F6FF1E03-67CA-D959-706F-8C7BDA539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368" y="1962507"/>
            <a:ext cx="3842740" cy="347898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1747315-2CB4-46C6-8AC2-95B18E1A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600" dirty="0">
                <a:latin typeface="Bahnschrift" panose="020B0502040204020203" pitchFamily="34" charset="0"/>
              </a:rPr>
              <a:t>1. Introduction</a:t>
            </a:r>
            <a:endParaRPr lang="de-DE" sz="4000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4E635-B60E-4608-9187-A76C7679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95674" cy="4351338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Bahnschrift" panose="020B0502040204020203" pitchFamily="34" charset="0"/>
              </a:rPr>
              <a:t>Mass changes can be observed using gravimetric 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>
                <a:latin typeface="Bahnschrift" panose="020B0502040204020203" pitchFamily="34" charset="0"/>
              </a:rPr>
              <a:t>t</a:t>
            </a:r>
            <a:r>
              <a:rPr lang="de-DE" sz="900" dirty="0">
                <a:latin typeface="Bahnschrift" panose="020B0502040204020203" pitchFamily="34" charset="0"/>
              </a:rPr>
              <a:t>0</a:t>
            </a:r>
            <a:r>
              <a:rPr lang="de-DE" sz="1600" dirty="0">
                <a:latin typeface="Bahnschrift" panose="020B0502040204020203" pitchFamily="34" charset="0"/>
              </a:rPr>
              <a:t> = more mass = higher gravitational force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>
                <a:latin typeface="Bahnschrift" panose="020B0502040204020203" pitchFamily="34" charset="0"/>
              </a:rPr>
              <a:t>t</a:t>
            </a:r>
            <a:r>
              <a:rPr lang="de-DE" sz="900" dirty="0">
                <a:latin typeface="Bahnschrift" panose="020B0502040204020203" pitchFamily="34" charset="0"/>
              </a:rPr>
              <a:t>1</a:t>
            </a:r>
            <a:r>
              <a:rPr lang="de-DE" sz="1600" dirty="0">
                <a:latin typeface="Bahnschrift" panose="020B0502040204020203" pitchFamily="34" charset="0"/>
              </a:rPr>
              <a:t> = less mass = lower gravitational force</a:t>
            </a:r>
            <a:endParaRPr lang="de-DE" sz="2000" dirty="0">
              <a:latin typeface="Bahnschrift" panose="020B0502040204020203" pitchFamily="34" charset="0"/>
            </a:endParaRPr>
          </a:p>
          <a:p>
            <a:r>
              <a:rPr lang="de-DE" sz="2000" dirty="0">
                <a:latin typeface="Bahnschrift" panose="020B0502040204020203" pitchFamily="34" charset="0"/>
              </a:rPr>
              <a:t>EWH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19843-12CD-4097-98FD-A4CB5227C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650D6-39AC-43CB-8D6E-FC1114815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BD6F97-93E7-4C42-99EB-D40C8A38AA31}"/>
              </a:ext>
            </a:extLst>
          </p:cNvPr>
          <p:cNvSpPr txBox="1"/>
          <p:nvPr/>
        </p:nvSpPr>
        <p:spPr>
          <a:xfrm>
            <a:off x="8141368" y="6456917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Christopher Mahn, Silas Teske, Joshua Wolf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4DA0118-28D3-A3FB-D190-83229B7D95B7}"/>
              </a:ext>
            </a:extLst>
          </p:cNvPr>
          <p:cNvSpPr txBox="1"/>
          <p:nvPr/>
        </p:nvSpPr>
        <p:spPr>
          <a:xfrm>
            <a:off x="7940841" y="5413640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Eicker (2022)</a:t>
            </a:r>
          </a:p>
        </p:txBody>
      </p:sp>
    </p:spTree>
    <p:extLst>
      <p:ext uri="{BB962C8B-B14F-4D97-AF65-F5344CB8AC3E}">
        <p14:creationId xmlns:p14="http://schemas.microsoft.com/office/powerpoint/2010/main" val="107665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47315-2CB4-46C6-8AC2-95B18E1A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600" dirty="0">
                <a:latin typeface="Bahnschrift" panose="020B0502040204020203" pitchFamily="34" charset="0"/>
              </a:rPr>
              <a:t>2. Data processing</a:t>
            </a:r>
            <a:endParaRPr lang="de-DE" sz="4000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4E635-B60E-4608-9187-A76C7679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5229" cy="4351338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Bahnschrift" panose="020B0502040204020203" pitchFamily="34" charset="0"/>
              </a:rPr>
              <a:t>Python </a:t>
            </a:r>
            <a:r>
              <a:rPr lang="de-DE" sz="2000" dirty="0" err="1">
                <a:latin typeface="Bahnschrift" panose="020B0502040204020203" pitchFamily="34" charset="0"/>
              </a:rPr>
              <a:t>scripts</a:t>
            </a:r>
            <a:r>
              <a:rPr lang="de-DE" sz="2000" dirty="0">
                <a:latin typeface="Bahnschrift" panose="020B0502040204020203" pitchFamily="34" charset="0"/>
              </a:rPr>
              <a:t> and a </a:t>
            </a:r>
            <a:r>
              <a:rPr lang="de-DE" sz="2000" dirty="0" err="1">
                <a:latin typeface="Bahnschrift" panose="020B0502040204020203" pitchFamily="34" charset="0"/>
              </a:rPr>
              <a:t>library</a:t>
            </a:r>
            <a:r>
              <a:rPr lang="de-DE" sz="2000" dirty="0">
                <a:latin typeface="Bahnschrift" panose="020B0502040204020203" pitchFamily="34" charset="0"/>
              </a:rPr>
              <a:t> </a:t>
            </a:r>
            <a:r>
              <a:rPr lang="de-DE" sz="2000" dirty="0" err="1">
                <a:latin typeface="Bahnschrift" panose="020B0502040204020203" pitchFamily="34" charset="0"/>
              </a:rPr>
              <a:t>for</a:t>
            </a:r>
            <a:r>
              <a:rPr lang="de-DE" sz="2000" dirty="0">
                <a:latin typeface="Bahnschrift" panose="020B0502040204020203" pitchFamily="34" charset="0"/>
              </a:rPr>
              <a:t> different </a:t>
            </a:r>
            <a:br>
              <a:rPr lang="de-DE" sz="2000" dirty="0">
                <a:latin typeface="Bahnschrift" panose="020B0502040204020203" pitchFamily="34" charset="0"/>
              </a:rPr>
            </a:br>
            <a:r>
              <a:rPr lang="de-DE" sz="2000" dirty="0">
                <a:latin typeface="Bahnschrift" panose="020B0502040204020203" pitchFamily="34" charset="0"/>
              </a:rPr>
              <a:t>sub-tasks: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>
                <a:latin typeface="Bahnschrift" panose="020B0502040204020203" pitchFamily="34" charset="0"/>
              </a:rPr>
              <a:t>main.py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>
                <a:latin typeface="Bahnschrift" panose="020B0502040204020203" pitchFamily="34" charset="0"/>
              </a:rPr>
              <a:t>data_processing.py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>
                <a:latin typeface="Bahnschrift" panose="020B0502040204020203" pitchFamily="34" charset="0"/>
              </a:rPr>
              <a:t>functions.py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>
                <a:latin typeface="Bahnschrift" panose="020B0502040204020203" pitchFamily="34" charset="0"/>
              </a:rPr>
              <a:t>data_plotting.py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19843-12CD-4097-98FD-A4CB5227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650D6-39AC-43CB-8D6E-FC111481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BD6F97-93E7-4C42-99EB-D40C8A38AA31}"/>
              </a:ext>
            </a:extLst>
          </p:cNvPr>
          <p:cNvSpPr txBox="1"/>
          <p:nvPr/>
        </p:nvSpPr>
        <p:spPr>
          <a:xfrm>
            <a:off x="8141368" y="6456917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Christopher Mahn, Silas Teske, Joshua Wolf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C84EF6E-28FB-860F-D4F7-30619A26E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846" y="1745947"/>
            <a:ext cx="7771454" cy="43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5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47315-2CB4-46C6-8AC2-95B18E1A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600" dirty="0">
                <a:latin typeface="Bahnschrift" panose="020B0502040204020203" pitchFamily="34" charset="0"/>
              </a:rPr>
              <a:t>a) Selection of a region of interest</a:t>
            </a:r>
            <a:endParaRPr lang="de-DE" sz="4000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4E635-B60E-4608-9187-A76C7679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3884" cy="4351338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Bahnschrift" panose="020B0502040204020203" pitchFamily="34" charset="0"/>
              </a:rPr>
              <a:t>Canadian Province of British Columbia</a:t>
            </a:r>
            <a:endParaRPr lang="de-DE" sz="1600" dirty="0">
              <a:latin typeface="Bahnschrift" panose="020B0502040204020203" pitchFamily="34" charset="0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19843-12CD-4097-98FD-A4CB5227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650D6-39AC-43CB-8D6E-FC111481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0C48829-2A0A-7B7A-D269-1D73F84EE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696" y="1562100"/>
            <a:ext cx="5396668" cy="520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8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47315-2CB4-46C6-8AC2-95B18E1A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600" dirty="0">
                <a:latin typeface="Bahnschrift" panose="020B0502040204020203" pitchFamily="34" charset="0"/>
              </a:rPr>
              <a:t>b) </a:t>
            </a:r>
            <a:r>
              <a:rPr lang="de-DE" sz="3600" dirty="0" err="1">
                <a:latin typeface="Bahnschrift" panose="020B0502040204020203" pitchFamily="34" charset="0"/>
              </a:rPr>
              <a:t>Pre</a:t>
            </a:r>
            <a:r>
              <a:rPr lang="de-DE" sz="3600" dirty="0">
                <a:latin typeface="Bahnschrift" panose="020B0502040204020203" pitchFamily="34" charset="0"/>
              </a:rPr>
              <a:t>-processing the </a:t>
            </a:r>
            <a:r>
              <a:rPr lang="de-DE" sz="3600" dirty="0" err="1">
                <a:latin typeface="Bahnschrift" panose="020B0502040204020203" pitchFamily="34" charset="0"/>
              </a:rPr>
              <a:t>monthly</a:t>
            </a:r>
            <a:r>
              <a:rPr lang="de-DE" sz="3600" dirty="0">
                <a:latin typeface="Bahnschrift" panose="020B0502040204020203" pitchFamily="34" charset="0"/>
              </a:rPr>
              <a:t> </a:t>
            </a:r>
            <a:r>
              <a:rPr lang="de-DE" sz="3600" dirty="0" err="1">
                <a:latin typeface="Bahnschrift" panose="020B0502040204020203" pitchFamily="34" charset="0"/>
              </a:rPr>
              <a:t>solutions</a:t>
            </a:r>
            <a:endParaRPr lang="de-DE" sz="4000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4E635-B60E-4608-9187-A76C7679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5863" cy="4351338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Bahnschrift" panose="020B0502040204020203" pitchFamily="34" charset="0"/>
              </a:rPr>
              <a:t>P</a:t>
            </a:r>
            <a:endParaRPr lang="de-DE" sz="1600" dirty="0">
              <a:latin typeface="Bahnschrift" panose="020B0502040204020203" pitchFamily="34" charset="0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19843-12CD-4097-98FD-A4CB5227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650D6-39AC-43CB-8D6E-FC111481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BD6F97-93E7-4C42-99EB-D40C8A38AA31}"/>
              </a:ext>
            </a:extLst>
          </p:cNvPr>
          <p:cNvSpPr txBox="1"/>
          <p:nvPr/>
        </p:nvSpPr>
        <p:spPr>
          <a:xfrm>
            <a:off x="8141368" y="6456917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Christopher Mahn, Silas Teske, Joshua Wolf</a:t>
            </a:r>
          </a:p>
        </p:txBody>
      </p:sp>
    </p:spTree>
    <p:extLst>
      <p:ext uri="{BB962C8B-B14F-4D97-AF65-F5344CB8AC3E}">
        <p14:creationId xmlns:p14="http://schemas.microsoft.com/office/powerpoint/2010/main" val="268244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47315-2CB4-46C6-8AC2-95B18E1A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600" dirty="0">
                <a:latin typeface="Bahnschrift" panose="020B0502040204020203" pitchFamily="34" charset="0"/>
              </a:rPr>
              <a:t>c) </a:t>
            </a:r>
            <a:r>
              <a:rPr lang="de-DE" sz="3600" dirty="0" err="1">
                <a:latin typeface="Bahnschrift" panose="020B0502040204020203" pitchFamily="34" charset="0"/>
              </a:rPr>
              <a:t>Calculation</a:t>
            </a:r>
            <a:r>
              <a:rPr lang="de-DE" sz="3600" dirty="0">
                <a:latin typeface="Bahnschrift" panose="020B0502040204020203" pitchFamily="34" charset="0"/>
              </a:rPr>
              <a:t> of </a:t>
            </a:r>
            <a:r>
              <a:rPr lang="de-DE" sz="3600" dirty="0" err="1">
                <a:latin typeface="Bahnschrift" panose="020B0502040204020203" pitchFamily="34" charset="0"/>
              </a:rPr>
              <a:t>unfiltered</a:t>
            </a:r>
            <a:r>
              <a:rPr lang="de-DE" sz="3600" dirty="0">
                <a:latin typeface="Bahnschrift" panose="020B0502040204020203" pitchFamily="34" charset="0"/>
              </a:rPr>
              <a:t> EWH</a:t>
            </a:r>
            <a:endParaRPr lang="de-DE" sz="4000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4E635-B60E-4608-9187-A76C7679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3884" cy="4351338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Bahnschrift" panose="020B0502040204020203" pitchFamily="34" charset="0"/>
              </a:rPr>
              <a:t>P</a:t>
            </a:r>
            <a:endParaRPr lang="de-DE" sz="1600" dirty="0">
              <a:latin typeface="Bahnschrift" panose="020B0502040204020203" pitchFamily="34" charset="0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19843-12CD-4097-98FD-A4CB5227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650D6-39AC-43CB-8D6E-FC111481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BD6F97-93E7-4C42-99EB-D40C8A38AA31}"/>
              </a:ext>
            </a:extLst>
          </p:cNvPr>
          <p:cNvSpPr txBox="1"/>
          <p:nvPr/>
        </p:nvSpPr>
        <p:spPr>
          <a:xfrm>
            <a:off x="8141368" y="6456917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Christopher Mahn, Silas Teske, Joshua Wolf</a:t>
            </a:r>
          </a:p>
        </p:txBody>
      </p:sp>
    </p:spTree>
    <p:extLst>
      <p:ext uri="{BB962C8B-B14F-4D97-AF65-F5344CB8AC3E}">
        <p14:creationId xmlns:p14="http://schemas.microsoft.com/office/powerpoint/2010/main" val="415846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47315-2CB4-46C6-8AC2-95B18E1A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1" y="365125"/>
            <a:ext cx="9370832" cy="1325563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latin typeface="Bahnschrift" panose="020B0502040204020203" pitchFamily="34" charset="0"/>
              </a:rPr>
              <a:t>d) </a:t>
            </a:r>
            <a:r>
              <a:rPr lang="de-DE" sz="3600" dirty="0" err="1">
                <a:latin typeface="Bahnschrift" panose="020B0502040204020203" pitchFamily="34" charset="0"/>
              </a:rPr>
              <a:t>Filtering</a:t>
            </a:r>
            <a:r>
              <a:rPr lang="de-DE" sz="3600" dirty="0">
                <a:latin typeface="Bahnschrift" panose="020B0502040204020203" pitchFamily="34" charset="0"/>
              </a:rPr>
              <a:t> of the </a:t>
            </a:r>
            <a:r>
              <a:rPr lang="de-DE" sz="3600" dirty="0" err="1">
                <a:latin typeface="Bahnschrift" panose="020B0502040204020203" pitchFamily="34" charset="0"/>
              </a:rPr>
              <a:t>spherical</a:t>
            </a:r>
            <a:r>
              <a:rPr lang="de-DE" sz="3600" dirty="0">
                <a:latin typeface="Bahnschrift" panose="020B0502040204020203" pitchFamily="34" charset="0"/>
              </a:rPr>
              <a:t> </a:t>
            </a:r>
            <a:br>
              <a:rPr lang="de-DE" sz="3600" dirty="0">
                <a:latin typeface="Bahnschrift" panose="020B0502040204020203" pitchFamily="34" charset="0"/>
              </a:rPr>
            </a:br>
            <a:r>
              <a:rPr lang="de-DE" sz="3600" dirty="0" err="1">
                <a:latin typeface="Bahnschrift" panose="020B0502040204020203" pitchFamily="34" charset="0"/>
              </a:rPr>
              <a:t>harmonic</a:t>
            </a:r>
            <a:r>
              <a:rPr lang="de-DE" sz="3600" dirty="0">
                <a:latin typeface="Bahnschrift" panose="020B0502040204020203" pitchFamily="34" charset="0"/>
              </a:rPr>
              <a:t> </a:t>
            </a:r>
            <a:r>
              <a:rPr lang="de-DE" sz="3600" dirty="0" err="1">
                <a:latin typeface="Bahnschrift" panose="020B0502040204020203" pitchFamily="34" charset="0"/>
              </a:rPr>
              <a:t>coefficients</a:t>
            </a:r>
            <a:endParaRPr lang="de-DE" sz="4000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4E635-B60E-4608-9187-A76C7679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3884" cy="4351338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Bahnschrift" panose="020B0502040204020203" pitchFamily="34" charset="0"/>
              </a:rPr>
              <a:t>P</a:t>
            </a:r>
            <a:endParaRPr lang="de-DE" sz="1600" dirty="0">
              <a:latin typeface="Bahnschrift" panose="020B0502040204020203" pitchFamily="34" charset="0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19843-12CD-4097-98FD-A4CB5227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650D6-39AC-43CB-8D6E-FC111481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BD6F97-93E7-4C42-99EB-D40C8A38AA31}"/>
              </a:ext>
            </a:extLst>
          </p:cNvPr>
          <p:cNvSpPr txBox="1"/>
          <p:nvPr/>
        </p:nvSpPr>
        <p:spPr>
          <a:xfrm>
            <a:off x="8141368" y="6456917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Christopher Mahn, Silas Teske, Joshua Wolf</a:t>
            </a:r>
          </a:p>
        </p:txBody>
      </p:sp>
    </p:spTree>
    <p:extLst>
      <p:ext uri="{BB962C8B-B14F-4D97-AF65-F5344CB8AC3E}">
        <p14:creationId xmlns:p14="http://schemas.microsoft.com/office/powerpoint/2010/main" val="209751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Microsoft Office PowerPoint</Application>
  <PresentationFormat>Breitbild</PresentationFormat>
  <Paragraphs>83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Bahnschrift</vt:lpstr>
      <vt:lpstr>Calibri</vt:lpstr>
      <vt:lpstr>Calibri Light</vt:lpstr>
      <vt:lpstr>Wingdings</vt:lpstr>
      <vt:lpstr>Office</vt:lpstr>
      <vt:lpstr>Homework Exercise 02</vt:lpstr>
      <vt:lpstr>Structure of the presentation</vt:lpstr>
      <vt:lpstr>1. Introduction</vt:lpstr>
      <vt:lpstr>1. Introduction</vt:lpstr>
      <vt:lpstr>2. Data processing</vt:lpstr>
      <vt:lpstr>a) Selection of a region of interest</vt:lpstr>
      <vt:lpstr>b) Pre-processing the monthly solutions</vt:lpstr>
      <vt:lpstr>c) Calculation of unfiltered EWH</vt:lpstr>
      <vt:lpstr>d) Filtering of the spherical  harmonic coefficients</vt:lpstr>
      <vt:lpstr>e) Computation of a time series  of region averages</vt:lpstr>
      <vt:lpstr>f) Interpolation of missing GRACE months</vt:lpstr>
      <vt:lpstr>g) Estimation of linear mass trend</vt:lpstr>
      <vt:lpstr>3. Results and discussion</vt:lpstr>
      <vt:lpstr>4. Conclusion and perspective</vt:lpstr>
      <vt:lpstr>Bibliography</vt:lpstr>
      <vt:lpstr>1. Introduction ????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Exercise 02</dc:title>
  <dc:creator>Joshua Wolf</dc:creator>
  <cp:lastModifiedBy>Joshua Wolf</cp:lastModifiedBy>
  <cp:revision>8</cp:revision>
  <dcterms:created xsi:type="dcterms:W3CDTF">2023-01-19T12:18:06Z</dcterms:created>
  <dcterms:modified xsi:type="dcterms:W3CDTF">2023-01-19T15:14:03Z</dcterms:modified>
</cp:coreProperties>
</file>