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58" autoAdjust="0"/>
    <p:restoredTop sz="94660"/>
  </p:normalViewPr>
  <p:slideViewPr>
    <p:cSldViewPr snapToGrid="0">
      <p:cViewPr>
        <p:scale>
          <a:sx n="66" d="100"/>
          <a:sy n="66" d="100"/>
        </p:scale>
        <p:origin x="48" y="10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7A4C5-1C76-4586-8361-43679896AF1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A475FCAB-B6F7-4FF4-A53D-1AE6945CE97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A340CB5C-6648-49F5-BA0B-DF5C0A4CF4A9}"/>
              </a:ext>
            </a:extLst>
          </p:cNvPr>
          <p:cNvSpPr>
            <a:spLocks noGrp="1"/>
          </p:cNvSpPr>
          <p:nvPr>
            <p:ph type="dt" sz="half" idx="10"/>
          </p:nvPr>
        </p:nvSpPr>
        <p:spPr/>
        <p:txBody>
          <a:bodyPr/>
          <a:lstStyle/>
          <a:p>
            <a:fld id="{3BF93F51-DBBA-4D64-A43C-8FE7BAD7046D}" type="datetimeFigureOut">
              <a:rPr lang="en-CA" smtClean="0"/>
              <a:t>2019-12-06</a:t>
            </a:fld>
            <a:endParaRPr lang="en-CA"/>
          </a:p>
        </p:txBody>
      </p:sp>
      <p:sp>
        <p:nvSpPr>
          <p:cNvPr id="5" name="Footer Placeholder 4">
            <a:extLst>
              <a:ext uri="{FF2B5EF4-FFF2-40B4-BE49-F238E27FC236}">
                <a16:creationId xmlns:a16="http://schemas.microsoft.com/office/drawing/2014/main" id="{12922B55-2C30-4E59-97C4-85AFD3E1C632}"/>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ADA4D8EB-0EE7-4E75-879A-2069A92DFC34}"/>
              </a:ext>
            </a:extLst>
          </p:cNvPr>
          <p:cNvSpPr>
            <a:spLocks noGrp="1"/>
          </p:cNvSpPr>
          <p:nvPr>
            <p:ph type="sldNum" sz="quarter" idx="12"/>
          </p:nvPr>
        </p:nvSpPr>
        <p:spPr/>
        <p:txBody>
          <a:bodyPr/>
          <a:lstStyle/>
          <a:p>
            <a:fld id="{45D8D0C2-DDF7-4016-BDE3-EE91CBC4334B}" type="slidenum">
              <a:rPr lang="en-CA" smtClean="0"/>
              <a:t>‹#›</a:t>
            </a:fld>
            <a:endParaRPr lang="en-CA"/>
          </a:p>
        </p:txBody>
      </p:sp>
    </p:spTree>
    <p:extLst>
      <p:ext uri="{BB962C8B-B14F-4D97-AF65-F5344CB8AC3E}">
        <p14:creationId xmlns:p14="http://schemas.microsoft.com/office/powerpoint/2010/main" val="27187489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050D4-6C3E-444D-AEE2-3EFAFEB1D46C}"/>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0A866004-E40D-4753-B6D7-9F567E6A2F7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2828EBE6-800D-44DA-85DF-9F35DD3789E3}"/>
              </a:ext>
            </a:extLst>
          </p:cNvPr>
          <p:cNvSpPr>
            <a:spLocks noGrp="1"/>
          </p:cNvSpPr>
          <p:nvPr>
            <p:ph type="dt" sz="half" idx="10"/>
          </p:nvPr>
        </p:nvSpPr>
        <p:spPr/>
        <p:txBody>
          <a:bodyPr/>
          <a:lstStyle/>
          <a:p>
            <a:fld id="{3BF93F51-DBBA-4D64-A43C-8FE7BAD7046D}" type="datetimeFigureOut">
              <a:rPr lang="en-CA" smtClean="0"/>
              <a:t>2019-12-06</a:t>
            </a:fld>
            <a:endParaRPr lang="en-CA"/>
          </a:p>
        </p:txBody>
      </p:sp>
      <p:sp>
        <p:nvSpPr>
          <p:cNvPr id="5" name="Footer Placeholder 4">
            <a:extLst>
              <a:ext uri="{FF2B5EF4-FFF2-40B4-BE49-F238E27FC236}">
                <a16:creationId xmlns:a16="http://schemas.microsoft.com/office/drawing/2014/main" id="{A984C64E-0D01-437B-83A1-2CD6F30A073E}"/>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3A1EAE1B-2FF4-44CC-B800-C94A62A9B9BD}"/>
              </a:ext>
            </a:extLst>
          </p:cNvPr>
          <p:cNvSpPr>
            <a:spLocks noGrp="1"/>
          </p:cNvSpPr>
          <p:nvPr>
            <p:ph type="sldNum" sz="quarter" idx="12"/>
          </p:nvPr>
        </p:nvSpPr>
        <p:spPr/>
        <p:txBody>
          <a:bodyPr/>
          <a:lstStyle/>
          <a:p>
            <a:fld id="{45D8D0C2-DDF7-4016-BDE3-EE91CBC4334B}" type="slidenum">
              <a:rPr lang="en-CA" smtClean="0"/>
              <a:t>‹#›</a:t>
            </a:fld>
            <a:endParaRPr lang="en-CA"/>
          </a:p>
        </p:txBody>
      </p:sp>
    </p:spTree>
    <p:extLst>
      <p:ext uri="{BB962C8B-B14F-4D97-AF65-F5344CB8AC3E}">
        <p14:creationId xmlns:p14="http://schemas.microsoft.com/office/powerpoint/2010/main" val="22217822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6AF5135-B268-4530-88F2-23AA6784B3C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08CAC784-672D-4B22-8BF7-A283D42643E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694B026-8A19-43FE-B7D1-885A83CD1F75}"/>
              </a:ext>
            </a:extLst>
          </p:cNvPr>
          <p:cNvSpPr>
            <a:spLocks noGrp="1"/>
          </p:cNvSpPr>
          <p:nvPr>
            <p:ph type="dt" sz="half" idx="10"/>
          </p:nvPr>
        </p:nvSpPr>
        <p:spPr/>
        <p:txBody>
          <a:bodyPr/>
          <a:lstStyle/>
          <a:p>
            <a:fld id="{3BF93F51-DBBA-4D64-A43C-8FE7BAD7046D}" type="datetimeFigureOut">
              <a:rPr lang="en-CA" smtClean="0"/>
              <a:t>2019-12-06</a:t>
            </a:fld>
            <a:endParaRPr lang="en-CA"/>
          </a:p>
        </p:txBody>
      </p:sp>
      <p:sp>
        <p:nvSpPr>
          <p:cNvPr id="5" name="Footer Placeholder 4">
            <a:extLst>
              <a:ext uri="{FF2B5EF4-FFF2-40B4-BE49-F238E27FC236}">
                <a16:creationId xmlns:a16="http://schemas.microsoft.com/office/drawing/2014/main" id="{CE804C9C-0DEF-4435-9403-431633201B18}"/>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6DC79340-21CB-4D7A-9E1E-08C751D4CB41}"/>
              </a:ext>
            </a:extLst>
          </p:cNvPr>
          <p:cNvSpPr>
            <a:spLocks noGrp="1"/>
          </p:cNvSpPr>
          <p:nvPr>
            <p:ph type="sldNum" sz="quarter" idx="12"/>
          </p:nvPr>
        </p:nvSpPr>
        <p:spPr/>
        <p:txBody>
          <a:bodyPr/>
          <a:lstStyle/>
          <a:p>
            <a:fld id="{45D8D0C2-DDF7-4016-BDE3-EE91CBC4334B}" type="slidenum">
              <a:rPr lang="en-CA" smtClean="0"/>
              <a:t>‹#›</a:t>
            </a:fld>
            <a:endParaRPr lang="en-CA"/>
          </a:p>
        </p:txBody>
      </p:sp>
    </p:spTree>
    <p:extLst>
      <p:ext uri="{BB962C8B-B14F-4D97-AF65-F5344CB8AC3E}">
        <p14:creationId xmlns:p14="http://schemas.microsoft.com/office/powerpoint/2010/main" val="35707548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AE2AA-E4DE-494C-9C5D-7448AF97DA5E}"/>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C6A4CE07-4CC8-4D65-A894-B0FC1DFA91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A6A37F24-079C-44D1-BD0D-5349DD80C82B}"/>
              </a:ext>
            </a:extLst>
          </p:cNvPr>
          <p:cNvSpPr>
            <a:spLocks noGrp="1"/>
          </p:cNvSpPr>
          <p:nvPr>
            <p:ph type="dt" sz="half" idx="10"/>
          </p:nvPr>
        </p:nvSpPr>
        <p:spPr/>
        <p:txBody>
          <a:bodyPr/>
          <a:lstStyle/>
          <a:p>
            <a:fld id="{3BF93F51-DBBA-4D64-A43C-8FE7BAD7046D}" type="datetimeFigureOut">
              <a:rPr lang="en-CA" smtClean="0"/>
              <a:t>2019-12-06</a:t>
            </a:fld>
            <a:endParaRPr lang="en-CA"/>
          </a:p>
        </p:txBody>
      </p:sp>
      <p:sp>
        <p:nvSpPr>
          <p:cNvPr id="5" name="Footer Placeholder 4">
            <a:extLst>
              <a:ext uri="{FF2B5EF4-FFF2-40B4-BE49-F238E27FC236}">
                <a16:creationId xmlns:a16="http://schemas.microsoft.com/office/drawing/2014/main" id="{8334EAD7-BFFA-4948-8D91-AB319FB8081B}"/>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CF76B41B-B49C-44A9-9D38-1D659F056110}"/>
              </a:ext>
            </a:extLst>
          </p:cNvPr>
          <p:cNvSpPr>
            <a:spLocks noGrp="1"/>
          </p:cNvSpPr>
          <p:nvPr>
            <p:ph type="sldNum" sz="quarter" idx="12"/>
          </p:nvPr>
        </p:nvSpPr>
        <p:spPr/>
        <p:txBody>
          <a:bodyPr/>
          <a:lstStyle/>
          <a:p>
            <a:fld id="{45D8D0C2-DDF7-4016-BDE3-EE91CBC4334B}" type="slidenum">
              <a:rPr lang="en-CA" smtClean="0"/>
              <a:t>‹#›</a:t>
            </a:fld>
            <a:endParaRPr lang="en-CA"/>
          </a:p>
        </p:txBody>
      </p:sp>
    </p:spTree>
    <p:extLst>
      <p:ext uri="{BB962C8B-B14F-4D97-AF65-F5344CB8AC3E}">
        <p14:creationId xmlns:p14="http://schemas.microsoft.com/office/powerpoint/2010/main" val="41871453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25D72-DC9E-4406-B873-D6CA9B76A4B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1CA30361-F62A-4EC1-A7E1-48A458C33A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699BB4D-38B7-4B7A-B97D-D8903A131DEE}"/>
              </a:ext>
            </a:extLst>
          </p:cNvPr>
          <p:cNvSpPr>
            <a:spLocks noGrp="1"/>
          </p:cNvSpPr>
          <p:nvPr>
            <p:ph type="dt" sz="half" idx="10"/>
          </p:nvPr>
        </p:nvSpPr>
        <p:spPr/>
        <p:txBody>
          <a:bodyPr/>
          <a:lstStyle/>
          <a:p>
            <a:fld id="{3BF93F51-DBBA-4D64-A43C-8FE7BAD7046D}" type="datetimeFigureOut">
              <a:rPr lang="en-CA" smtClean="0"/>
              <a:t>2019-12-06</a:t>
            </a:fld>
            <a:endParaRPr lang="en-CA"/>
          </a:p>
        </p:txBody>
      </p:sp>
      <p:sp>
        <p:nvSpPr>
          <p:cNvPr id="5" name="Footer Placeholder 4">
            <a:extLst>
              <a:ext uri="{FF2B5EF4-FFF2-40B4-BE49-F238E27FC236}">
                <a16:creationId xmlns:a16="http://schemas.microsoft.com/office/drawing/2014/main" id="{F9D9B78E-E6DB-4CF9-854A-C4A3D3A3446E}"/>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6C2A865B-1A56-4759-9C7B-9D5D284622FE}"/>
              </a:ext>
            </a:extLst>
          </p:cNvPr>
          <p:cNvSpPr>
            <a:spLocks noGrp="1"/>
          </p:cNvSpPr>
          <p:nvPr>
            <p:ph type="sldNum" sz="quarter" idx="12"/>
          </p:nvPr>
        </p:nvSpPr>
        <p:spPr/>
        <p:txBody>
          <a:bodyPr/>
          <a:lstStyle/>
          <a:p>
            <a:fld id="{45D8D0C2-DDF7-4016-BDE3-EE91CBC4334B}" type="slidenum">
              <a:rPr lang="en-CA" smtClean="0"/>
              <a:t>‹#›</a:t>
            </a:fld>
            <a:endParaRPr lang="en-CA"/>
          </a:p>
        </p:txBody>
      </p:sp>
    </p:spTree>
    <p:extLst>
      <p:ext uri="{BB962C8B-B14F-4D97-AF65-F5344CB8AC3E}">
        <p14:creationId xmlns:p14="http://schemas.microsoft.com/office/powerpoint/2010/main" val="28876017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E0715-E9AA-4E04-A259-610E5339043B}"/>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359CD055-180E-4C6C-86E7-790EAF9764A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7F710F10-F8BB-40A5-9CF1-687A34B60A4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5F7B5D38-3473-4A54-8034-B5B9F1D2535F}"/>
              </a:ext>
            </a:extLst>
          </p:cNvPr>
          <p:cNvSpPr>
            <a:spLocks noGrp="1"/>
          </p:cNvSpPr>
          <p:nvPr>
            <p:ph type="dt" sz="half" idx="10"/>
          </p:nvPr>
        </p:nvSpPr>
        <p:spPr/>
        <p:txBody>
          <a:bodyPr/>
          <a:lstStyle/>
          <a:p>
            <a:fld id="{3BF93F51-DBBA-4D64-A43C-8FE7BAD7046D}" type="datetimeFigureOut">
              <a:rPr lang="en-CA" smtClean="0"/>
              <a:t>2019-12-06</a:t>
            </a:fld>
            <a:endParaRPr lang="en-CA"/>
          </a:p>
        </p:txBody>
      </p:sp>
      <p:sp>
        <p:nvSpPr>
          <p:cNvPr id="6" name="Footer Placeholder 5">
            <a:extLst>
              <a:ext uri="{FF2B5EF4-FFF2-40B4-BE49-F238E27FC236}">
                <a16:creationId xmlns:a16="http://schemas.microsoft.com/office/drawing/2014/main" id="{07D621FE-65E8-4AA4-981E-E124E50BFBEF}"/>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71AF1E50-83C8-4E88-BA50-1BFEF2721856}"/>
              </a:ext>
            </a:extLst>
          </p:cNvPr>
          <p:cNvSpPr>
            <a:spLocks noGrp="1"/>
          </p:cNvSpPr>
          <p:nvPr>
            <p:ph type="sldNum" sz="quarter" idx="12"/>
          </p:nvPr>
        </p:nvSpPr>
        <p:spPr/>
        <p:txBody>
          <a:bodyPr/>
          <a:lstStyle/>
          <a:p>
            <a:fld id="{45D8D0C2-DDF7-4016-BDE3-EE91CBC4334B}" type="slidenum">
              <a:rPr lang="en-CA" smtClean="0"/>
              <a:t>‹#›</a:t>
            </a:fld>
            <a:endParaRPr lang="en-CA"/>
          </a:p>
        </p:txBody>
      </p:sp>
    </p:spTree>
    <p:extLst>
      <p:ext uri="{BB962C8B-B14F-4D97-AF65-F5344CB8AC3E}">
        <p14:creationId xmlns:p14="http://schemas.microsoft.com/office/powerpoint/2010/main" val="17741318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A6B96-5F05-466F-92E1-8E1C9840A1B7}"/>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A82B5F23-CE0D-4855-AA72-C68179CAD0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A85CA00-4F4F-4B7E-A085-AF8E495807A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E607C1DA-9E52-4117-A158-92F51E7C383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8FC5CA3-045E-450A-B326-7E018D04BEA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90CC6606-7CDD-43EE-AFFD-63A5A2166990}"/>
              </a:ext>
            </a:extLst>
          </p:cNvPr>
          <p:cNvSpPr>
            <a:spLocks noGrp="1"/>
          </p:cNvSpPr>
          <p:nvPr>
            <p:ph type="dt" sz="half" idx="10"/>
          </p:nvPr>
        </p:nvSpPr>
        <p:spPr/>
        <p:txBody>
          <a:bodyPr/>
          <a:lstStyle/>
          <a:p>
            <a:fld id="{3BF93F51-DBBA-4D64-A43C-8FE7BAD7046D}" type="datetimeFigureOut">
              <a:rPr lang="en-CA" smtClean="0"/>
              <a:t>2019-12-06</a:t>
            </a:fld>
            <a:endParaRPr lang="en-CA"/>
          </a:p>
        </p:txBody>
      </p:sp>
      <p:sp>
        <p:nvSpPr>
          <p:cNvPr id="8" name="Footer Placeholder 7">
            <a:extLst>
              <a:ext uri="{FF2B5EF4-FFF2-40B4-BE49-F238E27FC236}">
                <a16:creationId xmlns:a16="http://schemas.microsoft.com/office/drawing/2014/main" id="{E5022E19-6E7A-453C-B765-368EFD899B68}"/>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7A51574E-0FE5-4D03-970D-5F75DA873287}"/>
              </a:ext>
            </a:extLst>
          </p:cNvPr>
          <p:cNvSpPr>
            <a:spLocks noGrp="1"/>
          </p:cNvSpPr>
          <p:nvPr>
            <p:ph type="sldNum" sz="quarter" idx="12"/>
          </p:nvPr>
        </p:nvSpPr>
        <p:spPr/>
        <p:txBody>
          <a:bodyPr/>
          <a:lstStyle/>
          <a:p>
            <a:fld id="{45D8D0C2-DDF7-4016-BDE3-EE91CBC4334B}" type="slidenum">
              <a:rPr lang="en-CA" smtClean="0"/>
              <a:t>‹#›</a:t>
            </a:fld>
            <a:endParaRPr lang="en-CA"/>
          </a:p>
        </p:txBody>
      </p:sp>
    </p:spTree>
    <p:extLst>
      <p:ext uri="{BB962C8B-B14F-4D97-AF65-F5344CB8AC3E}">
        <p14:creationId xmlns:p14="http://schemas.microsoft.com/office/powerpoint/2010/main" val="34746626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60FF7-9B6B-47D1-A39C-721197523C80}"/>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D01E9857-8FCA-4753-BC88-B3025B51E8C9}"/>
              </a:ext>
            </a:extLst>
          </p:cNvPr>
          <p:cNvSpPr>
            <a:spLocks noGrp="1"/>
          </p:cNvSpPr>
          <p:nvPr>
            <p:ph type="dt" sz="half" idx="10"/>
          </p:nvPr>
        </p:nvSpPr>
        <p:spPr/>
        <p:txBody>
          <a:bodyPr/>
          <a:lstStyle/>
          <a:p>
            <a:fld id="{3BF93F51-DBBA-4D64-A43C-8FE7BAD7046D}" type="datetimeFigureOut">
              <a:rPr lang="en-CA" smtClean="0"/>
              <a:t>2019-12-06</a:t>
            </a:fld>
            <a:endParaRPr lang="en-CA"/>
          </a:p>
        </p:txBody>
      </p:sp>
      <p:sp>
        <p:nvSpPr>
          <p:cNvPr id="4" name="Footer Placeholder 3">
            <a:extLst>
              <a:ext uri="{FF2B5EF4-FFF2-40B4-BE49-F238E27FC236}">
                <a16:creationId xmlns:a16="http://schemas.microsoft.com/office/drawing/2014/main" id="{FCA33973-F328-49A5-8053-85D671812F04}"/>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A7B0265F-4F1F-45AC-B7C2-86EC3BFCB6CD}"/>
              </a:ext>
            </a:extLst>
          </p:cNvPr>
          <p:cNvSpPr>
            <a:spLocks noGrp="1"/>
          </p:cNvSpPr>
          <p:nvPr>
            <p:ph type="sldNum" sz="quarter" idx="12"/>
          </p:nvPr>
        </p:nvSpPr>
        <p:spPr/>
        <p:txBody>
          <a:bodyPr/>
          <a:lstStyle/>
          <a:p>
            <a:fld id="{45D8D0C2-DDF7-4016-BDE3-EE91CBC4334B}" type="slidenum">
              <a:rPr lang="en-CA" smtClean="0"/>
              <a:t>‹#›</a:t>
            </a:fld>
            <a:endParaRPr lang="en-CA"/>
          </a:p>
        </p:txBody>
      </p:sp>
    </p:spTree>
    <p:extLst>
      <p:ext uri="{BB962C8B-B14F-4D97-AF65-F5344CB8AC3E}">
        <p14:creationId xmlns:p14="http://schemas.microsoft.com/office/powerpoint/2010/main" val="24684843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B41E833-BFB5-4AB8-BF5F-4D4A5FCE9311}"/>
              </a:ext>
            </a:extLst>
          </p:cNvPr>
          <p:cNvSpPr>
            <a:spLocks noGrp="1"/>
          </p:cNvSpPr>
          <p:nvPr>
            <p:ph type="dt" sz="half" idx="10"/>
          </p:nvPr>
        </p:nvSpPr>
        <p:spPr/>
        <p:txBody>
          <a:bodyPr/>
          <a:lstStyle/>
          <a:p>
            <a:fld id="{3BF93F51-DBBA-4D64-A43C-8FE7BAD7046D}" type="datetimeFigureOut">
              <a:rPr lang="en-CA" smtClean="0"/>
              <a:t>2019-12-06</a:t>
            </a:fld>
            <a:endParaRPr lang="en-CA"/>
          </a:p>
        </p:txBody>
      </p:sp>
      <p:sp>
        <p:nvSpPr>
          <p:cNvPr id="3" name="Footer Placeholder 2">
            <a:extLst>
              <a:ext uri="{FF2B5EF4-FFF2-40B4-BE49-F238E27FC236}">
                <a16:creationId xmlns:a16="http://schemas.microsoft.com/office/drawing/2014/main" id="{C595FDC7-76BB-41F2-B84E-4726C532100E}"/>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A6D4FAB5-42B9-4114-8B42-9F1AA850C240}"/>
              </a:ext>
            </a:extLst>
          </p:cNvPr>
          <p:cNvSpPr>
            <a:spLocks noGrp="1"/>
          </p:cNvSpPr>
          <p:nvPr>
            <p:ph type="sldNum" sz="quarter" idx="12"/>
          </p:nvPr>
        </p:nvSpPr>
        <p:spPr/>
        <p:txBody>
          <a:bodyPr/>
          <a:lstStyle/>
          <a:p>
            <a:fld id="{45D8D0C2-DDF7-4016-BDE3-EE91CBC4334B}" type="slidenum">
              <a:rPr lang="en-CA" smtClean="0"/>
              <a:t>‹#›</a:t>
            </a:fld>
            <a:endParaRPr lang="en-CA"/>
          </a:p>
        </p:txBody>
      </p:sp>
    </p:spTree>
    <p:extLst>
      <p:ext uri="{BB962C8B-B14F-4D97-AF65-F5344CB8AC3E}">
        <p14:creationId xmlns:p14="http://schemas.microsoft.com/office/powerpoint/2010/main" val="3043314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ADB5B-42E7-4A5E-822B-6E1DA3DFA9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729724CD-254E-4105-B3C0-11C9B4ACF5E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42102E17-EEA4-4BA4-A3D6-27A7855CCF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46A322-FE9D-4B14-B75E-65C1AE1CC5BC}"/>
              </a:ext>
            </a:extLst>
          </p:cNvPr>
          <p:cNvSpPr>
            <a:spLocks noGrp="1"/>
          </p:cNvSpPr>
          <p:nvPr>
            <p:ph type="dt" sz="half" idx="10"/>
          </p:nvPr>
        </p:nvSpPr>
        <p:spPr/>
        <p:txBody>
          <a:bodyPr/>
          <a:lstStyle/>
          <a:p>
            <a:fld id="{3BF93F51-DBBA-4D64-A43C-8FE7BAD7046D}" type="datetimeFigureOut">
              <a:rPr lang="en-CA" smtClean="0"/>
              <a:t>2019-12-06</a:t>
            </a:fld>
            <a:endParaRPr lang="en-CA"/>
          </a:p>
        </p:txBody>
      </p:sp>
      <p:sp>
        <p:nvSpPr>
          <p:cNvPr id="6" name="Footer Placeholder 5">
            <a:extLst>
              <a:ext uri="{FF2B5EF4-FFF2-40B4-BE49-F238E27FC236}">
                <a16:creationId xmlns:a16="http://schemas.microsoft.com/office/drawing/2014/main" id="{290A034B-E2F7-4C8E-AE94-2B626E787BA7}"/>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4DBCFAD4-C640-48AA-85D5-B160975094E3}"/>
              </a:ext>
            </a:extLst>
          </p:cNvPr>
          <p:cNvSpPr>
            <a:spLocks noGrp="1"/>
          </p:cNvSpPr>
          <p:nvPr>
            <p:ph type="sldNum" sz="quarter" idx="12"/>
          </p:nvPr>
        </p:nvSpPr>
        <p:spPr/>
        <p:txBody>
          <a:bodyPr/>
          <a:lstStyle/>
          <a:p>
            <a:fld id="{45D8D0C2-DDF7-4016-BDE3-EE91CBC4334B}" type="slidenum">
              <a:rPr lang="en-CA" smtClean="0"/>
              <a:t>‹#›</a:t>
            </a:fld>
            <a:endParaRPr lang="en-CA"/>
          </a:p>
        </p:txBody>
      </p:sp>
    </p:spTree>
    <p:extLst>
      <p:ext uri="{BB962C8B-B14F-4D97-AF65-F5344CB8AC3E}">
        <p14:creationId xmlns:p14="http://schemas.microsoft.com/office/powerpoint/2010/main" val="8991608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5DA64-269D-45FC-8245-0F9DFD5E72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A83FD5EC-FA7E-4257-83D3-444A2038E6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C95A7EF1-0502-4E73-98C5-7F37D68E01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118B9CE-B10A-4D08-8FBB-B9BD79BEFDCC}"/>
              </a:ext>
            </a:extLst>
          </p:cNvPr>
          <p:cNvSpPr>
            <a:spLocks noGrp="1"/>
          </p:cNvSpPr>
          <p:nvPr>
            <p:ph type="dt" sz="half" idx="10"/>
          </p:nvPr>
        </p:nvSpPr>
        <p:spPr/>
        <p:txBody>
          <a:bodyPr/>
          <a:lstStyle/>
          <a:p>
            <a:fld id="{3BF93F51-DBBA-4D64-A43C-8FE7BAD7046D}" type="datetimeFigureOut">
              <a:rPr lang="en-CA" smtClean="0"/>
              <a:t>2019-12-06</a:t>
            </a:fld>
            <a:endParaRPr lang="en-CA"/>
          </a:p>
        </p:txBody>
      </p:sp>
      <p:sp>
        <p:nvSpPr>
          <p:cNvPr id="6" name="Footer Placeholder 5">
            <a:extLst>
              <a:ext uri="{FF2B5EF4-FFF2-40B4-BE49-F238E27FC236}">
                <a16:creationId xmlns:a16="http://schemas.microsoft.com/office/drawing/2014/main" id="{6DD93BB3-4DD6-4CAF-A3B2-79F2C7B0C266}"/>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094ED60B-E451-4CF7-8927-9CD1A46B2B99}"/>
              </a:ext>
            </a:extLst>
          </p:cNvPr>
          <p:cNvSpPr>
            <a:spLocks noGrp="1"/>
          </p:cNvSpPr>
          <p:nvPr>
            <p:ph type="sldNum" sz="quarter" idx="12"/>
          </p:nvPr>
        </p:nvSpPr>
        <p:spPr/>
        <p:txBody>
          <a:bodyPr/>
          <a:lstStyle/>
          <a:p>
            <a:fld id="{45D8D0C2-DDF7-4016-BDE3-EE91CBC4334B}" type="slidenum">
              <a:rPr lang="en-CA" smtClean="0"/>
              <a:t>‹#›</a:t>
            </a:fld>
            <a:endParaRPr lang="en-CA"/>
          </a:p>
        </p:txBody>
      </p:sp>
    </p:spTree>
    <p:extLst>
      <p:ext uri="{BB962C8B-B14F-4D97-AF65-F5344CB8AC3E}">
        <p14:creationId xmlns:p14="http://schemas.microsoft.com/office/powerpoint/2010/main" val="23740174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82CE62-6EA3-4D7A-A848-61BCD68DB68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F08D2801-701C-447F-AA30-AD7E3072FA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3AE256EB-1179-4F9C-8081-112D15BA9C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F93F51-DBBA-4D64-A43C-8FE7BAD7046D}" type="datetimeFigureOut">
              <a:rPr lang="en-CA" smtClean="0"/>
              <a:t>2019-12-06</a:t>
            </a:fld>
            <a:endParaRPr lang="en-CA"/>
          </a:p>
        </p:txBody>
      </p:sp>
      <p:sp>
        <p:nvSpPr>
          <p:cNvPr id="5" name="Footer Placeholder 4">
            <a:extLst>
              <a:ext uri="{FF2B5EF4-FFF2-40B4-BE49-F238E27FC236}">
                <a16:creationId xmlns:a16="http://schemas.microsoft.com/office/drawing/2014/main" id="{780A7A8C-44C8-4BDF-9CA3-AEEEE1289FF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0CB75784-CDFE-4CD6-9F6D-61448A2B4EA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D8D0C2-DDF7-4016-BDE3-EE91CBC4334B}" type="slidenum">
              <a:rPr lang="en-CA" smtClean="0"/>
              <a:t>‹#›</a:t>
            </a:fld>
            <a:endParaRPr lang="en-CA"/>
          </a:p>
        </p:txBody>
      </p:sp>
    </p:spTree>
    <p:extLst>
      <p:ext uri="{BB962C8B-B14F-4D97-AF65-F5344CB8AC3E}">
        <p14:creationId xmlns:p14="http://schemas.microsoft.com/office/powerpoint/2010/main" val="12940441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CC658-A227-48C1-A56E-67728A543168}"/>
              </a:ext>
            </a:extLst>
          </p:cNvPr>
          <p:cNvSpPr>
            <a:spLocks noGrp="1"/>
          </p:cNvSpPr>
          <p:nvPr>
            <p:ph type="ctrTitle"/>
          </p:nvPr>
        </p:nvSpPr>
        <p:spPr>
          <a:xfrm>
            <a:off x="1940011" y="1584325"/>
            <a:ext cx="8311978" cy="2387600"/>
          </a:xfrm>
          <a:noFill/>
        </p:spPr>
        <p:txBody>
          <a:bodyPr>
            <a:normAutofit fontScale="90000"/>
          </a:bodyPr>
          <a:lstStyle/>
          <a:p>
            <a:r>
              <a:rPr lang="en-CA" b="1" dirty="0">
                <a:highlight>
                  <a:srgbClr val="008080"/>
                </a:highlight>
              </a:rPr>
              <a:t>Which Minneapolis Community is Closest to the Most Green Spaces?</a:t>
            </a:r>
          </a:p>
        </p:txBody>
      </p:sp>
      <p:sp>
        <p:nvSpPr>
          <p:cNvPr id="3" name="Subtitle 2">
            <a:extLst>
              <a:ext uri="{FF2B5EF4-FFF2-40B4-BE49-F238E27FC236}">
                <a16:creationId xmlns:a16="http://schemas.microsoft.com/office/drawing/2014/main" id="{5F8C0191-21A3-4BE8-A69F-3D68891CA52A}"/>
              </a:ext>
            </a:extLst>
          </p:cNvPr>
          <p:cNvSpPr>
            <a:spLocks noGrp="1"/>
          </p:cNvSpPr>
          <p:nvPr>
            <p:ph type="subTitle" idx="1"/>
          </p:nvPr>
        </p:nvSpPr>
        <p:spPr>
          <a:xfrm>
            <a:off x="4683211" y="4423719"/>
            <a:ext cx="2825578" cy="849956"/>
          </a:xfrm>
          <a:noFill/>
        </p:spPr>
        <p:txBody>
          <a:bodyPr>
            <a:normAutofit lnSpcReduction="10000"/>
          </a:bodyPr>
          <a:lstStyle/>
          <a:p>
            <a:r>
              <a:rPr lang="en-CA" b="1" dirty="0">
                <a:highlight>
                  <a:srgbClr val="008080"/>
                </a:highlight>
              </a:rPr>
              <a:t>Caleb Mueller</a:t>
            </a:r>
          </a:p>
          <a:p>
            <a:r>
              <a:rPr lang="en-CA" b="1" dirty="0">
                <a:highlight>
                  <a:srgbClr val="008080"/>
                </a:highlight>
              </a:rPr>
              <a:t>December 2</a:t>
            </a:r>
            <a:r>
              <a:rPr lang="en-CA" b="1" baseline="30000" dirty="0">
                <a:highlight>
                  <a:srgbClr val="008080"/>
                </a:highlight>
              </a:rPr>
              <a:t>nd</a:t>
            </a:r>
            <a:r>
              <a:rPr lang="en-CA" b="1" dirty="0">
                <a:highlight>
                  <a:srgbClr val="008080"/>
                </a:highlight>
              </a:rPr>
              <a:t>, 2019</a:t>
            </a:r>
            <a:endParaRPr lang="en-CA" b="1" baseline="30000" dirty="0">
              <a:highlight>
                <a:srgbClr val="008080"/>
              </a:highlight>
            </a:endParaRPr>
          </a:p>
        </p:txBody>
      </p:sp>
    </p:spTree>
    <p:extLst>
      <p:ext uri="{BB962C8B-B14F-4D97-AF65-F5344CB8AC3E}">
        <p14:creationId xmlns:p14="http://schemas.microsoft.com/office/powerpoint/2010/main" val="36370845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34960-C566-44FB-BA92-02420813DCEB}"/>
              </a:ext>
            </a:extLst>
          </p:cNvPr>
          <p:cNvSpPr>
            <a:spLocks noGrp="1"/>
          </p:cNvSpPr>
          <p:nvPr>
            <p:ph type="title"/>
          </p:nvPr>
        </p:nvSpPr>
        <p:spPr/>
        <p:txBody>
          <a:bodyPr/>
          <a:lstStyle/>
          <a:p>
            <a:r>
              <a:rPr lang="en-CA" dirty="0">
                <a:highlight>
                  <a:srgbClr val="008080"/>
                </a:highlight>
              </a:rPr>
              <a:t>Introduction</a:t>
            </a:r>
          </a:p>
        </p:txBody>
      </p:sp>
      <p:sp>
        <p:nvSpPr>
          <p:cNvPr id="3" name="Content Placeholder 2">
            <a:extLst>
              <a:ext uri="{FF2B5EF4-FFF2-40B4-BE49-F238E27FC236}">
                <a16:creationId xmlns:a16="http://schemas.microsoft.com/office/drawing/2014/main" id="{D694795D-DF68-471E-BEED-24D4491B3D63}"/>
              </a:ext>
            </a:extLst>
          </p:cNvPr>
          <p:cNvSpPr>
            <a:spLocks noGrp="1"/>
          </p:cNvSpPr>
          <p:nvPr>
            <p:ph idx="1"/>
          </p:nvPr>
        </p:nvSpPr>
        <p:spPr>
          <a:xfrm>
            <a:off x="838200" y="1799711"/>
            <a:ext cx="10515600" cy="4249909"/>
          </a:xfrm>
        </p:spPr>
        <p:txBody>
          <a:bodyPr>
            <a:normAutofit fontScale="77500" lnSpcReduction="20000"/>
          </a:bodyPr>
          <a:lstStyle/>
          <a:p>
            <a:pPr marL="0" indent="0">
              <a:lnSpc>
                <a:spcPct val="120000"/>
              </a:lnSpc>
              <a:buNone/>
            </a:pPr>
            <a:r>
              <a:rPr lang="en-CA" dirty="0">
                <a:highlight>
                  <a:srgbClr val="008080"/>
                </a:highlight>
              </a:rPr>
              <a:t>Green spaces are areas of untouched or maintained wilderness as well as parks inside of cities (urban parks). There is empirical evidence that green spaces promote increased mental health and general well being. They also make exercise and activities more available to lower income individuals. People who move to greener spaces have been shown to have sustained improvements in mood. It is therefore important for large cities to have many different green spaces spread throughout the city to keep their citizens healthy. </a:t>
            </a:r>
          </a:p>
          <a:p>
            <a:pPr marL="0" indent="0">
              <a:lnSpc>
                <a:spcPct val="120000"/>
              </a:lnSpc>
              <a:buNone/>
            </a:pPr>
            <a:endParaRPr lang="en-CA" dirty="0">
              <a:highlight>
                <a:srgbClr val="008080"/>
              </a:highlight>
            </a:endParaRPr>
          </a:p>
          <a:p>
            <a:pPr marL="0" indent="0">
              <a:lnSpc>
                <a:spcPct val="120000"/>
              </a:lnSpc>
              <a:buNone/>
            </a:pPr>
            <a:r>
              <a:rPr lang="en-CA" dirty="0">
                <a:highlight>
                  <a:srgbClr val="008080"/>
                </a:highlight>
              </a:rPr>
              <a:t>In this presentation we will be looking at a city in the United Sates called Minneapolis. Minneapolis, MN is a city with some of the highest numbers of green spaces in the United States. If someone were to move to Minneapolis and wanted the highest number of green spaces within a walking distance, which one of the 11 communities should they move into? </a:t>
            </a:r>
          </a:p>
          <a:p>
            <a:pPr marL="0" indent="0">
              <a:lnSpc>
                <a:spcPct val="120000"/>
              </a:lnSpc>
              <a:buNone/>
            </a:pPr>
            <a:endParaRPr lang="en-CA" dirty="0">
              <a:highlight>
                <a:srgbClr val="008080"/>
              </a:highlight>
            </a:endParaRPr>
          </a:p>
        </p:txBody>
      </p:sp>
    </p:spTree>
    <p:extLst>
      <p:ext uri="{BB962C8B-B14F-4D97-AF65-F5344CB8AC3E}">
        <p14:creationId xmlns:p14="http://schemas.microsoft.com/office/powerpoint/2010/main" val="9638012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34960-C566-44FB-BA92-02420813DCEB}"/>
              </a:ext>
            </a:extLst>
          </p:cNvPr>
          <p:cNvSpPr>
            <a:spLocks noGrp="1"/>
          </p:cNvSpPr>
          <p:nvPr>
            <p:ph type="title"/>
          </p:nvPr>
        </p:nvSpPr>
        <p:spPr/>
        <p:txBody>
          <a:bodyPr/>
          <a:lstStyle/>
          <a:p>
            <a:r>
              <a:rPr lang="en-CA" dirty="0">
                <a:highlight>
                  <a:srgbClr val="008080"/>
                </a:highlight>
              </a:rPr>
              <a:t>Data</a:t>
            </a:r>
          </a:p>
        </p:txBody>
      </p:sp>
      <p:sp>
        <p:nvSpPr>
          <p:cNvPr id="3" name="Content Placeholder 2">
            <a:extLst>
              <a:ext uri="{FF2B5EF4-FFF2-40B4-BE49-F238E27FC236}">
                <a16:creationId xmlns:a16="http://schemas.microsoft.com/office/drawing/2014/main" id="{D694795D-DF68-471E-BEED-24D4491B3D63}"/>
              </a:ext>
            </a:extLst>
          </p:cNvPr>
          <p:cNvSpPr>
            <a:spLocks noGrp="1"/>
          </p:cNvSpPr>
          <p:nvPr>
            <p:ph idx="1"/>
          </p:nvPr>
        </p:nvSpPr>
        <p:spPr>
          <a:xfrm>
            <a:off x="707571" y="1690688"/>
            <a:ext cx="10515600" cy="4249909"/>
          </a:xfrm>
        </p:spPr>
        <p:txBody>
          <a:bodyPr>
            <a:normAutofit fontScale="77500" lnSpcReduction="20000"/>
          </a:bodyPr>
          <a:lstStyle/>
          <a:p>
            <a:pPr marL="457200" lvl="1" indent="0">
              <a:buNone/>
            </a:pPr>
            <a:endParaRPr lang="en-CA" sz="2800" dirty="0">
              <a:highlight>
                <a:srgbClr val="008080"/>
              </a:highlight>
            </a:endParaRPr>
          </a:p>
          <a:p>
            <a:r>
              <a:rPr lang="en-CA" sz="3100" b="1" dirty="0">
                <a:highlight>
                  <a:srgbClr val="008080"/>
                </a:highlight>
              </a:rPr>
              <a:t>Data Sources</a:t>
            </a:r>
          </a:p>
          <a:p>
            <a:r>
              <a:rPr lang="en-CA" dirty="0">
                <a:highlight>
                  <a:srgbClr val="008080"/>
                </a:highlight>
              </a:rPr>
              <a:t>The data used in this project will be from Foursquare and Wikipedia. The list of the 11 communities in Minneapolis was found on Wikipedia and a CSV document of each community and the coordinates of their geographical center (found on google maps) was created. Foursquare was used for green space location data. Categories in Foursquare that are considered green space are parks, lakes, fields and forests. </a:t>
            </a:r>
          </a:p>
          <a:p>
            <a:r>
              <a:rPr lang="en-CA" sz="3100" b="1" dirty="0">
                <a:highlight>
                  <a:srgbClr val="008080"/>
                </a:highlight>
              </a:rPr>
              <a:t>Data Cleaning and Wrangling</a:t>
            </a:r>
            <a:endParaRPr lang="en-CA" sz="3100" dirty="0">
              <a:highlight>
                <a:srgbClr val="008080"/>
              </a:highlight>
            </a:endParaRPr>
          </a:p>
          <a:p>
            <a:r>
              <a:rPr lang="en-CA" dirty="0">
                <a:highlight>
                  <a:srgbClr val="008080"/>
                </a:highlight>
              </a:rPr>
              <a:t>The CSV file did not have to cleaned or wrangled since it was created by me to match my data needs. It was imported into Watson Studio to be used as a pandas data frame. The parks, lakes, fields and forests location data were requested from Foursquare and made into 4 pandas data frames. It was cleaned to only include columns with the venue name and any location data. Duplicates locations were also removed. Then it was made into 4 clean dataframes.</a:t>
            </a:r>
          </a:p>
          <a:p>
            <a:pPr marL="0" indent="0">
              <a:buNone/>
            </a:pPr>
            <a:endParaRPr lang="en-CA" dirty="0">
              <a:highlight>
                <a:srgbClr val="008080"/>
              </a:highlight>
            </a:endParaRPr>
          </a:p>
        </p:txBody>
      </p:sp>
    </p:spTree>
    <p:extLst>
      <p:ext uri="{BB962C8B-B14F-4D97-AF65-F5344CB8AC3E}">
        <p14:creationId xmlns:p14="http://schemas.microsoft.com/office/powerpoint/2010/main" val="22289652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4A2AD-6E46-48F2-B06B-FBE2749D8B09}"/>
              </a:ext>
            </a:extLst>
          </p:cNvPr>
          <p:cNvSpPr>
            <a:spLocks noGrp="1"/>
          </p:cNvSpPr>
          <p:nvPr>
            <p:ph type="title"/>
          </p:nvPr>
        </p:nvSpPr>
        <p:spPr>
          <a:xfrm>
            <a:off x="656227" y="0"/>
            <a:ext cx="10515600" cy="1325563"/>
          </a:xfrm>
        </p:spPr>
        <p:txBody>
          <a:bodyPr/>
          <a:lstStyle/>
          <a:p>
            <a:r>
              <a:rPr lang="en-CA" dirty="0">
                <a:highlight>
                  <a:srgbClr val="008080"/>
                </a:highlight>
              </a:rPr>
              <a:t>Exploratory Data Analysis</a:t>
            </a:r>
          </a:p>
        </p:txBody>
      </p:sp>
      <p:graphicFrame>
        <p:nvGraphicFramePr>
          <p:cNvPr id="5" name="Content Placeholder 4">
            <a:extLst>
              <a:ext uri="{FF2B5EF4-FFF2-40B4-BE49-F238E27FC236}">
                <a16:creationId xmlns:a16="http://schemas.microsoft.com/office/drawing/2014/main" id="{95B117A5-8BB7-4DE8-8E9A-16D74E45396F}"/>
              </a:ext>
            </a:extLst>
          </p:cNvPr>
          <p:cNvGraphicFramePr>
            <a:graphicFrameLocks noGrp="1"/>
          </p:cNvGraphicFramePr>
          <p:nvPr>
            <p:ph idx="1"/>
            <p:extLst>
              <p:ext uri="{D42A27DB-BD31-4B8C-83A1-F6EECF244321}">
                <p14:modId xmlns:p14="http://schemas.microsoft.com/office/powerpoint/2010/main" val="777364844"/>
              </p:ext>
            </p:extLst>
          </p:nvPr>
        </p:nvGraphicFramePr>
        <p:xfrm>
          <a:off x="6169931" y="4236403"/>
          <a:ext cx="4264660" cy="2443480"/>
        </p:xfrm>
        <a:graphic>
          <a:graphicData uri="http://schemas.openxmlformats.org/drawingml/2006/table">
            <a:tbl>
              <a:tblPr firstRow="1" firstCol="1" bandRow="1">
                <a:tableStyleId>{5C22544A-7EE6-4342-B048-85BDC9FD1C3A}</a:tableStyleId>
              </a:tblPr>
              <a:tblGrid>
                <a:gridCol w="1340009">
                  <a:extLst>
                    <a:ext uri="{9D8B030D-6E8A-4147-A177-3AD203B41FA5}">
                      <a16:colId xmlns:a16="http://schemas.microsoft.com/office/drawing/2014/main" val="665035279"/>
                    </a:ext>
                  </a:extLst>
                </a:gridCol>
                <a:gridCol w="1352550">
                  <a:extLst>
                    <a:ext uri="{9D8B030D-6E8A-4147-A177-3AD203B41FA5}">
                      <a16:colId xmlns:a16="http://schemas.microsoft.com/office/drawing/2014/main" val="784406684"/>
                    </a:ext>
                  </a:extLst>
                </a:gridCol>
                <a:gridCol w="1572101">
                  <a:extLst>
                    <a:ext uri="{9D8B030D-6E8A-4147-A177-3AD203B41FA5}">
                      <a16:colId xmlns:a16="http://schemas.microsoft.com/office/drawing/2014/main" val="3500790787"/>
                    </a:ext>
                  </a:extLst>
                </a:gridCol>
              </a:tblGrid>
              <a:tr h="0">
                <a:tc>
                  <a:txBody>
                    <a:bodyPr/>
                    <a:lstStyle/>
                    <a:p>
                      <a:pPr marL="457200">
                        <a:lnSpc>
                          <a:spcPct val="107000"/>
                        </a:lnSpc>
                        <a:spcAft>
                          <a:spcPts val="0"/>
                        </a:spcAft>
                      </a:pPr>
                      <a:endParaRPr lang="en-CA" sz="1100" dirty="0">
                        <a:effectLst/>
                      </a:endParaRPr>
                    </a:p>
                    <a:p>
                      <a:pPr marL="457200">
                        <a:lnSpc>
                          <a:spcPct val="107000"/>
                        </a:lnSpc>
                        <a:spcAft>
                          <a:spcPts val="0"/>
                        </a:spcAft>
                      </a:pPr>
                      <a:r>
                        <a:rPr lang="en-CA" sz="1100" dirty="0">
                          <a:effectLst/>
                        </a:rPr>
                        <a:t>Number</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7000"/>
                        </a:lnSpc>
                        <a:spcAft>
                          <a:spcPts val="0"/>
                        </a:spcAft>
                      </a:pPr>
                      <a:endParaRPr lang="en-CA" sz="1100" dirty="0">
                        <a:effectLst/>
                      </a:endParaRPr>
                    </a:p>
                    <a:p>
                      <a:pPr marL="457200">
                        <a:lnSpc>
                          <a:spcPct val="107000"/>
                        </a:lnSpc>
                        <a:spcAft>
                          <a:spcPts val="0"/>
                        </a:spcAft>
                      </a:pPr>
                      <a:r>
                        <a:rPr lang="en-CA" sz="1100" dirty="0">
                          <a:effectLst/>
                        </a:rPr>
                        <a:t>Community</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7000"/>
                        </a:lnSpc>
                        <a:spcAft>
                          <a:spcPts val="0"/>
                        </a:spcAft>
                      </a:pPr>
                      <a:r>
                        <a:rPr lang="en-CA" sz="1100" dirty="0">
                          <a:effectLst/>
                        </a:rPr>
                        <a:t>Number of nearby green spaces</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2504868"/>
                  </a:ext>
                </a:extLst>
              </a:tr>
              <a:tr h="0">
                <a:tc>
                  <a:txBody>
                    <a:bodyPr/>
                    <a:lstStyle/>
                    <a:p>
                      <a:pPr marL="457200">
                        <a:lnSpc>
                          <a:spcPct val="107000"/>
                        </a:lnSpc>
                        <a:spcAft>
                          <a:spcPts val="0"/>
                        </a:spcAft>
                      </a:pPr>
                      <a:r>
                        <a:rPr lang="en-CA" sz="1100">
                          <a:effectLst/>
                        </a:rPr>
                        <a:t>1</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7000"/>
                        </a:lnSpc>
                        <a:spcAft>
                          <a:spcPts val="0"/>
                        </a:spcAft>
                      </a:pPr>
                      <a:r>
                        <a:rPr lang="en-CA" sz="1100" dirty="0">
                          <a:effectLst/>
                        </a:rPr>
                        <a:t>Calhoun-Isles</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7000"/>
                        </a:lnSpc>
                        <a:spcAft>
                          <a:spcPts val="0"/>
                        </a:spcAft>
                      </a:pPr>
                      <a:r>
                        <a:rPr lang="en-CA" sz="1100">
                          <a:effectLst/>
                        </a:rPr>
                        <a:t>12</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80657831"/>
                  </a:ext>
                </a:extLst>
              </a:tr>
              <a:tr h="0">
                <a:tc>
                  <a:txBody>
                    <a:bodyPr/>
                    <a:lstStyle/>
                    <a:p>
                      <a:pPr marL="457200">
                        <a:lnSpc>
                          <a:spcPct val="107000"/>
                        </a:lnSpc>
                        <a:spcAft>
                          <a:spcPts val="0"/>
                        </a:spcAft>
                      </a:pPr>
                      <a:r>
                        <a:rPr lang="en-CA" sz="1100">
                          <a:effectLst/>
                        </a:rPr>
                        <a:t>2</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7000"/>
                        </a:lnSpc>
                        <a:spcAft>
                          <a:spcPts val="0"/>
                        </a:spcAft>
                      </a:pPr>
                      <a:r>
                        <a:rPr lang="en-CA" sz="1100">
                          <a:effectLst/>
                        </a:rPr>
                        <a:t>Near-North</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7000"/>
                        </a:lnSpc>
                        <a:spcAft>
                          <a:spcPts val="0"/>
                        </a:spcAft>
                      </a:pPr>
                      <a:r>
                        <a:rPr lang="en-CA" sz="1100">
                          <a:effectLst/>
                        </a:rPr>
                        <a:t>2</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13107650"/>
                  </a:ext>
                </a:extLst>
              </a:tr>
              <a:tr h="0">
                <a:tc>
                  <a:txBody>
                    <a:bodyPr/>
                    <a:lstStyle/>
                    <a:p>
                      <a:pPr marL="457200">
                        <a:lnSpc>
                          <a:spcPct val="107000"/>
                        </a:lnSpc>
                        <a:spcAft>
                          <a:spcPts val="0"/>
                        </a:spcAft>
                      </a:pPr>
                      <a:r>
                        <a:rPr lang="en-CA" sz="1100">
                          <a:effectLst/>
                        </a:rPr>
                        <a:t>3</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7000"/>
                        </a:lnSpc>
                        <a:spcAft>
                          <a:spcPts val="0"/>
                        </a:spcAft>
                      </a:pPr>
                      <a:r>
                        <a:rPr lang="en-CA" sz="1100">
                          <a:effectLst/>
                        </a:rPr>
                        <a:t>Camden</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7000"/>
                        </a:lnSpc>
                        <a:spcAft>
                          <a:spcPts val="0"/>
                        </a:spcAft>
                      </a:pPr>
                      <a:r>
                        <a:rPr lang="en-CA" sz="1100" dirty="0">
                          <a:effectLst/>
                        </a:rPr>
                        <a:t>10</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14266591"/>
                  </a:ext>
                </a:extLst>
              </a:tr>
              <a:tr h="0">
                <a:tc>
                  <a:txBody>
                    <a:bodyPr/>
                    <a:lstStyle/>
                    <a:p>
                      <a:pPr marL="457200">
                        <a:lnSpc>
                          <a:spcPct val="107000"/>
                        </a:lnSpc>
                        <a:spcAft>
                          <a:spcPts val="0"/>
                        </a:spcAft>
                      </a:pPr>
                      <a:r>
                        <a:rPr lang="en-CA" sz="1100">
                          <a:effectLst/>
                        </a:rPr>
                        <a:t>4</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7000"/>
                        </a:lnSpc>
                        <a:spcAft>
                          <a:spcPts val="0"/>
                        </a:spcAft>
                      </a:pPr>
                      <a:r>
                        <a:rPr lang="en-CA" sz="1100" dirty="0">
                          <a:effectLst/>
                        </a:rPr>
                        <a:t>Northeast</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7000"/>
                        </a:lnSpc>
                        <a:spcAft>
                          <a:spcPts val="0"/>
                        </a:spcAft>
                      </a:pPr>
                      <a:r>
                        <a:rPr lang="en-CA" sz="1100">
                          <a:effectLst/>
                        </a:rPr>
                        <a:t>2</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47726135"/>
                  </a:ext>
                </a:extLst>
              </a:tr>
              <a:tr h="0">
                <a:tc>
                  <a:txBody>
                    <a:bodyPr/>
                    <a:lstStyle/>
                    <a:p>
                      <a:pPr marL="457200">
                        <a:lnSpc>
                          <a:spcPct val="107000"/>
                        </a:lnSpc>
                        <a:spcAft>
                          <a:spcPts val="0"/>
                        </a:spcAft>
                      </a:pPr>
                      <a:r>
                        <a:rPr lang="en-CA" sz="1100">
                          <a:effectLst/>
                        </a:rPr>
                        <a:t>5</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7000"/>
                        </a:lnSpc>
                        <a:spcAft>
                          <a:spcPts val="0"/>
                        </a:spcAft>
                      </a:pPr>
                      <a:r>
                        <a:rPr lang="en-CA" sz="1100" dirty="0">
                          <a:effectLst/>
                        </a:rPr>
                        <a:t>University</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7000"/>
                        </a:lnSpc>
                        <a:spcAft>
                          <a:spcPts val="0"/>
                        </a:spcAft>
                      </a:pPr>
                      <a:r>
                        <a:rPr lang="en-CA" sz="1100">
                          <a:effectLst/>
                        </a:rPr>
                        <a:t>9</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84445603"/>
                  </a:ext>
                </a:extLst>
              </a:tr>
              <a:tr h="0">
                <a:tc>
                  <a:txBody>
                    <a:bodyPr/>
                    <a:lstStyle/>
                    <a:p>
                      <a:pPr marL="457200">
                        <a:lnSpc>
                          <a:spcPct val="107000"/>
                        </a:lnSpc>
                        <a:spcAft>
                          <a:spcPts val="0"/>
                        </a:spcAft>
                      </a:pPr>
                      <a:r>
                        <a:rPr lang="en-CA" sz="1100">
                          <a:effectLst/>
                        </a:rPr>
                        <a:t>6</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7000"/>
                        </a:lnSpc>
                        <a:spcAft>
                          <a:spcPts val="0"/>
                        </a:spcAft>
                      </a:pPr>
                      <a:r>
                        <a:rPr lang="en-CA" sz="1100">
                          <a:effectLst/>
                        </a:rPr>
                        <a:t>Central</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7000"/>
                        </a:lnSpc>
                        <a:spcAft>
                          <a:spcPts val="0"/>
                        </a:spcAft>
                      </a:pPr>
                      <a:r>
                        <a:rPr lang="en-CA" sz="1100">
                          <a:effectLst/>
                        </a:rPr>
                        <a:t>17</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26890735"/>
                  </a:ext>
                </a:extLst>
              </a:tr>
              <a:tr h="0">
                <a:tc>
                  <a:txBody>
                    <a:bodyPr/>
                    <a:lstStyle/>
                    <a:p>
                      <a:pPr marL="457200">
                        <a:lnSpc>
                          <a:spcPct val="107000"/>
                        </a:lnSpc>
                        <a:spcAft>
                          <a:spcPts val="0"/>
                        </a:spcAft>
                      </a:pPr>
                      <a:r>
                        <a:rPr lang="en-CA" sz="1100">
                          <a:effectLst/>
                        </a:rPr>
                        <a:t>7</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7000"/>
                        </a:lnSpc>
                        <a:spcAft>
                          <a:spcPts val="0"/>
                        </a:spcAft>
                      </a:pPr>
                      <a:r>
                        <a:rPr lang="en-CA" sz="1100">
                          <a:effectLst/>
                        </a:rPr>
                        <a:t>Philips</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7000"/>
                        </a:lnSpc>
                        <a:spcAft>
                          <a:spcPts val="0"/>
                        </a:spcAft>
                      </a:pPr>
                      <a:r>
                        <a:rPr lang="en-CA" sz="1100">
                          <a:effectLst/>
                        </a:rPr>
                        <a:t>8</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48406248"/>
                  </a:ext>
                </a:extLst>
              </a:tr>
              <a:tr h="0">
                <a:tc>
                  <a:txBody>
                    <a:bodyPr/>
                    <a:lstStyle/>
                    <a:p>
                      <a:pPr marL="457200">
                        <a:lnSpc>
                          <a:spcPct val="107000"/>
                        </a:lnSpc>
                        <a:spcAft>
                          <a:spcPts val="0"/>
                        </a:spcAft>
                      </a:pPr>
                      <a:r>
                        <a:rPr lang="en-CA" sz="1100">
                          <a:effectLst/>
                        </a:rPr>
                        <a:t>8</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7000"/>
                        </a:lnSpc>
                        <a:spcAft>
                          <a:spcPts val="0"/>
                        </a:spcAft>
                      </a:pPr>
                      <a:r>
                        <a:rPr lang="en-CA" sz="1100">
                          <a:effectLst/>
                        </a:rPr>
                        <a:t>Powderhorn</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7000"/>
                        </a:lnSpc>
                        <a:spcAft>
                          <a:spcPts val="0"/>
                        </a:spcAft>
                      </a:pPr>
                      <a:r>
                        <a:rPr lang="en-CA" sz="1100">
                          <a:effectLst/>
                        </a:rPr>
                        <a:t>7</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77132771"/>
                  </a:ext>
                </a:extLst>
              </a:tr>
              <a:tr h="0">
                <a:tc>
                  <a:txBody>
                    <a:bodyPr/>
                    <a:lstStyle/>
                    <a:p>
                      <a:pPr marL="457200">
                        <a:lnSpc>
                          <a:spcPct val="107000"/>
                        </a:lnSpc>
                        <a:spcAft>
                          <a:spcPts val="0"/>
                        </a:spcAft>
                      </a:pPr>
                      <a:r>
                        <a:rPr lang="en-CA" sz="1100">
                          <a:effectLst/>
                        </a:rPr>
                        <a:t>9</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7000"/>
                        </a:lnSpc>
                        <a:spcAft>
                          <a:spcPts val="0"/>
                        </a:spcAft>
                      </a:pPr>
                      <a:r>
                        <a:rPr lang="en-CA" sz="1100">
                          <a:effectLst/>
                        </a:rPr>
                        <a:t>Longfellow</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7000"/>
                        </a:lnSpc>
                        <a:spcAft>
                          <a:spcPts val="0"/>
                        </a:spcAft>
                      </a:pPr>
                      <a:r>
                        <a:rPr lang="en-CA" sz="1100">
                          <a:effectLst/>
                        </a:rPr>
                        <a:t>9</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611245"/>
                  </a:ext>
                </a:extLst>
              </a:tr>
              <a:tr h="0">
                <a:tc>
                  <a:txBody>
                    <a:bodyPr/>
                    <a:lstStyle/>
                    <a:p>
                      <a:pPr marL="457200">
                        <a:lnSpc>
                          <a:spcPct val="107000"/>
                        </a:lnSpc>
                        <a:spcAft>
                          <a:spcPts val="0"/>
                        </a:spcAft>
                      </a:pPr>
                      <a:r>
                        <a:rPr lang="en-CA" sz="1100">
                          <a:effectLst/>
                        </a:rPr>
                        <a:t>10</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7000"/>
                        </a:lnSpc>
                        <a:spcAft>
                          <a:spcPts val="0"/>
                        </a:spcAft>
                      </a:pPr>
                      <a:r>
                        <a:rPr lang="en-CA" sz="1100">
                          <a:effectLst/>
                        </a:rPr>
                        <a:t>Nokomis</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7000"/>
                        </a:lnSpc>
                        <a:spcAft>
                          <a:spcPts val="0"/>
                        </a:spcAft>
                      </a:pPr>
                      <a:r>
                        <a:rPr lang="en-CA" sz="1100">
                          <a:effectLst/>
                        </a:rPr>
                        <a:t>10</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73855764"/>
                  </a:ext>
                </a:extLst>
              </a:tr>
              <a:tr h="198755">
                <a:tc>
                  <a:txBody>
                    <a:bodyPr/>
                    <a:lstStyle/>
                    <a:p>
                      <a:pPr marL="457200">
                        <a:lnSpc>
                          <a:spcPct val="107000"/>
                        </a:lnSpc>
                        <a:spcAft>
                          <a:spcPts val="0"/>
                        </a:spcAft>
                      </a:pPr>
                      <a:r>
                        <a:rPr lang="en-CA" sz="1100">
                          <a:effectLst/>
                        </a:rPr>
                        <a:t>11</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7000"/>
                        </a:lnSpc>
                        <a:spcAft>
                          <a:spcPts val="0"/>
                        </a:spcAft>
                      </a:pPr>
                      <a:r>
                        <a:rPr lang="en-CA" sz="1100">
                          <a:effectLst/>
                        </a:rPr>
                        <a:t>Southwest</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7000"/>
                        </a:lnSpc>
                        <a:spcAft>
                          <a:spcPts val="0"/>
                        </a:spcAft>
                      </a:pPr>
                      <a:r>
                        <a:rPr lang="en-CA" sz="1100" dirty="0">
                          <a:effectLst/>
                        </a:rPr>
                        <a:t>4</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69275114"/>
                  </a:ext>
                </a:extLst>
              </a:tr>
            </a:tbl>
          </a:graphicData>
        </a:graphic>
      </p:graphicFrame>
      <p:pic>
        <p:nvPicPr>
          <p:cNvPr id="4" name="Picture 3">
            <a:extLst>
              <a:ext uri="{FF2B5EF4-FFF2-40B4-BE49-F238E27FC236}">
                <a16:creationId xmlns:a16="http://schemas.microsoft.com/office/drawing/2014/main" id="{A181C9CA-9BDC-4897-957F-543FCE8E2253}"/>
              </a:ext>
            </a:extLst>
          </p:cNvPr>
          <p:cNvPicPr/>
          <p:nvPr/>
        </p:nvPicPr>
        <p:blipFill rotWithShape="1">
          <a:blip r:embed="rId3">
            <a:extLst>
              <a:ext uri="{28A0092B-C50C-407E-A947-70E740481C1C}">
                <a14:useLocalDpi xmlns:a14="http://schemas.microsoft.com/office/drawing/2010/main" val="0"/>
              </a:ext>
            </a:extLst>
          </a:blip>
          <a:srcRect l="22926" r="22654"/>
          <a:stretch/>
        </p:blipFill>
        <p:spPr bwMode="auto">
          <a:xfrm>
            <a:off x="679903" y="1325563"/>
            <a:ext cx="5172075" cy="5354320"/>
          </a:xfrm>
          <a:prstGeom prst="rect">
            <a:avLst/>
          </a:prstGeom>
          <a:noFill/>
          <a:ln>
            <a:noFill/>
          </a:ln>
          <a:extLst>
            <a:ext uri="{53640926-AAD7-44D8-BBD7-CCE9431645EC}">
              <a14:shadowObscured xmlns:a14="http://schemas.microsoft.com/office/drawing/2010/main"/>
            </a:ext>
          </a:extLst>
        </p:spPr>
      </p:pic>
      <p:sp>
        <p:nvSpPr>
          <p:cNvPr id="6" name="Rectangle 5">
            <a:extLst>
              <a:ext uri="{FF2B5EF4-FFF2-40B4-BE49-F238E27FC236}">
                <a16:creationId xmlns:a16="http://schemas.microsoft.com/office/drawing/2014/main" id="{C31B05BD-7096-44CB-9098-CBC9AE02FDC9}"/>
              </a:ext>
            </a:extLst>
          </p:cNvPr>
          <p:cNvSpPr/>
          <p:nvPr/>
        </p:nvSpPr>
        <p:spPr>
          <a:xfrm>
            <a:off x="5619750" y="1174335"/>
            <a:ext cx="5552077" cy="3145413"/>
          </a:xfrm>
          <a:prstGeom prst="rect">
            <a:avLst/>
          </a:prstGeom>
        </p:spPr>
        <p:txBody>
          <a:bodyPr wrap="square">
            <a:spAutoFit/>
          </a:bodyPr>
          <a:lstStyle/>
          <a:p>
            <a:pPr marL="457200">
              <a:lnSpc>
                <a:spcPct val="107000"/>
              </a:lnSpc>
              <a:spcAft>
                <a:spcPts val="0"/>
              </a:spcAft>
            </a:pPr>
            <a:r>
              <a:rPr lang="en-CA" b="1" dirty="0">
                <a:highlight>
                  <a:srgbClr val="008080"/>
                </a:highlight>
                <a:latin typeface="Calibri" panose="020F0502020204030204" pitchFamily="34" charset="0"/>
                <a:ea typeface="Calibri" panose="020F0502020204030204" pitchFamily="34" charset="0"/>
                <a:cs typeface="Times New Roman" panose="02020603050405020304" pitchFamily="18" charset="0"/>
              </a:rPr>
              <a:t> </a:t>
            </a:r>
            <a:endParaRPr lang="en-CA" dirty="0">
              <a:highlight>
                <a:srgbClr val="008080"/>
              </a:highligh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CA" dirty="0">
                <a:highlight>
                  <a:srgbClr val="008080"/>
                </a:highlight>
                <a:latin typeface="Calibri" panose="020F0502020204030204" pitchFamily="34" charset="0"/>
                <a:ea typeface="Calibri" panose="020F0502020204030204" pitchFamily="34" charset="0"/>
                <a:cs typeface="Times New Roman" panose="02020603050405020304" pitchFamily="18" charset="0"/>
              </a:rPr>
              <a:t>I mapped the gathered data from Foursquare of parks, lakes, fields, forests in Folium as green markers and added the 11 communities as circles with radius equaling 75 at a zoom of 12.</a:t>
            </a:r>
            <a:r>
              <a:rPr lang="en-CA" dirty="0">
                <a:highlight>
                  <a:srgbClr val="008080"/>
                </a:highlight>
              </a:rPr>
              <a:t> I needed to increase the radius of the circles for the outer communities since they are larger. The smaller communities in the center of Minneapolis are close enough together that the circles overlap. </a:t>
            </a:r>
          </a:p>
          <a:p>
            <a:pPr marL="457200">
              <a:lnSpc>
                <a:spcPct val="107000"/>
              </a:lnSpc>
              <a:spcAft>
                <a:spcPts val="800"/>
              </a:spcAft>
            </a:pPr>
            <a:endParaRPr lang="en-CA" dirty="0">
              <a:highlight>
                <a:srgbClr val="00808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694371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00DF9-EAE6-49E6-A09A-41C8DE610F2B}"/>
              </a:ext>
            </a:extLst>
          </p:cNvPr>
          <p:cNvSpPr>
            <a:spLocks noGrp="1"/>
          </p:cNvSpPr>
          <p:nvPr>
            <p:ph type="title"/>
          </p:nvPr>
        </p:nvSpPr>
        <p:spPr/>
        <p:txBody>
          <a:bodyPr/>
          <a:lstStyle/>
          <a:p>
            <a:r>
              <a:rPr lang="en-CA" dirty="0">
                <a:highlight>
                  <a:srgbClr val="008080"/>
                </a:highlight>
              </a:rPr>
              <a:t>Results</a:t>
            </a:r>
          </a:p>
        </p:txBody>
      </p:sp>
      <p:sp>
        <p:nvSpPr>
          <p:cNvPr id="3" name="Content Placeholder 2">
            <a:extLst>
              <a:ext uri="{FF2B5EF4-FFF2-40B4-BE49-F238E27FC236}">
                <a16:creationId xmlns:a16="http://schemas.microsoft.com/office/drawing/2014/main" id="{55417248-D4CD-4B41-A9B4-C5AA1ED44C44}"/>
              </a:ext>
            </a:extLst>
          </p:cNvPr>
          <p:cNvSpPr>
            <a:spLocks noGrp="1"/>
          </p:cNvSpPr>
          <p:nvPr>
            <p:ph idx="1"/>
          </p:nvPr>
        </p:nvSpPr>
        <p:spPr>
          <a:xfrm>
            <a:off x="838200" y="1419225"/>
            <a:ext cx="10515600" cy="2223861"/>
          </a:xfrm>
        </p:spPr>
        <p:txBody>
          <a:bodyPr/>
          <a:lstStyle/>
          <a:p>
            <a:pPr marL="0" indent="0">
              <a:buNone/>
            </a:pPr>
            <a:r>
              <a:rPr lang="en-CA" sz="2400" dirty="0">
                <a:highlight>
                  <a:srgbClr val="008080"/>
                </a:highlight>
              </a:rPr>
              <a:t>From visual and numerical analysis of the Folium map, the community with the most green spaces nearby is Central. The second most green spaces are in Calhoun-Isles. The green spaces in Central are all very small, and the Calhoun-Isles green spaces are much larger. The communities of Near-North, Northeast and Southwest would be the worst choice for a community to live in respect to green spaces. The best choices would be Central, Calhoun-Isles, Camden and Nokomis.</a:t>
            </a:r>
          </a:p>
          <a:p>
            <a:endParaRPr lang="en-CA" dirty="0">
              <a:highlight>
                <a:srgbClr val="008080"/>
              </a:highlight>
            </a:endParaRPr>
          </a:p>
        </p:txBody>
      </p:sp>
      <p:sp>
        <p:nvSpPr>
          <p:cNvPr id="4" name="Title 1">
            <a:extLst>
              <a:ext uri="{FF2B5EF4-FFF2-40B4-BE49-F238E27FC236}">
                <a16:creationId xmlns:a16="http://schemas.microsoft.com/office/drawing/2014/main" id="{EEB1B60A-E292-4AD0-83F1-7483552DFE03}"/>
              </a:ext>
            </a:extLst>
          </p:cNvPr>
          <p:cNvSpPr txBox="1">
            <a:spLocks/>
          </p:cNvSpPr>
          <p:nvPr/>
        </p:nvSpPr>
        <p:spPr>
          <a:xfrm>
            <a:off x="838200" y="337162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dirty="0">
                <a:highlight>
                  <a:srgbClr val="008080"/>
                </a:highlight>
              </a:rPr>
              <a:t>Discussion</a:t>
            </a:r>
          </a:p>
        </p:txBody>
      </p:sp>
      <p:sp>
        <p:nvSpPr>
          <p:cNvPr id="5" name="Content Placeholder 2">
            <a:extLst>
              <a:ext uri="{FF2B5EF4-FFF2-40B4-BE49-F238E27FC236}">
                <a16:creationId xmlns:a16="http://schemas.microsoft.com/office/drawing/2014/main" id="{8F1EDA3A-4F65-4BF5-9AF0-038B0F84C504}"/>
              </a:ext>
            </a:extLst>
          </p:cNvPr>
          <p:cNvSpPr txBox="1">
            <a:spLocks/>
          </p:cNvSpPr>
          <p:nvPr/>
        </p:nvSpPr>
        <p:spPr>
          <a:xfrm>
            <a:off x="838200" y="4383314"/>
            <a:ext cx="10515600" cy="235970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CA" sz="2400" dirty="0">
                <a:highlight>
                  <a:srgbClr val="008080"/>
                </a:highlight>
              </a:rPr>
              <a:t>After researching the answer to this problem, I realized I could have included the size of the green space as a variable. I could have used this variable to create different sized green circles based on the size of the green space. There may have also been a useful machine learning algorithm I could’ve used, such as K-means clustering. The communities in my map are like centroids and the green spaces as data points. </a:t>
            </a:r>
          </a:p>
          <a:p>
            <a:endParaRPr lang="en-CA" dirty="0">
              <a:highlight>
                <a:srgbClr val="008080"/>
              </a:highlight>
            </a:endParaRPr>
          </a:p>
        </p:txBody>
      </p:sp>
    </p:spTree>
    <p:extLst>
      <p:ext uri="{BB962C8B-B14F-4D97-AF65-F5344CB8AC3E}">
        <p14:creationId xmlns:p14="http://schemas.microsoft.com/office/powerpoint/2010/main" val="7463529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2A8DA-6485-4078-8BB4-674ABBC4624D}"/>
              </a:ext>
            </a:extLst>
          </p:cNvPr>
          <p:cNvSpPr>
            <a:spLocks noGrp="1"/>
          </p:cNvSpPr>
          <p:nvPr>
            <p:ph type="title"/>
          </p:nvPr>
        </p:nvSpPr>
        <p:spPr/>
        <p:txBody>
          <a:bodyPr/>
          <a:lstStyle/>
          <a:p>
            <a:r>
              <a:rPr lang="en-CA" dirty="0">
                <a:highlight>
                  <a:srgbClr val="008080"/>
                </a:highlight>
              </a:rPr>
              <a:t>Conclusion</a:t>
            </a:r>
          </a:p>
        </p:txBody>
      </p:sp>
      <p:sp>
        <p:nvSpPr>
          <p:cNvPr id="3" name="Content Placeholder 2">
            <a:extLst>
              <a:ext uri="{FF2B5EF4-FFF2-40B4-BE49-F238E27FC236}">
                <a16:creationId xmlns:a16="http://schemas.microsoft.com/office/drawing/2014/main" id="{EB93CFAF-1645-4049-B097-42E8DB9D2C7E}"/>
              </a:ext>
            </a:extLst>
          </p:cNvPr>
          <p:cNvSpPr>
            <a:spLocks noGrp="1"/>
          </p:cNvSpPr>
          <p:nvPr>
            <p:ph idx="1"/>
          </p:nvPr>
        </p:nvSpPr>
        <p:spPr>
          <a:xfrm>
            <a:off x="838200" y="2494869"/>
            <a:ext cx="10515600" cy="4351338"/>
          </a:xfrm>
        </p:spPr>
        <p:txBody>
          <a:bodyPr/>
          <a:lstStyle/>
          <a:p>
            <a:pPr marL="0" indent="0">
              <a:buNone/>
            </a:pPr>
            <a:r>
              <a:rPr lang="en-CA" dirty="0">
                <a:highlight>
                  <a:srgbClr val="008080"/>
                </a:highlight>
              </a:rPr>
              <a:t>In conclusion, I’ve found that the best community to live in in Minneapolis if you were looking for nearby green spaces in walking distance would be Central (or commonly referred to as Downtown) community. Central does have the most individual green spaces at 17, but they are all small. If the person looking for a community to live in would prefer larger greenspaces away from downtown, the best community would be Calhoun-Isles with 12 different green spaces. </a:t>
            </a:r>
          </a:p>
          <a:p>
            <a:pPr marL="0" indent="0">
              <a:buNone/>
            </a:pPr>
            <a:endParaRPr lang="en-CA" dirty="0">
              <a:highlight>
                <a:srgbClr val="008080"/>
              </a:highlight>
            </a:endParaRPr>
          </a:p>
        </p:txBody>
      </p:sp>
    </p:spTree>
    <p:extLst>
      <p:ext uri="{BB962C8B-B14F-4D97-AF65-F5344CB8AC3E}">
        <p14:creationId xmlns:p14="http://schemas.microsoft.com/office/powerpoint/2010/main" val="33903703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TotalTime>
  <Words>642</Words>
  <Application>Microsoft Office PowerPoint</Application>
  <PresentationFormat>Widescreen</PresentationFormat>
  <Paragraphs>60</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Which Minneapolis Community is Closest to the Most Green Spaces?</vt:lpstr>
      <vt:lpstr>Introduction</vt:lpstr>
      <vt:lpstr>Data</vt:lpstr>
      <vt:lpstr>Exploratory Data Analysis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Which Minneapolis Community is Closest to the Most Green Spaces?</dc:title>
  <dc:creator>Caleb Mueller</dc:creator>
  <cp:lastModifiedBy>Caleb Mueller</cp:lastModifiedBy>
  <cp:revision>4</cp:revision>
  <dcterms:created xsi:type="dcterms:W3CDTF">2019-12-04T21:58:43Z</dcterms:created>
  <dcterms:modified xsi:type="dcterms:W3CDTF">2019-12-06T22:22:21Z</dcterms:modified>
</cp:coreProperties>
</file>