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Gill Sans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GillSans-bold.fntdata"/><Relationship Id="rId27" Type="http://schemas.openxmlformats.org/officeDocument/2006/relationships/font" Target="fonts/Gill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5c0c7936_13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805c0c7936_13_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805c0c7936_13_8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05c0c7936_1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05c0c7936_1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Ex: Holidays, CA Fires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05c0c7936_1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05c0c7936_1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Ex: Holidays, Storms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05c0c7936_1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05c0c7936_1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is a good time for me to not worry about air pollution in LA.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see who else is talking about air pollution these days..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05c0c7936_13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805c0c7936_13_1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Is An American Microblogging and Social Networking Service.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Users Post and Interact with messages known as “Tweets.”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Micro-blogs allow users to exchange small elements of content such as short sentences, individual images, or video Links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805c0c7936_13_1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05c0c7936_13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805c0c7936_13_1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talking about: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Asthma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Heart Disease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Infection and cancer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Central nervous system</a:t>
            </a:r>
            <a:endParaRPr/>
          </a:p>
        </p:txBody>
      </p:sp>
      <p:sp>
        <p:nvSpPr>
          <p:cNvPr id="260" name="Google Shape;260;g805c0c7936_13_16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05c0c7936_13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805c0c7936_13_1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805c0c7936_13_1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05c0c7936_13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805c0c7936_13_1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805c0c7936_13_18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05c0c7936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05c0c7936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05c0c7936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05c0c7936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05c0c7936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05c0c7936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05c0c7936_1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05c0c7936_1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05c0c7936_1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05c0c7936_1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05c0c7936_1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05c0c7936_1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a years timeframe. What percentage of time are we breathing in good air compared to moderate?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05c0c7936_1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05c0c7936_1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05c0c7936_13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805c0c7936_13_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805c0c7936_13_1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05c0c7936_13_1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•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 from Census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•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quality from EPA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•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Looking at 2018 data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•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Census was successful and accurate on capturing the population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•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was no major incident within U.S. to impact air quality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•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Testing method and sampling methods were constant throughout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•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 major deciding factor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•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correlation for U.S.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•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exists under similar condition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•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correlation for county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805c0c7936_13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05c0c793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05c0c793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05c0c793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05c0c793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Hypothesis: Air quality is worse on the coast area (Air flow?)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•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definite answer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•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Mid-west, mid-east looks as less pollution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05c0c7936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05c0c7936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Epa.gov standards 0-12 good, 12-35 moderate, so 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435893" y="76532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sz="27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35895" y="1871584"/>
            <a:ext cx="8245159" cy="442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2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5704463" y="446710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918725" y="4467103"/>
            <a:ext cx="762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35863" y="3856480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435895" y="2282932"/>
            <a:ext cx="8272211" cy="11231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b="0" sz="27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334486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35895" y="1671002"/>
            <a:ext cx="4066792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641313" y="1671002"/>
            <a:ext cx="4066794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334486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665414" y="1688169"/>
            <a:ext cx="3815306" cy="40200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35895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3" type="body"/>
          </p:nvPr>
        </p:nvSpPr>
        <p:spPr>
          <a:xfrm>
            <a:off x="4892801" y="1688169"/>
            <a:ext cx="3815305" cy="4150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94" name="Google Shape;94;p18"/>
          <p:cNvSpPr txBox="1"/>
          <p:nvPr>
            <p:ph idx="4" type="body"/>
          </p:nvPr>
        </p:nvSpPr>
        <p:spPr>
          <a:xfrm>
            <a:off x="4663282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431920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435894" y="3946722"/>
            <a:ext cx="3682084" cy="517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1500"/>
              <a:buFont typeface="Gill Sans"/>
              <a:buNone/>
              <a:defRPr b="0" sz="1500"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35862" y="450900"/>
            <a:ext cx="846963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500">
                <a:solidFill>
                  <a:schemeClr val="dk2"/>
                </a:solidFill>
              </a:defRPr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 sz="1200">
                <a:solidFill>
                  <a:schemeClr val="dk2"/>
                </a:solidFill>
              </a:defRPr>
            </a:lvl3pPr>
            <a:lvl4pPr indent="-292100" lvl="3" marL="18288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5pPr>
            <a:lvl6pPr indent="-292100" lvl="5" marL="27432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6pPr>
            <a:lvl7pPr indent="-292100" lvl="6" marL="32004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7pPr>
            <a:lvl8pPr indent="-292100" lvl="7" marL="36576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8pPr>
            <a:lvl9pPr indent="-292100" lvl="8" marL="4114800" algn="l">
              <a:spcBef>
                <a:spcPts val="500"/>
              </a:spcBef>
              <a:spcAft>
                <a:spcPts val="50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4305617" y="3946722"/>
            <a:ext cx="4402490" cy="517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spcBef>
                <a:spcPts val="20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13" name="Google Shape;113;p21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35895" y="3520042"/>
            <a:ext cx="8272212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ill Sans"/>
              <a:buNone/>
              <a:defRPr b="0" sz="1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/>
          <p:nvPr>
            <p:ph idx="2" type="pic"/>
          </p:nvPr>
        </p:nvSpPr>
        <p:spPr>
          <a:xfrm>
            <a:off x="335863" y="449794"/>
            <a:ext cx="8468144" cy="26679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35894" y="3945095"/>
            <a:ext cx="8272213" cy="44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9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20" name="Google Shape;120;p22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 rot="5400000">
            <a:off x="3250952" y="-1063056"/>
            <a:ext cx="2642096" cy="82722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indent="-292100" lvl="2" marL="13716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indent="-279400" lvl="3" marL="18288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indent="-279400" lvl="4" marL="22860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6629401" y="449794"/>
            <a:ext cx="2180113" cy="4362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 rot="5400000">
            <a:off x="5437310" y="1698885"/>
            <a:ext cx="3887305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 rot="5400000">
            <a:off x="1598645" y="-510658"/>
            <a:ext cx="3887305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>
            <a:off x="6745254" y="4467103"/>
            <a:ext cx="9961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>
            <a:off x="581192" y="4463858"/>
            <a:ext cx="5922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7834961" y="4467103"/>
            <a:ext cx="8731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5894" y="528843"/>
            <a:ext cx="8272212" cy="8921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21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b="0" i="0" sz="11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794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34900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470340" y="3239814"/>
            <a:ext cx="8210715" cy="86696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Gill Sans"/>
              <a:buNone/>
            </a:pPr>
            <a:r>
              <a:rPr b="1" lang="en" sz="5300">
                <a:solidFill>
                  <a:srgbClr val="FFFFFF"/>
                </a:solidFill>
              </a:rPr>
              <a:t>AIR POLLUTION </a:t>
            </a:r>
            <a:endParaRPr b="1" sz="5300"/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515415" y="4106784"/>
            <a:ext cx="6163681" cy="686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100"/>
              <a:t>TEAM</a:t>
            </a:r>
            <a:r>
              <a:rPr lang="en" sz="1100"/>
              <a:t>: MAGICAL LIGERS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b="1" lang="en" sz="1100"/>
              <a:t>TEAM MEMBERS</a:t>
            </a:r>
            <a:r>
              <a:rPr lang="en" sz="1100"/>
              <a:t>: HYUN SOO KIM, NAZIA HAQUE, WAYNE TSENG, CHRISTIAN POMPA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b="1" lang="en" sz="1100"/>
              <a:t>DATE</a:t>
            </a:r>
            <a:r>
              <a:rPr lang="en" sz="1100"/>
              <a:t>: 5/19/20	</a:t>
            </a:r>
            <a:r>
              <a:rPr lang="en" sz="500"/>
              <a:t>							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300"/>
              <a:buNone/>
            </a:pPr>
            <a:br>
              <a:rPr lang="en" sz="300"/>
            </a:br>
            <a:br>
              <a:rPr lang="en" sz="300"/>
            </a:br>
            <a:endParaRPr sz="300">
              <a:solidFill>
                <a:srgbClr val="CDA177"/>
              </a:solidFill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20129" l="0" r="0" t="26506"/>
          <a:stretch/>
        </p:blipFill>
        <p:spPr>
          <a:xfrm>
            <a:off x="327625" y="449800"/>
            <a:ext cx="8454275" cy="254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3910" y="3391796"/>
            <a:ext cx="1266360" cy="92210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6583011" y="4350636"/>
            <a:ext cx="2220995" cy="686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None/>
            </a:pPr>
            <a:r>
              <a:rPr b="0" i="1" lang="en" sz="8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 ”IT'S PRETTY MUCH MY FAVORITE ANIMAL. IT'S LIKE A LION AND A TIGER MIXED... BRED FOR ITS SKILLS IN MAGIC.” - </a:t>
            </a:r>
            <a:r>
              <a:rPr b="0" i="0" lang="en" sz="8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NAPOLEON DYNAMITE </a:t>
            </a:r>
            <a:r>
              <a:rPr b="0" i="1" lang="en" sz="8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b="0" i="0" lang="en" sz="5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						</a:t>
            </a:r>
            <a:endParaRPr sz="1100"/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Noto Sans Symbols"/>
              <a:buNone/>
            </a:pPr>
            <a:r>
              <a:t/>
            </a:r>
            <a:endParaRPr b="0" i="0" sz="500" u="none" cap="none" strike="noStrike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300"/>
              <a:buFont typeface="Noto Sans Symbols"/>
              <a:buNone/>
            </a:pPr>
            <a:br>
              <a:rPr b="0" i="0" lang="en" sz="3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</a:br>
            <a:br>
              <a:rPr b="0" i="0" lang="en" sz="3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b="0" i="0" sz="300" u="none" cap="none" strike="noStrike">
              <a:solidFill>
                <a:srgbClr val="CDA177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ill Sans"/>
              <a:buNone/>
            </a:pPr>
            <a:r>
              <a:rPr lang="en" sz="2700"/>
              <a:t>SEASONS: SUMMER, SPRING, FALL, WINTER </a:t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 rotWithShape="1">
          <a:blip r:embed="rId3">
            <a:alphaModFix/>
          </a:blip>
          <a:srcRect b="6716" l="6158" r="8901" t="8155"/>
          <a:stretch/>
        </p:blipFill>
        <p:spPr>
          <a:xfrm>
            <a:off x="3878675" y="1558138"/>
            <a:ext cx="4968775" cy="331977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435900" y="1635375"/>
            <a:ext cx="3322800" cy="3165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/>
              <a:t>Los Angeles, CA</a:t>
            </a:r>
            <a:endParaRPr b="1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Seasonal change affecting air quality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26" name="Google Shape;226;p34"/>
          <p:cNvPicPr preferRelativeResize="0"/>
          <p:nvPr/>
        </p:nvPicPr>
        <p:blipFill rotWithShape="1">
          <a:blip r:embed="rId4">
            <a:alphaModFix/>
          </a:blip>
          <a:srcRect b="258" l="0" r="0" t="258"/>
          <a:stretch/>
        </p:blipFill>
        <p:spPr>
          <a:xfrm>
            <a:off x="286975" y="3174174"/>
            <a:ext cx="3695547" cy="1702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ill Sans"/>
              <a:buNone/>
            </a:pPr>
            <a:r>
              <a:rPr lang="en" sz="2700"/>
              <a:t>SEASONS: SUMMER, SPRING, FALL, WINTER </a:t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 rotWithShape="1">
          <a:blip r:embed="rId3">
            <a:alphaModFix/>
          </a:blip>
          <a:srcRect b="7511" l="7160" r="8890" t="7714"/>
          <a:stretch/>
        </p:blipFill>
        <p:spPr>
          <a:xfrm>
            <a:off x="3934175" y="1539750"/>
            <a:ext cx="4899250" cy="329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435900" y="1635375"/>
            <a:ext cx="3322800" cy="3165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/>
              <a:t>New York, NY</a:t>
            </a:r>
            <a:endParaRPr b="1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Seasonal change affecting air quality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925" y="3167100"/>
            <a:ext cx="3726650" cy="17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TIME OF DAY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435900" y="1650300"/>
            <a:ext cx="3602400" cy="2743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/>
              <a:t>Los Angeles, CA</a:t>
            </a:r>
            <a:endParaRPr b="1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Time of day difference?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Los Angeles: </a:t>
            </a:r>
            <a:r>
              <a:rPr lang="en">
                <a:solidFill>
                  <a:srgbClr val="38761D"/>
                </a:solidFill>
              </a:rPr>
              <a:t>64</a:t>
            </a:r>
            <a:r>
              <a:rPr lang="en">
                <a:solidFill>
                  <a:schemeClr val="dk1"/>
                </a:solidFill>
              </a:rPr>
              <a:t>% in </a:t>
            </a:r>
            <a:r>
              <a:rPr lang="en">
                <a:solidFill>
                  <a:srgbClr val="000000"/>
                </a:solidFill>
              </a:rPr>
              <a:t>Good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BF9000"/>
                </a:solidFill>
              </a:rPr>
              <a:t>36</a:t>
            </a:r>
            <a:r>
              <a:rPr lang="en">
                <a:solidFill>
                  <a:schemeClr val="dk1"/>
                </a:solidFill>
              </a:rPr>
              <a:t>% in </a:t>
            </a:r>
            <a:r>
              <a:rPr lang="en">
                <a:solidFill>
                  <a:srgbClr val="000000"/>
                </a:solidFill>
              </a:rPr>
              <a:t>Moderate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Others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Houston: </a:t>
            </a:r>
            <a:r>
              <a:rPr lang="en" sz="1100">
                <a:solidFill>
                  <a:srgbClr val="38761D"/>
                </a:solidFill>
              </a:rPr>
              <a:t>82</a:t>
            </a:r>
            <a:r>
              <a:rPr lang="en" sz="1100">
                <a:solidFill>
                  <a:schemeClr val="dk1"/>
                </a:solidFill>
              </a:rPr>
              <a:t>% in Good, </a:t>
            </a:r>
            <a:r>
              <a:rPr lang="en" sz="1100">
                <a:solidFill>
                  <a:srgbClr val="BF9000"/>
                </a:solidFill>
              </a:rPr>
              <a:t>18</a:t>
            </a:r>
            <a:r>
              <a:rPr lang="en" sz="1100">
                <a:solidFill>
                  <a:schemeClr val="dk1"/>
                </a:solidFill>
              </a:rPr>
              <a:t>% in Moderate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New York: </a:t>
            </a:r>
            <a:r>
              <a:rPr lang="en" sz="1100">
                <a:solidFill>
                  <a:srgbClr val="38761D"/>
                </a:solidFill>
              </a:rPr>
              <a:t>86</a:t>
            </a:r>
            <a:r>
              <a:rPr lang="en" sz="1100">
                <a:solidFill>
                  <a:schemeClr val="dk1"/>
                </a:solidFill>
              </a:rPr>
              <a:t>% in Good, </a:t>
            </a:r>
            <a:r>
              <a:rPr lang="en" sz="1100">
                <a:solidFill>
                  <a:srgbClr val="BF9000"/>
                </a:solidFill>
              </a:rPr>
              <a:t>14</a:t>
            </a:r>
            <a:r>
              <a:rPr lang="en" sz="1100">
                <a:solidFill>
                  <a:schemeClr val="dk1"/>
                </a:solidFill>
              </a:rPr>
              <a:t>% in Moderate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1" name="Google Shape;241;p36"/>
          <p:cNvPicPr preferRelativeResize="0"/>
          <p:nvPr/>
        </p:nvPicPr>
        <p:blipFill rotWithShape="1">
          <a:blip r:embed="rId3">
            <a:alphaModFix/>
          </a:blip>
          <a:srcRect b="7649" l="7408" r="8684" t="8563"/>
          <a:stretch/>
        </p:blipFill>
        <p:spPr>
          <a:xfrm>
            <a:off x="3881200" y="1541025"/>
            <a:ext cx="4986676" cy="33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342898" y="1635372"/>
            <a:ext cx="4053479" cy="3034262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8" name="Google Shape;248;p37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rgbClr val="53676B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picture containing clip, light, sign&#10;&#10;Description automatically generated" id="249" name="Google Shape;24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898" y="455067"/>
            <a:ext cx="8473110" cy="89665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7"/>
          <p:cNvSpPr txBox="1"/>
          <p:nvPr>
            <p:ph type="title"/>
          </p:nvPr>
        </p:nvSpPr>
        <p:spPr>
          <a:xfrm>
            <a:off x="435893" y="894522"/>
            <a:ext cx="8272211" cy="3924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 sz="2400"/>
              <a:t>AIR POLLUTION TWITTER DATA, BY </a:t>
            </a:r>
            <a:r>
              <a:rPr lang="en" sz="2400"/>
              <a:t>LOCATION</a:t>
            </a:r>
            <a:endParaRPr sz="2400"/>
          </a:p>
        </p:txBody>
      </p:sp>
      <p:pic>
        <p:nvPicPr>
          <p:cNvPr descr="A screenshot of a cell phone&#10;&#10;Description automatically generated" id="251" name="Google Shape;25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919" y="1898618"/>
            <a:ext cx="3721894" cy="248126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/>
        </p:nvSpPr>
        <p:spPr>
          <a:xfrm>
            <a:off x="4751854" y="1635372"/>
            <a:ext cx="3956251" cy="3034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524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</a:pPr>
            <a:r>
              <a:rPr b="0" i="0" lang="en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API format for data collection.</a:t>
            </a:r>
            <a:endParaRPr sz="1100"/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</a:pPr>
            <a:r>
              <a:rPr b="0" i="0" lang="en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Standard subscription is 7 days</a:t>
            </a:r>
            <a:endParaRPr sz="1100"/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</a:pPr>
            <a:r>
              <a:rPr b="0" i="0" lang="en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Trending top 25 hashtags for air pollution from hashtag-generator tool, www.all-hashtag.com</a:t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</a:pPr>
            <a:r>
              <a:rPr b="0" i="0" lang="en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Tweepy is a Python library for accessing the Twitter API</a:t>
            </a:r>
            <a:endParaRPr sz="1100"/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</a:pPr>
            <a:r>
              <a:rPr b="0" i="0" lang="en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Data was collected by location globally and then by state</a:t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screenshot of a cell phone&#10;&#10;Description automatically generated" id="253" name="Google Shape;253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466" y="3934315"/>
            <a:ext cx="3059642" cy="5975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254" name="Google Shape;254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1688" y="916075"/>
            <a:ext cx="1311212" cy="349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18440" y="1635365"/>
            <a:ext cx="489650" cy="4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 txBox="1"/>
          <p:nvPr/>
        </p:nvSpPr>
        <p:spPr>
          <a:xfrm>
            <a:off x="3149175" y="1351725"/>
            <a:ext cx="35607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434343"/>
                </a:solidFill>
              </a:rPr>
              <a:t>Does Air Pollution really matter to the US population?</a:t>
            </a:r>
            <a:endParaRPr i="1" sz="1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719368" y="835323"/>
            <a:ext cx="2452312" cy="3468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 sz="1100"/>
              <a:t>HOW MUCH POLLUTION DO CARS GIVE OFF? WHICH BRAND OF CAR? 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descr="A close up of a newspaper&#10;&#10;Description automatically generated" id="263" name="Google Shape;263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234" y="1505736"/>
            <a:ext cx="3538662" cy="353866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 txBox="1"/>
          <p:nvPr/>
        </p:nvSpPr>
        <p:spPr>
          <a:xfrm>
            <a:off x="435893" y="542926"/>
            <a:ext cx="8245162" cy="67041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ill Sans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TWITTER WORD CLOUD – DATA VISUALIZATION </a:t>
            </a:r>
            <a:endParaRPr sz="1100"/>
          </a:p>
        </p:txBody>
      </p:sp>
      <p:sp>
        <p:nvSpPr>
          <p:cNvPr id="265" name="Google Shape;265;p38"/>
          <p:cNvSpPr txBox="1"/>
          <p:nvPr/>
        </p:nvSpPr>
        <p:spPr>
          <a:xfrm>
            <a:off x="4751854" y="1635372"/>
            <a:ext cx="3956251" cy="3034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524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225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</a:pPr>
            <a:r>
              <a:rPr b="0" i="0" lang="en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Twitter Word Cloud based on information pulled for the US. </a:t>
            </a:r>
            <a:endParaRPr sz="1100"/>
          </a:p>
          <a:p>
            <a:pPr indent="-22225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</a:pPr>
            <a:r>
              <a:rPr b="0" i="0" lang="en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 size if each word indicates its frequency of importance</a:t>
            </a:r>
            <a:endParaRPr sz="1100"/>
          </a:p>
          <a:p>
            <a:pPr indent="-22225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</a:pPr>
            <a:r>
              <a:rPr b="0" i="0" lang="en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 top trending words aren’t a surprise however you can see other words such as Covid-19  and Corona Virus which have much to do with what is going on with our current status</a:t>
            </a:r>
            <a:endParaRPr sz="1100"/>
          </a:p>
          <a:p>
            <a:pPr indent="-22225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</a:pPr>
            <a:r>
              <a:rPr b="0" i="0" lang="en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Also you will see Trump and Joe Biden which could be due to the upcoming elections.</a:t>
            </a:r>
            <a:endParaRPr sz="1100"/>
          </a:p>
          <a:p>
            <a:pPr indent="-1524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None/>
            </a:pPr>
            <a:r>
              <a:rPr lang="en" sz="2000"/>
              <a:t>AIR POLLUTION DATA THAT INCLUDES CORONA VIRUS &amp; COVID -19</a:t>
            </a:r>
            <a:endParaRPr sz="2000"/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5724950" y="1515125"/>
            <a:ext cx="3132300" cy="312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032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Font typeface="Noto Sans Symbols"/>
              <a:buNone/>
            </a:pPr>
            <a:r>
              <a:t/>
            </a:r>
            <a:endParaRPr/>
          </a:p>
          <a:p>
            <a:pPr indent="-203200" lvl="0" marL="228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300"/>
              <a:buFont typeface="Noto Sans Symbols"/>
              <a:buNone/>
            </a:pPr>
            <a:r>
              <a:t/>
            </a:r>
            <a:endParaRPr/>
          </a:p>
          <a:p>
            <a:pPr indent="-203200" lvl="0" marL="228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3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  <a:p>
            <a:pPr indent="-26035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Noto Sans Symbols"/>
              <a:buChar char="◼"/>
            </a:pPr>
            <a:r>
              <a:rPr lang="en" sz="1300">
                <a:solidFill>
                  <a:schemeClr val="lt1"/>
                </a:solidFill>
              </a:rPr>
              <a:t>There are quite a number of tweets that include corona virus and covid-19. </a:t>
            </a:r>
            <a:endParaRPr sz="1300"/>
          </a:p>
          <a:p>
            <a:pPr indent="-26035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Noto Sans Symbols"/>
              <a:buChar char="◼"/>
            </a:pPr>
            <a:r>
              <a:rPr lang="en" sz="1300">
                <a:solidFill>
                  <a:schemeClr val="lt1"/>
                </a:solidFill>
              </a:rPr>
              <a:t>This is linked to people tweeting  pictures about less smog and pollution in the air due to the quarantine.   </a:t>
            </a:r>
            <a:endParaRPr sz="1300"/>
          </a:p>
          <a:p>
            <a:pPr indent="-26035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Noto Sans Symbols"/>
              <a:buChar char="◼"/>
            </a:pPr>
            <a:r>
              <a:rPr lang="en" sz="1300">
                <a:solidFill>
                  <a:schemeClr val="lt1"/>
                </a:solidFill>
              </a:rPr>
              <a:t>Or if you live in a more polluted area you are more susceptible to catching the virus?</a:t>
            </a:r>
            <a:endParaRPr sz="1300"/>
          </a:p>
          <a:p>
            <a:pPr indent="-26035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Noto Sans Symbols"/>
              <a:buChar char="◼"/>
            </a:pPr>
            <a:r>
              <a:rPr i="1" lang="en" sz="1300">
                <a:solidFill>
                  <a:schemeClr val="lt1"/>
                </a:solidFill>
              </a:rPr>
              <a:t>Links to Articles:</a:t>
            </a:r>
            <a:endParaRPr sz="1300"/>
          </a:p>
          <a:p>
            <a:pPr indent="-260350" lvl="1" marL="469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Noto Sans Symbols"/>
              <a:buChar char="◼"/>
            </a:pPr>
            <a:r>
              <a:rPr i="1" lang="en" sz="1300">
                <a:solidFill>
                  <a:schemeClr val="lt1"/>
                </a:solidFill>
              </a:rPr>
              <a:t>Is air pollution making the coronavirus pandemic even more deadly?</a:t>
            </a:r>
            <a:endParaRPr sz="1300"/>
          </a:p>
          <a:p>
            <a:pPr indent="-260350" lvl="1" marL="469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Noto Sans Symbols"/>
              <a:buChar char="◼"/>
            </a:pPr>
            <a:r>
              <a:rPr i="1" lang="en" sz="1300">
                <a:solidFill>
                  <a:schemeClr val="lt1"/>
                </a:solidFill>
              </a:rPr>
              <a:t>Air pollution linked to far higher Covid-19 death rates, study finds</a:t>
            </a:r>
            <a:endParaRPr sz="1100"/>
          </a:p>
          <a:p>
            <a:pPr indent="-203200" lvl="0" marL="228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300"/>
              <a:buFont typeface="Noto Sans Symbols"/>
              <a:buNone/>
            </a:pPr>
            <a:r>
              <a:t/>
            </a:r>
            <a:endParaRPr/>
          </a:p>
          <a:p>
            <a:pPr indent="-203200" lvl="0" marL="228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300"/>
              <a:buFont typeface="Noto Sans Symbols"/>
              <a:buNone/>
            </a:pPr>
            <a:r>
              <a:t/>
            </a:r>
            <a:endParaRPr/>
          </a:p>
          <a:p>
            <a:pPr indent="-203200" lvl="0" marL="228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300"/>
              <a:buFont typeface="Noto Sans Symbols"/>
              <a:buNone/>
            </a:pPr>
            <a:r>
              <a:t/>
            </a:r>
            <a:endParaRPr/>
          </a:p>
          <a:p>
            <a:pPr indent="-203200" lvl="0" marL="228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3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A screenshot of a cell phone&#10;&#10;Description automatically generated" id="273" name="Google Shape;273;p39"/>
          <p:cNvPicPr preferRelativeResize="0"/>
          <p:nvPr/>
        </p:nvPicPr>
        <p:blipFill rotWithShape="1">
          <a:blip r:embed="rId3">
            <a:alphaModFix/>
          </a:blip>
          <a:srcRect b="0" l="7012" r="8112" t="5520"/>
          <a:stretch/>
        </p:blipFill>
        <p:spPr>
          <a:xfrm>
            <a:off x="312556" y="1867386"/>
            <a:ext cx="5219472" cy="242091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/>
          <p:nvPr/>
        </p:nvSpPr>
        <p:spPr>
          <a:xfrm>
            <a:off x="312556" y="1871774"/>
            <a:ext cx="5219400" cy="2421000"/>
          </a:xfrm>
          <a:prstGeom prst="rect">
            <a:avLst/>
          </a:prstGeom>
          <a:noFill/>
          <a:ln cap="rnd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/>
          <p:nvPr/>
        </p:nvSpPr>
        <p:spPr>
          <a:xfrm>
            <a:off x="334900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rgbClr val="F9664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0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4021792" y="1977887"/>
            <a:ext cx="4690407" cy="2416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rgbClr val="F96641"/>
              </a:buClr>
              <a:buSzPts val="1200"/>
              <a:buFont typeface="Noto Sans Symbols"/>
              <a:buNone/>
            </a:pPr>
            <a:r>
              <a:t/>
            </a:r>
            <a:endParaRPr sz="1100"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Clr>
                <a:srgbClr val="F96641"/>
              </a:buClr>
              <a:buSzPts val="1200"/>
              <a:buFont typeface="Noto Sans Symbols"/>
              <a:buNone/>
            </a:pPr>
            <a:r>
              <a:t/>
            </a:r>
            <a:endParaRPr sz="1100"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Clr>
                <a:srgbClr val="F96641"/>
              </a:buClr>
              <a:buSzPts val="1200"/>
              <a:buFont typeface="Noto Sans Symbols"/>
              <a:buNone/>
            </a:pPr>
            <a:r>
              <a:t/>
            </a:r>
            <a:endParaRPr sz="1100"/>
          </a:p>
          <a:p>
            <a:pPr indent="-260350" lvl="0" marL="228600" rtl="0" algn="l">
              <a:spcBef>
                <a:spcPts val="700"/>
              </a:spcBef>
              <a:spcAft>
                <a:spcPts val="0"/>
              </a:spcAft>
              <a:buClr>
                <a:srgbClr val="F96641"/>
              </a:buClr>
              <a:buSzPts val="1700"/>
              <a:buFont typeface="Noto Sans Symbols"/>
              <a:buChar char="◼"/>
            </a:pPr>
            <a:r>
              <a:rPr lang="en" sz="1600"/>
              <a:t>Top 8 words: change, climate, </a:t>
            </a:r>
            <a:r>
              <a:rPr lang="en" sz="1600"/>
              <a:t>climate change</a:t>
            </a:r>
            <a:r>
              <a:rPr lang="en" sz="1600"/>
              <a:t>, covid-19, earth, environment,  </a:t>
            </a:r>
            <a:r>
              <a:rPr lang="en" sz="1600"/>
              <a:t>global warming</a:t>
            </a:r>
            <a:r>
              <a:rPr lang="en" sz="1600"/>
              <a:t>, planet</a:t>
            </a:r>
            <a:endParaRPr sz="1600"/>
          </a:p>
          <a:p>
            <a:pPr indent="-260350" lvl="0" marL="228600" rtl="0" algn="l">
              <a:spcBef>
                <a:spcPts val="700"/>
              </a:spcBef>
              <a:spcAft>
                <a:spcPts val="0"/>
              </a:spcAft>
              <a:buClr>
                <a:srgbClr val="F96641"/>
              </a:buClr>
              <a:buSzPts val="1700"/>
              <a:buFont typeface="Noto Sans Symbols"/>
              <a:buChar char="◼"/>
            </a:pPr>
            <a:r>
              <a:rPr lang="en" sz="1600"/>
              <a:t>Heatmap is used to show the frequency of importance for each word per state.</a:t>
            </a:r>
            <a:endParaRPr sz="1600"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Clr>
                <a:srgbClr val="F96641"/>
              </a:buClr>
              <a:buSzPts val="1200"/>
              <a:buFont typeface="Noto Sans Symbols"/>
              <a:buNone/>
            </a:pPr>
            <a:r>
              <a:t/>
            </a:r>
            <a:endParaRPr sz="1100"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Clr>
                <a:srgbClr val="F96641"/>
              </a:buClr>
              <a:buSzPts val="1200"/>
              <a:buFont typeface="Noto Sans Symbols"/>
              <a:buNone/>
            </a:pPr>
            <a:r>
              <a:t/>
            </a:r>
            <a:endParaRPr sz="1100"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Clr>
                <a:srgbClr val="F96641"/>
              </a:buClr>
              <a:buSzPts val="1200"/>
              <a:buFont typeface="Noto Sans Symbols"/>
              <a:buNone/>
            </a:pPr>
            <a:r>
              <a:t/>
            </a:r>
            <a:endParaRPr sz="1100"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Clr>
                <a:srgbClr val="F96641"/>
              </a:buClr>
              <a:buSzPts val="1200"/>
              <a:buFont typeface="Noto Sans Symbols"/>
              <a:buNone/>
            </a:pPr>
            <a:r>
              <a:t/>
            </a:r>
            <a:endParaRPr sz="1100"/>
          </a:p>
          <a:p>
            <a:pPr indent="-152400" lvl="0" marL="228600" rtl="0" algn="l">
              <a:spcBef>
                <a:spcPts val="700"/>
              </a:spcBef>
              <a:spcAft>
                <a:spcPts val="0"/>
              </a:spcAft>
              <a:buClr>
                <a:srgbClr val="F96641"/>
              </a:buClr>
              <a:buSzPts val="1200"/>
              <a:buFont typeface="Noto Sans Symbols"/>
              <a:buNone/>
            </a:pPr>
            <a:r>
              <a:t/>
            </a:r>
            <a:endParaRPr sz="1100"/>
          </a:p>
        </p:txBody>
      </p:sp>
      <p:sp>
        <p:nvSpPr>
          <p:cNvPr id="284" name="Google Shape;284;p40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ill Sans"/>
              <a:buNone/>
            </a:pPr>
            <a:r>
              <a:rPr lang="en" sz="2700">
                <a:solidFill>
                  <a:srgbClr val="FFFFFF"/>
                </a:solidFill>
              </a:rPr>
              <a:t>HEAT MAP OF TOP TRENDING WORDS PER STATE</a:t>
            </a:r>
            <a:endParaRPr sz="2700"/>
          </a:p>
        </p:txBody>
      </p:sp>
      <p:pic>
        <p:nvPicPr>
          <p:cNvPr descr="A picture containing clock&#10;&#10;Description automatically generated" id="285" name="Google Shape;285;p40"/>
          <p:cNvPicPr preferRelativeResize="0"/>
          <p:nvPr/>
        </p:nvPicPr>
        <p:blipFill rotWithShape="1">
          <a:blip r:embed="rId3">
            <a:alphaModFix/>
          </a:blip>
          <a:srcRect b="0" l="4972" r="11740" t="8125"/>
          <a:stretch/>
        </p:blipFill>
        <p:spPr>
          <a:xfrm>
            <a:off x="334900" y="1399436"/>
            <a:ext cx="3372706" cy="3699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/>
              <a:t>FUEL POLLUTION FROM VEHICLES  </a:t>
            </a:r>
            <a:endParaRPr/>
          </a:p>
        </p:txBody>
      </p:sp>
      <p:pic>
        <p:nvPicPr>
          <p:cNvPr id="291" name="Google Shape;2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63" y="1413467"/>
            <a:ext cx="7618865" cy="3551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VEHICLES VS. AIR POLLUTION</a:t>
            </a:r>
            <a:endParaRPr/>
          </a:p>
        </p:txBody>
      </p:sp>
      <p:pic>
        <p:nvPicPr>
          <p:cNvPr id="297" name="Google Shape;2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00" y="1696750"/>
            <a:ext cx="3895975" cy="292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9935" y="1696750"/>
            <a:ext cx="4128165" cy="29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/>
              <a:t>VEHICLES EMISSION RANKING</a:t>
            </a:r>
            <a:endParaRPr sz="2700"/>
          </a:p>
        </p:txBody>
      </p:sp>
      <p:sp>
        <p:nvSpPr>
          <p:cNvPr id="304" name="Google Shape;304;p43"/>
          <p:cNvSpPr txBox="1"/>
          <p:nvPr>
            <p:ph idx="1" type="body"/>
          </p:nvPr>
        </p:nvSpPr>
        <p:spPr>
          <a:xfrm>
            <a:off x="435894" y="1406772"/>
            <a:ext cx="8272200" cy="2758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28600" rtl="0" algn="l">
              <a:spcBef>
                <a:spcPts val="30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Consideration for your next car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175" y="1795425"/>
            <a:ext cx="7075651" cy="32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EFF"/>
                </a:solidFill>
              </a:rPr>
              <a:t>MOTIVATION &amp; SUMMARY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28600" rtl="0" algn="l"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How bad is Air Pollution in the US?</a:t>
            </a:r>
            <a:endParaRPr sz="1600"/>
          </a:p>
          <a:p>
            <a:pPr indent="-254000" lvl="0" marL="228600" rtl="0" algn="l">
              <a:spcBef>
                <a:spcPts val="70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Motivation: </a:t>
            </a:r>
            <a:endParaRPr sz="1600"/>
          </a:p>
          <a:p>
            <a:pPr indent="-254000" lvl="1" marL="469900" rtl="0" algn="l">
              <a:spcBef>
                <a:spcPts val="70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LA is smoggy, wanted to know what our standards are.</a:t>
            </a:r>
            <a:endParaRPr sz="1600"/>
          </a:p>
          <a:p>
            <a:pPr indent="-254000" lvl="1" marL="469900" rtl="0" algn="l">
              <a:spcBef>
                <a:spcPts val="70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How aware the US population is on air pollution?</a:t>
            </a:r>
            <a:endParaRPr sz="1600"/>
          </a:p>
          <a:p>
            <a:pPr indent="-254000" lvl="1" marL="469900" rtl="0" algn="l">
              <a:spcBef>
                <a:spcPts val="70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EV cars improve air quality?</a:t>
            </a:r>
            <a:endParaRPr sz="1600"/>
          </a:p>
          <a:p>
            <a:pPr indent="-254000" lvl="1" marL="469900" rtl="0" algn="l">
              <a:spcBef>
                <a:spcPts val="70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Covid-19 motivated us to look at air pollution and quality.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5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None/>
            </a:pPr>
            <a:r>
              <a:rPr lang="en" sz="2700"/>
              <a:t>CONCLUSION</a:t>
            </a:r>
            <a:endParaRPr/>
          </a:p>
        </p:txBody>
      </p:sp>
      <p:sp>
        <p:nvSpPr>
          <p:cNvPr id="311" name="Google Shape;311;p44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Findings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ill Sans"/>
              <a:buAutoNum type="arabicPeriod"/>
            </a:pPr>
            <a:r>
              <a:rPr lang="en" sz="1500"/>
              <a:t>Correlation to air pollution: population/location, combustion engine cars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ill Sans"/>
              <a:buAutoNum type="arabicPeriod"/>
            </a:pPr>
            <a:r>
              <a:rPr lang="en" sz="1500"/>
              <a:t>Citizens of California, New Jersey, and New York are most aware of the air pollution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ill Sans"/>
              <a:buAutoNum type="arabicPeriod"/>
            </a:pPr>
            <a:r>
              <a:rPr lang="en" sz="1500"/>
              <a:t>Los Angeles should be wearing mask. Oregon might not.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Challenge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ill Sans"/>
              <a:buAutoNum type="arabicPeriod"/>
            </a:pPr>
            <a:r>
              <a:rPr lang="en" sz="1500"/>
              <a:t>Twitter API limitation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en" sz="1500"/>
              <a:t>Tweepy library documentation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en" sz="1500"/>
              <a:t>Data transparency / missing data / sampling location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Next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ill Sans"/>
              <a:buAutoNum type="arabicPeriod"/>
            </a:pPr>
            <a:r>
              <a:rPr lang="en" sz="1500"/>
              <a:t>Improve API search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ill Sans"/>
              <a:buAutoNum type="arabicPeriod"/>
            </a:pPr>
            <a:r>
              <a:rPr lang="en" sz="1500"/>
              <a:t>Additional types of air pollution / strength of impact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EFF"/>
                </a:solidFill>
              </a:rPr>
              <a:t>QUESTION &amp; DATA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35895" y="1671002"/>
            <a:ext cx="4066800" cy="272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2" type="body"/>
          </p:nvPr>
        </p:nvSpPr>
        <p:spPr>
          <a:xfrm>
            <a:off x="4641313" y="1671002"/>
            <a:ext cx="4066800" cy="272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28600" rtl="0" algn="l"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Should the US start wearing masks after a pandemic?</a:t>
            </a:r>
            <a:endParaRPr sz="1600"/>
          </a:p>
          <a:p>
            <a:pPr indent="-254000" lvl="0" marL="228600" rtl="0" algn="l">
              <a:spcBef>
                <a:spcPts val="70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How long are we living in moderate and good conditions for air quality?</a:t>
            </a:r>
            <a:endParaRPr sz="1600"/>
          </a:p>
          <a:p>
            <a:pPr indent="-254000" lvl="0" marL="228600" rtl="0" algn="l">
              <a:spcBef>
                <a:spcPts val="70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Does it really matter to the US population? </a:t>
            </a:r>
            <a:endParaRPr sz="1600"/>
          </a:p>
          <a:p>
            <a:pPr indent="-254000" lvl="0" marL="228600" rtl="0" algn="l">
              <a:spcBef>
                <a:spcPts val="70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What is causing the air pollution? 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500"/>
              </a:spcAft>
              <a:buNone/>
            </a:pPr>
            <a:r>
              <a:t/>
            </a:r>
            <a:endParaRPr sz="1600"/>
          </a:p>
        </p:txBody>
      </p:sp>
      <p:pic>
        <p:nvPicPr>
          <p:cNvPr descr="A screenshot of a cell phone&#10;&#10;Description automatically generated"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895" y="1663013"/>
            <a:ext cx="3971572" cy="274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 &amp; EXPLORATION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435895" y="1671002"/>
            <a:ext cx="4066800" cy="272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28600" rtl="0" algn="l">
              <a:spcBef>
                <a:spcPts val="70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Data Sites:</a:t>
            </a:r>
            <a:endParaRPr sz="1600"/>
          </a:p>
          <a:p>
            <a:pPr indent="-254000" lvl="1" marL="469900" rtl="0" algn="l">
              <a:spcBef>
                <a:spcPts val="70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EPA API</a:t>
            </a:r>
            <a:endParaRPr sz="1600"/>
          </a:p>
          <a:p>
            <a:pPr indent="-254000" lvl="1" marL="469900" rtl="0" algn="l">
              <a:spcBef>
                <a:spcPts val="70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Census </a:t>
            </a:r>
            <a:endParaRPr sz="1600"/>
          </a:p>
          <a:p>
            <a:pPr indent="-254000" lvl="1" marL="469900" rtl="0" algn="l">
              <a:spcBef>
                <a:spcPts val="70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Twitter</a:t>
            </a:r>
            <a:endParaRPr sz="1600"/>
          </a:p>
          <a:p>
            <a:pPr indent="-254000" lvl="1" marL="469900" rtl="0" algn="l">
              <a:spcBef>
                <a:spcPts val="70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DMV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5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676" y="1927452"/>
            <a:ext cx="3502080" cy="23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100"/>
              <a:buFont typeface="Gill Sans"/>
              <a:buNone/>
            </a:pPr>
            <a:r>
              <a:rPr lang="en"/>
              <a:t>CONTENTS</a:t>
            </a:r>
            <a:endParaRPr sz="1100"/>
          </a:p>
        </p:txBody>
      </p:sp>
      <p:grpSp>
        <p:nvGrpSpPr>
          <p:cNvPr id="174" name="Google Shape;174;p29"/>
          <p:cNvGrpSpPr/>
          <p:nvPr/>
        </p:nvGrpSpPr>
        <p:grpSpPr>
          <a:xfrm>
            <a:off x="435769" y="1680107"/>
            <a:ext cx="8272463" cy="2714490"/>
            <a:chOff x="0" y="58918"/>
            <a:chExt cx="11029950" cy="3619320"/>
          </a:xfrm>
        </p:grpSpPr>
        <p:sp>
          <p:nvSpPr>
            <p:cNvPr id="175" name="Google Shape;175;p29"/>
            <p:cNvSpPr/>
            <p:nvPr/>
          </p:nvSpPr>
          <p:spPr>
            <a:xfrm>
              <a:off x="0" y="58918"/>
              <a:ext cx="11029950" cy="538200"/>
            </a:xfrm>
            <a:prstGeom prst="roundRect">
              <a:avLst>
                <a:gd fmla="val 16667" name="adj"/>
              </a:avLst>
            </a:prstGeom>
            <a:solidFill>
              <a:srgbClr val="EB8327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9"/>
            <p:cNvSpPr txBox="1"/>
            <p:nvPr/>
          </p:nvSpPr>
          <p:spPr>
            <a:xfrm>
              <a:off x="26273" y="85191"/>
              <a:ext cx="10977404" cy="485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5725" lIns="65725" spcFirstLastPara="1" rIns="65725" wrap="square" tIns="6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ill Sans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Population &amp; Location ( Hyun Soo Kim )</a:t>
              </a:r>
              <a:endParaRPr sz="1100"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0" y="663358"/>
              <a:ext cx="11029950" cy="538200"/>
            </a:xfrm>
            <a:prstGeom prst="roundRect">
              <a:avLst>
                <a:gd fmla="val 16667" name="adj"/>
              </a:avLst>
            </a:prstGeom>
            <a:solidFill>
              <a:srgbClr val="EA9235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9"/>
            <p:cNvSpPr txBox="1"/>
            <p:nvPr/>
          </p:nvSpPr>
          <p:spPr>
            <a:xfrm>
              <a:off x="26273" y="689631"/>
              <a:ext cx="10977404" cy="485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5725" lIns="65725" spcFirstLastPara="1" rIns="65725" wrap="square" tIns="6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ill Sans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Seasons: </a:t>
              </a:r>
              <a:r>
                <a:rPr lang="en" sz="17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Spring, Summer, Fall, Winter</a:t>
              </a:r>
              <a:r>
                <a:rPr b="0" i="0" lang="en" sz="17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 ( Christian )</a:t>
              </a:r>
              <a:endParaRPr b="0" i="0" sz="17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0" y="1267799"/>
              <a:ext cx="11029950" cy="538200"/>
            </a:xfrm>
            <a:prstGeom prst="roundRect">
              <a:avLst>
                <a:gd fmla="val 16667" name="adj"/>
              </a:avLst>
            </a:prstGeom>
            <a:solidFill>
              <a:srgbClr val="E8A143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9"/>
            <p:cNvSpPr txBox="1"/>
            <p:nvPr/>
          </p:nvSpPr>
          <p:spPr>
            <a:xfrm>
              <a:off x="26273" y="1294072"/>
              <a:ext cx="10977404" cy="485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5725" lIns="65725" spcFirstLastPara="1" rIns="65725" wrap="square" tIns="6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ill Sans"/>
                <a:buNone/>
              </a:pPr>
              <a:r>
                <a:rPr lang="en" sz="17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Time of day</a:t>
              </a:r>
              <a:r>
                <a:rPr b="0" i="0" lang="en" sz="17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 (Christian)</a:t>
              </a:r>
              <a:endParaRPr sz="1100"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0" y="1872239"/>
              <a:ext cx="11029950" cy="538200"/>
            </a:xfrm>
            <a:prstGeom prst="roundRect">
              <a:avLst>
                <a:gd fmla="val 16667" name="adj"/>
              </a:avLst>
            </a:prstGeom>
            <a:solidFill>
              <a:srgbClr val="E7AD50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9"/>
            <p:cNvSpPr txBox="1"/>
            <p:nvPr/>
          </p:nvSpPr>
          <p:spPr>
            <a:xfrm>
              <a:off x="26273" y="1898512"/>
              <a:ext cx="10977404" cy="485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5725" lIns="65725" spcFirstLastPara="1" rIns="65725" wrap="square" tIns="6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ill Sans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Twitter data, by location about air pollution. ( Naz )</a:t>
              </a:r>
              <a:endParaRPr sz="1100"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0" y="2476679"/>
              <a:ext cx="11029950" cy="538200"/>
            </a:xfrm>
            <a:prstGeom prst="roundRect">
              <a:avLst>
                <a:gd fmla="val 16667" name="adj"/>
              </a:avLst>
            </a:prstGeom>
            <a:solidFill>
              <a:srgbClr val="E6B85E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9"/>
            <p:cNvSpPr txBox="1"/>
            <p:nvPr/>
          </p:nvSpPr>
          <p:spPr>
            <a:xfrm>
              <a:off x="26273" y="2502952"/>
              <a:ext cx="10977404" cy="485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5725" lIns="65725" spcFirstLastPara="1" rIns="65725" wrap="square" tIns="6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ill Sans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Twitter &amp; Covid-19 (Naz)</a:t>
              </a:r>
              <a:endParaRPr sz="1100"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0" y="3140038"/>
              <a:ext cx="11029950" cy="538200"/>
            </a:xfrm>
            <a:prstGeom prst="roundRect">
              <a:avLst>
                <a:gd fmla="val 16667" name="adj"/>
              </a:avLst>
            </a:prstGeom>
            <a:solidFill>
              <a:srgbClr val="E5C26B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9"/>
            <p:cNvSpPr txBox="1"/>
            <p:nvPr/>
          </p:nvSpPr>
          <p:spPr>
            <a:xfrm>
              <a:off x="26273" y="3166311"/>
              <a:ext cx="10977404" cy="485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5725" lIns="65725" spcFirstLastPara="1" rIns="65725" wrap="square" tIns="6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ill Sans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How much pollution do cars give off? Which brand of car? ( Wayne )</a:t>
              </a:r>
              <a:endParaRPr b="0" i="0" sz="17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435893" y="619126"/>
            <a:ext cx="82452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ill Sans"/>
              <a:buNone/>
            </a:pPr>
            <a:r>
              <a:rPr lang="en" sz="2700"/>
              <a:t>POPULATION</a:t>
            </a:r>
            <a:endParaRPr sz="1100"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680925" y="1444925"/>
            <a:ext cx="3283200" cy="3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Goal</a:t>
            </a:r>
            <a:endParaRPr sz="1600" u="sng"/>
          </a:p>
          <a:p>
            <a:pPr indent="-254000" lvl="0" marL="228600" rtl="0" algn="l"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Look at multiple locations within U.S. (Population)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Results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54000" lvl="0" marL="228600" rtl="0" algn="l"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No correlation throughout the country</a:t>
            </a:r>
            <a:endParaRPr sz="16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54000" lvl="0" marL="228600" rtl="0" algn="l"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Correlation exists for individual counties</a:t>
            </a:r>
            <a:endParaRPr sz="1600"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338" y="1565200"/>
            <a:ext cx="4531675" cy="32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POPULATION Cont’d</a:t>
            </a:r>
            <a:r>
              <a:rPr lang="en" sz="1100"/>
              <a:t> </a:t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0425"/>
            <a:ext cx="6340650" cy="27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975" y="1521475"/>
            <a:ext cx="2812950" cy="34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LOCATION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691" y="1474825"/>
            <a:ext cx="5816560" cy="289981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/>
          <p:nvPr/>
        </p:nvSpPr>
        <p:spPr>
          <a:xfrm>
            <a:off x="3112850" y="4562650"/>
            <a:ext cx="5666400" cy="18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3137175" y="4711425"/>
            <a:ext cx="802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ill Sans"/>
                <a:ea typeface="Gill Sans"/>
                <a:cs typeface="Gill Sans"/>
                <a:sym typeface="Gill Sans"/>
              </a:rPr>
              <a:t>West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8145050" y="4711425"/>
            <a:ext cx="6342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East</a:t>
            </a:r>
            <a:endParaRPr/>
          </a:p>
        </p:txBody>
      </p:sp>
      <p:sp>
        <p:nvSpPr>
          <p:cNvPr id="210" name="Google Shape;210;p32"/>
          <p:cNvSpPr txBox="1"/>
          <p:nvPr/>
        </p:nvSpPr>
        <p:spPr>
          <a:xfrm>
            <a:off x="435900" y="1629375"/>
            <a:ext cx="2373000" cy="3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Goal</a:t>
            </a:r>
            <a:endParaRPr sz="1600" u="sng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40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◼"/>
            </a:pPr>
            <a:r>
              <a:rPr lang="en" sz="16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Find a trend by location within U.S. (Airflow)</a:t>
            </a:r>
            <a:endParaRPr sz="16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Result</a:t>
            </a:r>
            <a:endParaRPr sz="1600" u="sng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40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◼"/>
            </a:pPr>
            <a:r>
              <a:rPr lang="en" sz="16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No clear cut pattern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STANDARDS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4921175" y="2743650"/>
            <a:ext cx="3502800" cy="120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How bad is bad?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/>
              <a:t>How much good air are we really breathing?</a:t>
            </a:r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 rotWithShape="1">
          <a:blip r:embed="rId3">
            <a:alphaModFix/>
          </a:blip>
          <a:srcRect b="258" l="0" r="0" t="258"/>
          <a:stretch/>
        </p:blipFill>
        <p:spPr>
          <a:xfrm>
            <a:off x="783825" y="1558949"/>
            <a:ext cx="3695547" cy="1702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 rotWithShape="1">
          <a:blip r:embed="rId4">
            <a:alphaModFix/>
          </a:blip>
          <a:srcRect b="0" l="139" r="139" t="0"/>
          <a:stretch/>
        </p:blipFill>
        <p:spPr>
          <a:xfrm>
            <a:off x="776650" y="3261650"/>
            <a:ext cx="3771751" cy="1744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