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61" r:id="rId2"/>
    <p:sldId id="262" r:id="rId3"/>
    <p:sldId id="264" r:id="rId4"/>
    <p:sldId id="258" r:id="rId5"/>
    <p:sldId id="265" r:id="rId6"/>
    <p:sldId id="266" r:id="rId7"/>
    <p:sldId id="304" r:id="rId8"/>
    <p:sldId id="292" r:id="rId9"/>
    <p:sldId id="293" r:id="rId10"/>
    <p:sldId id="294" r:id="rId11"/>
    <p:sldId id="295" r:id="rId12"/>
    <p:sldId id="297" r:id="rId13"/>
    <p:sldId id="296" r:id="rId14"/>
    <p:sldId id="273" r:id="rId15"/>
    <p:sldId id="270" r:id="rId16"/>
    <p:sldId id="272" r:id="rId17"/>
    <p:sldId id="274" r:id="rId18"/>
    <p:sldId id="275" r:id="rId19"/>
    <p:sldId id="276" r:id="rId20"/>
    <p:sldId id="278" r:id="rId21"/>
    <p:sldId id="282" r:id="rId22"/>
    <p:sldId id="286" r:id="rId23"/>
    <p:sldId id="307" r:id="rId24"/>
    <p:sldId id="288" r:id="rId25"/>
    <p:sldId id="298" r:id="rId26"/>
    <p:sldId id="299" r:id="rId27"/>
    <p:sldId id="300" r:id="rId28"/>
    <p:sldId id="301" r:id="rId29"/>
    <p:sldId id="302" r:id="rId30"/>
    <p:sldId id="303" r:id="rId31"/>
    <p:sldId id="314" r:id="rId32"/>
    <p:sldId id="315" r:id="rId33"/>
    <p:sldId id="317" r:id="rId34"/>
    <p:sldId id="316" r:id="rId35"/>
    <p:sldId id="318" r:id="rId36"/>
    <p:sldId id="328" r:id="rId37"/>
    <p:sldId id="337" r:id="rId38"/>
    <p:sldId id="338" r:id="rId39"/>
    <p:sldId id="339" r:id="rId40"/>
    <p:sldId id="340" r:id="rId41"/>
    <p:sldId id="341" r:id="rId42"/>
    <p:sldId id="335" r:id="rId43"/>
    <p:sldId id="336" r:id="rId44"/>
    <p:sldId id="329" r:id="rId45"/>
    <p:sldId id="305" r:id="rId46"/>
    <p:sldId id="327" r:id="rId47"/>
    <p:sldId id="290" r:id="rId48"/>
    <p:sldId id="308" r:id="rId49"/>
    <p:sldId id="309" r:id="rId50"/>
    <p:sldId id="310" r:id="rId51"/>
    <p:sldId id="311" r:id="rId52"/>
    <p:sldId id="321" r:id="rId53"/>
    <p:sldId id="322" r:id="rId54"/>
    <p:sldId id="324" r:id="rId55"/>
    <p:sldId id="323" r:id="rId56"/>
    <p:sldId id="325" r:id="rId57"/>
    <p:sldId id="326" r:id="rId58"/>
    <p:sldId id="306" r:id="rId59"/>
    <p:sldId id="330" r:id="rId60"/>
    <p:sldId id="331" r:id="rId61"/>
    <p:sldId id="332" r:id="rId62"/>
    <p:sldId id="333" r:id="rId63"/>
    <p:sldId id="334" r:id="rId64"/>
    <p:sldId id="285" r:id="rId65"/>
    <p:sldId id="283" r:id="rId66"/>
    <p:sldId id="281" r:id="rId67"/>
    <p:sldId id="279" r:id="rId68"/>
    <p:sldId id="277" r:id="rId69"/>
    <p:sldId id="26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F045C-F388-4B5B-8195-E8C46FE2283A}" v="787" dt="2021-02-22T11:12:35.038"/>
    <p1510:client id="{0A5E6A60-9D87-4C2D-AAD4-8A0BE6F5B8C7}" v="4968" dt="2021-02-22T20:38:45.506"/>
    <p1510:client id="{46326590-90D4-44B1-A3A6-6CEDC265E6C6}" v="331" dt="2021-02-22T21:02:04.141"/>
    <p1510:client id="{4B8FF3C8-065B-4105-9E85-B91B1E053268}" v="752" dt="2021-02-22T11:36:56.780"/>
    <p1510:client id="{80F06060-2F47-4787-A7BE-A5AC1B537417}" v="44" dt="2021-03-02T02:32:39.128"/>
    <p1510:client id="{9F203EA8-76EF-4AC6-88DA-62A6158A315B}" v="5211" dt="2021-02-23T08:47:55.826"/>
    <p1510:client id="{E93D5C99-1802-4500-86B0-2E1E015002C6}" v="1866" dt="2021-03-01T22:32:03.104"/>
    <p1510:client id="{EBEC0B05-3C31-4D33-8474-7B8842FB4E03}" v="1720" dt="2021-03-02T03:46:44.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9DFC4-B28A-4D0B-98F9-F399BDCC06D9}"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E04E63F0-307C-4D1A-AAE0-CBC56E3FCE7E}">
      <dgm:prSet/>
      <dgm:spPr/>
      <dgm:t>
        <a:bodyPr/>
        <a:lstStyle/>
        <a:p>
          <a:r>
            <a:rPr lang="en-US" i="1">
              <a:latin typeface="Comic Sans MS"/>
            </a:rPr>
            <a:t>We will analyze and classify the spend data for the procurement function of a company. </a:t>
          </a:r>
          <a:endParaRPr lang="en-US" i="0">
            <a:latin typeface="Comic Sans MS"/>
          </a:endParaRPr>
        </a:p>
      </dgm:t>
    </dgm:pt>
    <dgm:pt modelId="{0DFED6CE-0529-468F-BEB5-DEE654DE2E9B}" type="parTrans" cxnId="{420136FA-CB93-4D3B-B0EF-8A184CAA6C7C}">
      <dgm:prSet/>
      <dgm:spPr/>
      <dgm:t>
        <a:bodyPr/>
        <a:lstStyle/>
        <a:p>
          <a:endParaRPr lang="en-US"/>
        </a:p>
      </dgm:t>
    </dgm:pt>
    <dgm:pt modelId="{F3372947-28B8-496C-B80F-E48EB6D49372}" type="sibTrans" cxnId="{420136FA-CB93-4D3B-B0EF-8A184CAA6C7C}">
      <dgm:prSet/>
      <dgm:spPr/>
      <dgm:t>
        <a:bodyPr/>
        <a:lstStyle/>
        <a:p>
          <a:endParaRPr lang="en-US"/>
        </a:p>
      </dgm:t>
    </dgm:pt>
    <dgm:pt modelId="{6309D7A9-0025-4C60-A78E-BF1213421839}">
      <dgm:prSet phldr="0"/>
      <dgm:spPr/>
      <dgm:t>
        <a:bodyPr/>
        <a:lstStyle/>
        <a:p>
          <a:r>
            <a:rPr lang="en-US" i="1">
              <a:latin typeface="Comic Sans MS"/>
            </a:rPr>
            <a:t>This will enable the company to identify the scope for efficiency improvement and better strategic planning.</a:t>
          </a:r>
          <a:endParaRPr lang="en-US">
            <a:latin typeface="Comic Sans MS"/>
          </a:endParaRPr>
        </a:p>
      </dgm:t>
    </dgm:pt>
    <dgm:pt modelId="{EC673336-7B6B-401F-89DB-BFC9F341E460}" type="parTrans" cxnId="{CF818ECF-4C92-410C-BBCE-B5453D263A78}">
      <dgm:prSet/>
      <dgm:spPr/>
    </dgm:pt>
    <dgm:pt modelId="{0CB7AC7F-CC54-465C-BADF-5B0EA22D497E}" type="sibTrans" cxnId="{CF818ECF-4C92-410C-BBCE-B5453D263A78}">
      <dgm:prSet/>
      <dgm:spPr/>
      <dgm:t>
        <a:bodyPr/>
        <a:lstStyle/>
        <a:p>
          <a:endParaRPr lang="en-US"/>
        </a:p>
      </dgm:t>
    </dgm:pt>
    <dgm:pt modelId="{F0EBF1B6-20C2-450E-A9E2-6A0F8705CBC5}" type="pres">
      <dgm:prSet presAssocID="{2409DFC4-B28A-4D0B-98F9-F399BDCC06D9}" presName="root" presStyleCnt="0">
        <dgm:presLayoutVars>
          <dgm:dir/>
          <dgm:resizeHandles val="exact"/>
        </dgm:presLayoutVars>
      </dgm:prSet>
      <dgm:spPr/>
    </dgm:pt>
    <dgm:pt modelId="{549F2D4F-8656-4A36-9B56-ACC188BE9505}" type="pres">
      <dgm:prSet presAssocID="{2409DFC4-B28A-4D0B-98F9-F399BDCC06D9}" presName="container" presStyleCnt="0">
        <dgm:presLayoutVars>
          <dgm:dir/>
          <dgm:resizeHandles val="exact"/>
        </dgm:presLayoutVars>
      </dgm:prSet>
      <dgm:spPr/>
    </dgm:pt>
    <dgm:pt modelId="{D0192573-C93E-44E1-AEA9-5CAC96400122}" type="pres">
      <dgm:prSet presAssocID="{E04E63F0-307C-4D1A-AAE0-CBC56E3FCE7E}" presName="compNode" presStyleCnt="0"/>
      <dgm:spPr/>
    </dgm:pt>
    <dgm:pt modelId="{34DA4606-A1CB-46AA-8D72-0D5D44F7D4DB}" type="pres">
      <dgm:prSet presAssocID="{E04E63F0-307C-4D1A-AAE0-CBC56E3FCE7E}" presName="iconBgRect" presStyleLbl="bgShp" presStyleIdx="0" presStyleCnt="2"/>
      <dgm:spPr/>
    </dgm:pt>
    <dgm:pt modelId="{1196017D-5C17-40B0-A7D4-78920BCF01CF}" type="pres">
      <dgm:prSet presAssocID="{E04E63F0-307C-4D1A-AAE0-CBC56E3FCE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C110E74-C59E-4119-ACF0-255633618FCB}" type="pres">
      <dgm:prSet presAssocID="{E04E63F0-307C-4D1A-AAE0-CBC56E3FCE7E}" presName="spaceRect" presStyleCnt="0"/>
      <dgm:spPr/>
    </dgm:pt>
    <dgm:pt modelId="{115F6BC0-FB5B-4852-8C73-D7ECD6BA682C}" type="pres">
      <dgm:prSet presAssocID="{E04E63F0-307C-4D1A-AAE0-CBC56E3FCE7E}" presName="textRect" presStyleLbl="revTx" presStyleIdx="0" presStyleCnt="2">
        <dgm:presLayoutVars>
          <dgm:chMax val="1"/>
          <dgm:chPref val="1"/>
        </dgm:presLayoutVars>
      </dgm:prSet>
      <dgm:spPr/>
    </dgm:pt>
    <dgm:pt modelId="{72563595-0BE6-43A7-81C6-C26B50962DDE}" type="pres">
      <dgm:prSet presAssocID="{F3372947-28B8-496C-B80F-E48EB6D49372}" presName="sibTrans" presStyleLbl="sibTrans2D1" presStyleIdx="0" presStyleCnt="0"/>
      <dgm:spPr/>
    </dgm:pt>
    <dgm:pt modelId="{79CE379C-BCFD-4787-AC4E-9C0B6D066CDA}" type="pres">
      <dgm:prSet presAssocID="{6309D7A9-0025-4C60-A78E-BF1213421839}" presName="compNode" presStyleCnt="0"/>
      <dgm:spPr/>
    </dgm:pt>
    <dgm:pt modelId="{08452882-3B60-438B-8ECA-3D5E1E022589}" type="pres">
      <dgm:prSet presAssocID="{6309D7A9-0025-4C60-A78E-BF1213421839}" presName="iconBgRect" presStyleLbl="bgShp" presStyleIdx="1" presStyleCnt="2"/>
      <dgm:spPr/>
    </dgm:pt>
    <dgm:pt modelId="{89F6FA9E-5ACB-4030-B283-555E8462F1D5}" type="pres">
      <dgm:prSet presAssocID="{6309D7A9-0025-4C60-A78E-BF12134218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18B6276-7A82-4785-BE2F-4161A2841DE9}" type="pres">
      <dgm:prSet presAssocID="{6309D7A9-0025-4C60-A78E-BF1213421839}" presName="spaceRect" presStyleCnt="0"/>
      <dgm:spPr/>
    </dgm:pt>
    <dgm:pt modelId="{BDEB68C3-62BD-47ED-898F-D7D128F9CF31}" type="pres">
      <dgm:prSet presAssocID="{6309D7A9-0025-4C60-A78E-BF1213421839}" presName="textRect" presStyleLbl="revTx" presStyleIdx="1" presStyleCnt="2">
        <dgm:presLayoutVars>
          <dgm:chMax val="1"/>
          <dgm:chPref val="1"/>
        </dgm:presLayoutVars>
      </dgm:prSet>
      <dgm:spPr/>
    </dgm:pt>
  </dgm:ptLst>
  <dgm:cxnLst>
    <dgm:cxn modelId="{44B9482D-FD2C-41F8-A407-6E674CA156B3}" type="presOf" srcId="{2409DFC4-B28A-4D0B-98F9-F399BDCC06D9}" destId="{F0EBF1B6-20C2-450E-A9E2-6A0F8705CBC5}" srcOrd="0" destOrd="0" presId="urn:microsoft.com/office/officeart/2018/2/layout/IconCircleList"/>
    <dgm:cxn modelId="{9AC44D5C-D152-4502-8F6B-EE9E4DB0EECB}" type="presOf" srcId="{F3372947-28B8-496C-B80F-E48EB6D49372}" destId="{72563595-0BE6-43A7-81C6-C26B50962DDE}" srcOrd="0" destOrd="0" presId="urn:microsoft.com/office/officeart/2018/2/layout/IconCircleList"/>
    <dgm:cxn modelId="{CF818ECF-4C92-410C-BBCE-B5453D263A78}" srcId="{2409DFC4-B28A-4D0B-98F9-F399BDCC06D9}" destId="{6309D7A9-0025-4C60-A78E-BF1213421839}" srcOrd="1" destOrd="0" parTransId="{EC673336-7B6B-401F-89DB-BFC9F341E460}" sibTransId="{0CB7AC7F-CC54-465C-BADF-5B0EA22D497E}"/>
    <dgm:cxn modelId="{CAD3D9DB-BE5C-4598-83D6-B99C0C64E24B}" type="presOf" srcId="{6309D7A9-0025-4C60-A78E-BF1213421839}" destId="{BDEB68C3-62BD-47ED-898F-D7D128F9CF31}" srcOrd="0" destOrd="0" presId="urn:microsoft.com/office/officeart/2018/2/layout/IconCircleList"/>
    <dgm:cxn modelId="{909345F5-6B18-4D63-8834-2041E0F65357}" type="presOf" srcId="{E04E63F0-307C-4D1A-AAE0-CBC56E3FCE7E}" destId="{115F6BC0-FB5B-4852-8C73-D7ECD6BA682C}" srcOrd="0" destOrd="0" presId="urn:microsoft.com/office/officeart/2018/2/layout/IconCircleList"/>
    <dgm:cxn modelId="{420136FA-CB93-4D3B-B0EF-8A184CAA6C7C}" srcId="{2409DFC4-B28A-4D0B-98F9-F399BDCC06D9}" destId="{E04E63F0-307C-4D1A-AAE0-CBC56E3FCE7E}" srcOrd="0" destOrd="0" parTransId="{0DFED6CE-0529-468F-BEB5-DEE654DE2E9B}" sibTransId="{F3372947-28B8-496C-B80F-E48EB6D49372}"/>
    <dgm:cxn modelId="{78F92B73-E898-45B3-85BA-B0EA4FF72FBA}" type="presParOf" srcId="{F0EBF1B6-20C2-450E-A9E2-6A0F8705CBC5}" destId="{549F2D4F-8656-4A36-9B56-ACC188BE9505}" srcOrd="0" destOrd="0" presId="urn:microsoft.com/office/officeart/2018/2/layout/IconCircleList"/>
    <dgm:cxn modelId="{91001176-F101-4C92-80FB-6EC64C7B4BA2}" type="presParOf" srcId="{549F2D4F-8656-4A36-9B56-ACC188BE9505}" destId="{D0192573-C93E-44E1-AEA9-5CAC96400122}" srcOrd="0" destOrd="0" presId="urn:microsoft.com/office/officeart/2018/2/layout/IconCircleList"/>
    <dgm:cxn modelId="{208D3672-DBD2-4090-AFD4-1E29E69C6BE6}" type="presParOf" srcId="{D0192573-C93E-44E1-AEA9-5CAC96400122}" destId="{34DA4606-A1CB-46AA-8D72-0D5D44F7D4DB}" srcOrd="0" destOrd="0" presId="urn:microsoft.com/office/officeart/2018/2/layout/IconCircleList"/>
    <dgm:cxn modelId="{31C69774-AC0E-4D75-A2CD-9C4168EEB6BA}" type="presParOf" srcId="{D0192573-C93E-44E1-AEA9-5CAC96400122}" destId="{1196017D-5C17-40B0-A7D4-78920BCF01CF}" srcOrd="1" destOrd="0" presId="urn:microsoft.com/office/officeart/2018/2/layout/IconCircleList"/>
    <dgm:cxn modelId="{4D88A25C-5104-4360-9852-78D594C3BE66}" type="presParOf" srcId="{D0192573-C93E-44E1-AEA9-5CAC96400122}" destId="{7C110E74-C59E-4119-ACF0-255633618FCB}" srcOrd="2" destOrd="0" presId="urn:microsoft.com/office/officeart/2018/2/layout/IconCircleList"/>
    <dgm:cxn modelId="{81DBEB0E-D33F-4868-8014-A75ED5E3D8E3}" type="presParOf" srcId="{D0192573-C93E-44E1-AEA9-5CAC96400122}" destId="{115F6BC0-FB5B-4852-8C73-D7ECD6BA682C}" srcOrd="3" destOrd="0" presId="urn:microsoft.com/office/officeart/2018/2/layout/IconCircleList"/>
    <dgm:cxn modelId="{300EAC94-EE8C-4EF3-960E-321F7934B7C3}" type="presParOf" srcId="{549F2D4F-8656-4A36-9B56-ACC188BE9505}" destId="{72563595-0BE6-43A7-81C6-C26B50962DDE}" srcOrd="1" destOrd="0" presId="urn:microsoft.com/office/officeart/2018/2/layout/IconCircleList"/>
    <dgm:cxn modelId="{08142BD8-573D-4433-B288-8C30C492ACA0}" type="presParOf" srcId="{549F2D4F-8656-4A36-9B56-ACC188BE9505}" destId="{79CE379C-BCFD-4787-AC4E-9C0B6D066CDA}" srcOrd="2" destOrd="0" presId="urn:microsoft.com/office/officeart/2018/2/layout/IconCircleList"/>
    <dgm:cxn modelId="{4FABF564-22C0-4C3B-80B1-C1FE219BF1F1}" type="presParOf" srcId="{79CE379C-BCFD-4787-AC4E-9C0B6D066CDA}" destId="{08452882-3B60-438B-8ECA-3D5E1E022589}" srcOrd="0" destOrd="0" presId="urn:microsoft.com/office/officeart/2018/2/layout/IconCircleList"/>
    <dgm:cxn modelId="{68BC5FE3-1671-452E-AA6B-08B96795F7C2}" type="presParOf" srcId="{79CE379C-BCFD-4787-AC4E-9C0B6D066CDA}" destId="{89F6FA9E-5ACB-4030-B283-555E8462F1D5}" srcOrd="1" destOrd="0" presId="urn:microsoft.com/office/officeart/2018/2/layout/IconCircleList"/>
    <dgm:cxn modelId="{CEC5AC16-81F8-47A4-81FC-4751B63688AB}" type="presParOf" srcId="{79CE379C-BCFD-4787-AC4E-9C0B6D066CDA}" destId="{018B6276-7A82-4785-BE2F-4161A2841DE9}" srcOrd="2" destOrd="0" presId="urn:microsoft.com/office/officeart/2018/2/layout/IconCircleList"/>
    <dgm:cxn modelId="{E0ED64E9-1F11-41CB-9B0E-AC55953197D2}" type="presParOf" srcId="{79CE379C-BCFD-4787-AC4E-9C0B6D066CDA}" destId="{BDEB68C3-62BD-47ED-898F-D7D128F9CF31}"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09DFC4-B28A-4D0B-98F9-F399BDCC06D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0B9D1558-7548-468C-B055-1DD21860ECF5}">
      <dgm:prSet/>
      <dgm:spPr/>
      <dgm:t>
        <a:bodyPr/>
        <a:lstStyle/>
        <a:p>
          <a:r>
            <a:rPr lang="en-US">
              <a:latin typeface="Gill Sans MT" panose="020B0502020104020203"/>
            </a:rPr>
            <a:t>Analyze</a:t>
          </a:r>
          <a:r>
            <a:rPr lang="en-US" i="0"/>
            <a:t> the </a:t>
          </a:r>
          <a:r>
            <a:rPr lang="en-US" i="0">
              <a:latin typeface="Gill Sans MT" panose="020B0502020104020203"/>
            </a:rPr>
            <a:t>data</a:t>
          </a:r>
          <a:r>
            <a:rPr lang="en-US" i="0"/>
            <a:t> and identify purchasing trends and patterns</a:t>
          </a:r>
          <a:r>
            <a:rPr lang="en-US" i="0">
              <a:latin typeface="Gill Sans MT" panose="020B0502020104020203"/>
            </a:rPr>
            <a:t>.</a:t>
          </a:r>
          <a:endParaRPr lang="en-US"/>
        </a:p>
      </dgm:t>
    </dgm:pt>
    <dgm:pt modelId="{067E49E1-D455-48EE-8BDE-3CD89ACF57DD}" type="parTrans" cxnId="{D1245452-6EDA-4526-A3BC-88FF48738EEF}">
      <dgm:prSet/>
      <dgm:spPr/>
      <dgm:t>
        <a:bodyPr/>
        <a:lstStyle/>
        <a:p>
          <a:endParaRPr lang="en-US"/>
        </a:p>
      </dgm:t>
    </dgm:pt>
    <dgm:pt modelId="{D19D605B-2826-41F5-B707-A3F165889A76}" type="sibTrans" cxnId="{D1245452-6EDA-4526-A3BC-88FF48738EEF}">
      <dgm:prSet phldrT="1"/>
      <dgm:spPr/>
      <dgm:t>
        <a:bodyPr/>
        <a:lstStyle/>
        <a:p>
          <a:endParaRPr lang="en-US"/>
        </a:p>
      </dgm:t>
    </dgm:pt>
    <dgm:pt modelId="{6309D7A9-0025-4C60-A78E-BF1213421839}">
      <dgm:prSet phldr="0"/>
      <dgm:spPr/>
      <dgm:t>
        <a:bodyPr/>
        <a:lstStyle/>
        <a:p>
          <a:r>
            <a:rPr lang="en-US" i="0"/>
            <a:t>Identify the </a:t>
          </a:r>
          <a:r>
            <a:rPr lang="en-US" i="0">
              <a:latin typeface="Gill Sans MT" panose="020B0502020104020203"/>
            </a:rPr>
            <a:t>Cost</a:t>
          </a:r>
          <a:r>
            <a:rPr lang="en-US" i="0"/>
            <a:t> </a:t>
          </a:r>
          <a:r>
            <a:rPr lang="en-US" i="0">
              <a:latin typeface="Gill Sans MT" panose="020B0502020104020203"/>
            </a:rPr>
            <a:t>Saving</a:t>
          </a:r>
          <a:r>
            <a:rPr lang="en-US" i="0"/>
            <a:t> </a:t>
          </a:r>
          <a:r>
            <a:rPr lang="en-US" i="0">
              <a:latin typeface="Gill Sans MT" panose="020B0502020104020203"/>
            </a:rPr>
            <a:t>Opportunities</a:t>
          </a:r>
          <a:r>
            <a:rPr lang="en-US" i="0"/>
            <a:t> by using the </a:t>
          </a:r>
          <a:r>
            <a:rPr lang="en-US" i="0">
              <a:latin typeface="Gill Sans MT" panose="020B0502020104020203"/>
            </a:rPr>
            <a:t>Data</a:t>
          </a:r>
          <a:r>
            <a:rPr lang="en-US" i="0"/>
            <a:t> of procurement</a:t>
          </a:r>
          <a:r>
            <a:rPr lang="en-US" i="0">
              <a:latin typeface="Gill Sans MT"/>
            </a:rPr>
            <a:t>.</a:t>
          </a:r>
          <a:endParaRPr lang="en-US" i="1">
            <a:latin typeface="Comic Sans MS"/>
          </a:endParaRPr>
        </a:p>
      </dgm:t>
    </dgm:pt>
    <dgm:pt modelId="{EC673336-7B6B-401F-89DB-BFC9F341E460}" type="parTrans" cxnId="{CF818ECF-4C92-410C-BBCE-B5453D263A78}">
      <dgm:prSet/>
      <dgm:spPr/>
    </dgm:pt>
    <dgm:pt modelId="{0CB7AC7F-CC54-465C-BADF-5B0EA22D497E}" type="sibTrans" cxnId="{CF818ECF-4C92-410C-BBCE-B5453D263A78}">
      <dgm:prSet phldrT="2"/>
      <dgm:spPr/>
      <dgm:t>
        <a:bodyPr/>
        <a:lstStyle/>
        <a:p>
          <a:endParaRPr lang="en-US"/>
        </a:p>
      </dgm:t>
    </dgm:pt>
    <dgm:pt modelId="{F2794241-3318-440E-B19C-B6D2AA881D14}">
      <dgm:prSet phldr="0"/>
      <dgm:spPr/>
      <dgm:t>
        <a:bodyPr/>
        <a:lstStyle/>
        <a:p>
          <a:r>
            <a:rPr lang="en-US" i="0"/>
            <a:t>Cluster </a:t>
          </a:r>
          <a:r>
            <a:rPr lang="en-US" i="0">
              <a:latin typeface="Gill Sans MT" panose="020B0502020104020203"/>
            </a:rPr>
            <a:t>Items</a:t>
          </a:r>
          <a:r>
            <a:rPr lang="en-US" i="0"/>
            <a:t> that have similar purchasing patterns</a:t>
          </a:r>
          <a:r>
            <a:rPr lang="en-US" i="0">
              <a:latin typeface="Gill Sans MT"/>
            </a:rPr>
            <a:t>.</a:t>
          </a:r>
        </a:p>
      </dgm:t>
    </dgm:pt>
    <dgm:pt modelId="{9F3A922F-76AF-4B7E-A6BA-32AE0B589A3D}" type="parTrans" cxnId="{6CE2FB4C-D8B0-48A6-91BB-308FC2D9124C}">
      <dgm:prSet/>
      <dgm:spPr/>
    </dgm:pt>
    <dgm:pt modelId="{A60FCB5E-8478-4500-BDE7-DA19388DC9AA}" type="sibTrans" cxnId="{6CE2FB4C-D8B0-48A6-91BB-308FC2D9124C}">
      <dgm:prSet phldrT="3"/>
      <dgm:spPr/>
      <dgm:t>
        <a:bodyPr/>
        <a:lstStyle/>
        <a:p>
          <a:endParaRPr lang="en-US"/>
        </a:p>
      </dgm:t>
    </dgm:pt>
    <dgm:pt modelId="{40A1032D-42AC-4155-AF58-DFE393B35B7E}" type="pres">
      <dgm:prSet presAssocID="{2409DFC4-B28A-4D0B-98F9-F399BDCC06D9}" presName="root" presStyleCnt="0">
        <dgm:presLayoutVars>
          <dgm:dir/>
          <dgm:resizeHandles val="exact"/>
        </dgm:presLayoutVars>
      </dgm:prSet>
      <dgm:spPr/>
    </dgm:pt>
    <dgm:pt modelId="{21F17EA1-BECB-44B4-9DC3-96D9327A7E08}" type="pres">
      <dgm:prSet presAssocID="{0B9D1558-7548-468C-B055-1DD21860ECF5}" presName="compNode" presStyleCnt="0"/>
      <dgm:spPr/>
    </dgm:pt>
    <dgm:pt modelId="{DCE93782-ED5F-40CE-9235-0BA9D43BD321}" type="pres">
      <dgm:prSet presAssocID="{0B9D1558-7548-468C-B055-1DD21860ECF5}" presName="bgRect" presStyleLbl="bgShp" presStyleIdx="0" presStyleCnt="3"/>
      <dgm:spPr/>
    </dgm:pt>
    <dgm:pt modelId="{EE4DAAEA-C805-4A74-AE6F-3C24C6F698C3}" type="pres">
      <dgm:prSet presAssocID="{0B9D1558-7548-468C-B055-1DD21860EC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0F4EE8A-9A0B-4AC2-A867-199E5F68E420}" type="pres">
      <dgm:prSet presAssocID="{0B9D1558-7548-468C-B055-1DD21860ECF5}" presName="spaceRect" presStyleCnt="0"/>
      <dgm:spPr/>
    </dgm:pt>
    <dgm:pt modelId="{89015FEA-58A2-4C8B-BC38-C0FE327D054C}" type="pres">
      <dgm:prSet presAssocID="{0B9D1558-7548-468C-B055-1DD21860ECF5}" presName="parTx" presStyleLbl="revTx" presStyleIdx="0" presStyleCnt="3">
        <dgm:presLayoutVars>
          <dgm:chMax val="0"/>
          <dgm:chPref val="0"/>
        </dgm:presLayoutVars>
      </dgm:prSet>
      <dgm:spPr/>
    </dgm:pt>
    <dgm:pt modelId="{C383C8C6-36FC-43DA-AB77-4752ACEE0BB3}" type="pres">
      <dgm:prSet presAssocID="{D19D605B-2826-41F5-B707-A3F165889A76}" presName="sibTrans" presStyleCnt="0"/>
      <dgm:spPr/>
    </dgm:pt>
    <dgm:pt modelId="{9672EA2A-6C23-4F2D-88A1-B3407B72F608}" type="pres">
      <dgm:prSet presAssocID="{6309D7A9-0025-4C60-A78E-BF1213421839}" presName="compNode" presStyleCnt="0"/>
      <dgm:spPr/>
    </dgm:pt>
    <dgm:pt modelId="{31612028-38FB-4BD2-B324-5306CFFBA9DD}" type="pres">
      <dgm:prSet presAssocID="{6309D7A9-0025-4C60-A78E-BF1213421839}" presName="bgRect" presStyleLbl="bgShp" presStyleIdx="1" presStyleCnt="3"/>
      <dgm:spPr/>
    </dgm:pt>
    <dgm:pt modelId="{A8618F22-E23F-4178-A303-BF9F699B56EF}" type="pres">
      <dgm:prSet presAssocID="{6309D7A9-0025-4C60-A78E-BF12134218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27F25F30-81C0-4C81-B039-062C5522A489}" type="pres">
      <dgm:prSet presAssocID="{6309D7A9-0025-4C60-A78E-BF1213421839}" presName="spaceRect" presStyleCnt="0"/>
      <dgm:spPr/>
    </dgm:pt>
    <dgm:pt modelId="{0D942422-F00B-48A0-B223-097E0A1AC63A}" type="pres">
      <dgm:prSet presAssocID="{6309D7A9-0025-4C60-A78E-BF1213421839}" presName="parTx" presStyleLbl="revTx" presStyleIdx="1" presStyleCnt="3">
        <dgm:presLayoutVars>
          <dgm:chMax val="0"/>
          <dgm:chPref val="0"/>
        </dgm:presLayoutVars>
      </dgm:prSet>
      <dgm:spPr/>
    </dgm:pt>
    <dgm:pt modelId="{74A983BB-7EAF-4F66-B2F0-8755188482E3}" type="pres">
      <dgm:prSet presAssocID="{0CB7AC7F-CC54-465C-BADF-5B0EA22D497E}" presName="sibTrans" presStyleCnt="0"/>
      <dgm:spPr/>
    </dgm:pt>
    <dgm:pt modelId="{E23501C9-A08D-4E7E-AB63-4212624A07BF}" type="pres">
      <dgm:prSet presAssocID="{F2794241-3318-440E-B19C-B6D2AA881D14}" presName="compNode" presStyleCnt="0"/>
      <dgm:spPr/>
    </dgm:pt>
    <dgm:pt modelId="{1F03F052-50FE-411B-9C23-03EE8509E9E8}" type="pres">
      <dgm:prSet presAssocID="{F2794241-3318-440E-B19C-B6D2AA881D14}" presName="bgRect" presStyleLbl="bgShp" presStyleIdx="2" presStyleCnt="3"/>
      <dgm:spPr/>
    </dgm:pt>
    <dgm:pt modelId="{EA46A50F-7B23-4E17-BEC0-26D423CD4631}" type="pres">
      <dgm:prSet presAssocID="{F2794241-3318-440E-B19C-B6D2AA881D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3C420522-4B60-4253-BEFB-83D527D617DD}" type="pres">
      <dgm:prSet presAssocID="{F2794241-3318-440E-B19C-B6D2AA881D14}" presName="spaceRect" presStyleCnt="0"/>
      <dgm:spPr/>
    </dgm:pt>
    <dgm:pt modelId="{0F91D300-8E8D-4FE9-B0D4-2555D8C40102}" type="pres">
      <dgm:prSet presAssocID="{F2794241-3318-440E-B19C-B6D2AA881D14}" presName="parTx" presStyleLbl="revTx" presStyleIdx="2" presStyleCnt="3">
        <dgm:presLayoutVars>
          <dgm:chMax val="0"/>
          <dgm:chPref val="0"/>
        </dgm:presLayoutVars>
      </dgm:prSet>
      <dgm:spPr/>
    </dgm:pt>
  </dgm:ptLst>
  <dgm:cxnLst>
    <dgm:cxn modelId="{E013E705-DD73-405A-B18F-4738FFE45F3A}" type="presOf" srcId="{F2794241-3318-440E-B19C-B6D2AA881D14}" destId="{0F91D300-8E8D-4FE9-B0D4-2555D8C40102}" srcOrd="0" destOrd="0" presId="urn:microsoft.com/office/officeart/2018/2/layout/IconVerticalSolidList"/>
    <dgm:cxn modelId="{84372B36-C854-4A71-B102-3CEFD71F74E3}" type="presOf" srcId="{6309D7A9-0025-4C60-A78E-BF1213421839}" destId="{0D942422-F00B-48A0-B223-097E0A1AC63A}" srcOrd="0" destOrd="0" presId="urn:microsoft.com/office/officeart/2018/2/layout/IconVerticalSolidList"/>
    <dgm:cxn modelId="{8E591737-FCA6-4DF4-B8B5-901C2F584639}" type="presOf" srcId="{2409DFC4-B28A-4D0B-98F9-F399BDCC06D9}" destId="{40A1032D-42AC-4155-AF58-DFE393B35B7E}" srcOrd="0" destOrd="0" presId="urn:microsoft.com/office/officeart/2018/2/layout/IconVerticalSolidList"/>
    <dgm:cxn modelId="{6CE2FB4C-D8B0-48A6-91BB-308FC2D9124C}" srcId="{2409DFC4-B28A-4D0B-98F9-F399BDCC06D9}" destId="{F2794241-3318-440E-B19C-B6D2AA881D14}" srcOrd="2" destOrd="0" parTransId="{9F3A922F-76AF-4B7E-A6BA-32AE0B589A3D}" sibTransId="{A60FCB5E-8478-4500-BDE7-DA19388DC9AA}"/>
    <dgm:cxn modelId="{D1245452-6EDA-4526-A3BC-88FF48738EEF}" srcId="{2409DFC4-B28A-4D0B-98F9-F399BDCC06D9}" destId="{0B9D1558-7548-468C-B055-1DD21860ECF5}" srcOrd="0" destOrd="0" parTransId="{067E49E1-D455-48EE-8BDE-3CD89ACF57DD}" sibTransId="{D19D605B-2826-41F5-B707-A3F165889A76}"/>
    <dgm:cxn modelId="{38494E95-D797-45ED-80CE-55D890819535}" type="presOf" srcId="{0B9D1558-7548-468C-B055-1DD21860ECF5}" destId="{89015FEA-58A2-4C8B-BC38-C0FE327D054C}" srcOrd="0" destOrd="0" presId="urn:microsoft.com/office/officeart/2018/2/layout/IconVerticalSolidList"/>
    <dgm:cxn modelId="{CF818ECF-4C92-410C-BBCE-B5453D263A78}" srcId="{2409DFC4-B28A-4D0B-98F9-F399BDCC06D9}" destId="{6309D7A9-0025-4C60-A78E-BF1213421839}" srcOrd="1" destOrd="0" parTransId="{EC673336-7B6B-401F-89DB-BFC9F341E460}" sibTransId="{0CB7AC7F-CC54-465C-BADF-5B0EA22D497E}"/>
    <dgm:cxn modelId="{C23A698D-8FCD-4454-9279-A3E13A829505}" type="presParOf" srcId="{40A1032D-42AC-4155-AF58-DFE393B35B7E}" destId="{21F17EA1-BECB-44B4-9DC3-96D9327A7E08}" srcOrd="0" destOrd="0" presId="urn:microsoft.com/office/officeart/2018/2/layout/IconVerticalSolidList"/>
    <dgm:cxn modelId="{AC4A7E9D-6425-411F-BBB8-4517E2359761}" type="presParOf" srcId="{21F17EA1-BECB-44B4-9DC3-96D9327A7E08}" destId="{DCE93782-ED5F-40CE-9235-0BA9D43BD321}" srcOrd="0" destOrd="0" presId="urn:microsoft.com/office/officeart/2018/2/layout/IconVerticalSolidList"/>
    <dgm:cxn modelId="{BEA67E9F-ED5A-42FF-8109-3C11131E2F7C}" type="presParOf" srcId="{21F17EA1-BECB-44B4-9DC3-96D9327A7E08}" destId="{EE4DAAEA-C805-4A74-AE6F-3C24C6F698C3}" srcOrd="1" destOrd="0" presId="urn:microsoft.com/office/officeart/2018/2/layout/IconVerticalSolidList"/>
    <dgm:cxn modelId="{099A92A0-0960-4141-B244-34A37B30DD46}" type="presParOf" srcId="{21F17EA1-BECB-44B4-9DC3-96D9327A7E08}" destId="{30F4EE8A-9A0B-4AC2-A867-199E5F68E420}" srcOrd="2" destOrd="0" presId="urn:microsoft.com/office/officeart/2018/2/layout/IconVerticalSolidList"/>
    <dgm:cxn modelId="{E420DD63-2F6B-4536-9580-6567A7B70D47}" type="presParOf" srcId="{21F17EA1-BECB-44B4-9DC3-96D9327A7E08}" destId="{89015FEA-58A2-4C8B-BC38-C0FE327D054C}" srcOrd="3" destOrd="0" presId="urn:microsoft.com/office/officeart/2018/2/layout/IconVerticalSolidList"/>
    <dgm:cxn modelId="{69C003FC-5099-4E97-8C1E-2DEAD027C5BA}" type="presParOf" srcId="{40A1032D-42AC-4155-AF58-DFE393B35B7E}" destId="{C383C8C6-36FC-43DA-AB77-4752ACEE0BB3}" srcOrd="1" destOrd="0" presId="urn:microsoft.com/office/officeart/2018/2/layout/IconVerticalSolidList"/>
    <dgm:cxn modelId="{8D32B622-1FF4-4017-B005-BBC5C402BEAB}" type="presParOf" srcId="{40A1032D-42AC-4155-AF58-DFE393B35B7E}" destId="{9672EA2A-6C23-4F2D-88A1-B3407B72F608}" srcOrd="2" destOrd="0" presId="urn:microsoft.com/office/officeart/2018/2/layout/IconVerticalSolidList"/>
    <dgm:cxn modelId="{DA9E5EC3-667F-41BF-833B-5D0C9055AA43}" type="presParOf" srcId="{9672EA2A-6C23-4F2D-88A1-B3407B72F608}" destId="{31612028-38FB-4BD2-B324-5306CFFBA9DD}" srcOrd="0" destOrd="0" presId="urn:microsoft.com/office/officeart/2018/2/layout/IconVerticalSolidList"/>
    <dgm:cxn modelId="{18FB52BF-C955-40B5-91E8-0CC4CBB8CBD0}" type="presParOf" srcId="{9672EA2A-6C23-4F2D-88A1-B3407B72F608}" destId="{A8618F22-E23F-4178-A303-BF9F699B56EF}" srcOrd="1" destOrd="0" presId="urn:microsoft.com/office/officeart/2018/2/layout/IconVerticalSolidList"/>
    <dgm:cxn modelId="{A66BA3BF-CD60-4499-B952-FAC291B9B7F8}" type="presParOf" srcId="{9672EA2A-6C23-4F2D-88A1-B3407B72F608}" destId="{27F25F30-81C0-4C81-B039-062C5522A489}" srcOrd="2" destOrd="0" presId="urn:microsoft.com/office/officeart/2018/2/layout/IconVerticalSolidList"/>
    <dgm:cxn modelId="{601641CA-ACFB-4E79-9180-E9256B4F8F17}" type="presParOf" srcId="{9672EA2A-6C23-4F2D-88A1-B3407B72F608}" destId="{0D942422-F00B-48A0-B223-097E0A1AC63A}" srcOrd="3" destOrd="0" presId="urn:microsoft.com/office/officeart/2018/2/layout/IconVerticalSolidList"/>
    <dgm:cxn modelId="{4A5E36AD-4CDB-4BCA-8E03-56F3D7113BF1}" type="presParOf" srcId="{40A1032D-42AC-4155-AF58-DFE393B35B7E}" destId="{74A983BB-7EAF-4F66-B2F0-8755188482E3}" srcOrd="3" destOrd="0" presId="urn:microsoft.com/office/officeart/2018/2/layout/IconVerticalSolidList"/>
    <dgm:cxn modelId="{14C15F9D-D481-4333-8D26-3D3EA0EDEA41}" type="presParOf" srcId="{40A1032D-42AC-4155-AF58-DFE393B35B7E}" destId="{E23501C9-A08D-4E7E-AB63-4212624A07BF}" srcOrd="4" destOrd="0" presId="urn:microsoft.com/office/officeart/2018/2/layout/IconVerticalSolidList"/>
    <dgm:cxn modelId="{CA4AB17F-6321-4E81-AE31-B13DB1606290}" type="presParOf" srcId="{E23501C9-A08D-4E7E-AB63-4212624A07BF}" destId="{1F03F052-50FE-411B-9C23-03EE8509E9E8}" srcOrd="0" destOrd="0" presId="urn:microsoft.com/office/officeart/2018/2/layout/IconVerticalSolidList"/>
    <dgm:cxn modelId="{4E1C07F5-F99F-4B43-A5B9-805B498C042E}" type="presParOf" srcId="{E23501C9-A08D-4E7E-AB63-4212624A07BF}" destId="{EA46A50F-7B23-4E17-BEC0-26D423CD4631}" srcOrd="1" destOrd="0" presId="urn:microsoft.com/office/officeart/2018/2/layout/IconVerticalSolidList"/>
    <dgm:cxn modelId="{6816568E-F423-4053-8DA9-D4489829CA09}" type="presParOf" srcId="{E23501C9-A08D-4E7E-AB63-4212624A07BF}" destId="{3C420522-4B60-4253-BEFB-83D527D617DD}" srcOrd="2" destOrd="0" presId="urn:microsoft.com/office/officeart/2018/2/layout/IconVerticalSolidList"/>
    <dgm:cxn modelId="{6EB1D6A2-C48F-4923-BF70-52450DB2797D}" type="presParOf" srcId="{E23501C9-A08D-4E7E-AB63-4212624A07BF}" destId="{0F91D300-8E8D-4FE9-B0D4-2555D8C40102}"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6F471D-80A2-4756-80C5-213C30CAE1E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A97C2F2-81FD-4268-B738-2CCF8E1AC208}">
      <dgm:prSet/>
      <dgm:spPr/>
      <dgm:t>
        <a:bodyPr/>
        <a:lstStyle/>
        <a:p>
          <a:r>
            <a:rPr lang="en-US">
              <a:latin typeface="Calibri"/>
              <a:cs typeface="Calibri"/>
            </a:rPr>
            <a:t>We will filter out all the rows where storage location for material is missing and see the pattern.</a:t>
          </a:r>
        </a:p>
      </dgm:t>
    </dgm:pt>
    <dgm:pt modelId="{800AFC15-D331-4467-83B7-85282EBE7F20}" type="parTrans" cxnId="{9F9011E8-988B-47C8-9ADA-EC12546F315E}">
      <dgm:prSet/>
      <dgm:spPr/>
      <dgm:t>
        <a:bodyPr/>
        <a:lstStyle/>
        <a:p>
          <a:endParaRPr lang="en-US"/>
        </a:p>
      </dgm:t>
    </dgm:pt>
    <dgm:pt modelId="{49C77ECF-F644-4E39-9601-7D1B729748C2}" type="sibTrans" cxnId="{9F9011E8-988B-47C8-9ADA-EC12546F315E}">
      <dgm:prSet/>
      <dgm:spPr/>
      <dgm:t>
        <a:bodyPr/>
        <a:lstStyle/>
        <a:p>
          <a:endParaRPr lang="en-US"/>
        </a:p>
      </dgm:t>
    </dgm:pt>
    <dgm:pt modelId="{7E8F9D07-5A96-4262-A837-7BC955AB6C30}">
      <dgm:prSet/>
      <dgm:spPr/>
      <dgm:t>
        <a:bodyPr/>
        <a:lstStyle/>
        <a:p>
          <a:r>
            <a:rPr lang="en-US">
              <a:latin typeface="Calibri"/>
              <a:cs typeface="Calibri"/>
            </a:rPr>
            <a:t>After filtering out, we saw items where storage location is missing, also has a planned delivery time as 0 days. All the items got delivered in 0 days</a:t>
          </a:r>
        </a:p>
      </dgm:t>
    </dgm:pt>
    <dgm:pt modelId="{4C9B026F-B426-4139-904E-A491BECC55F7}" type="parTrans" cxnId="{9A078636-EBD5-4477-914F-9BAAF0C9DAE8}">
      <dgm:prSet/>
      <dgm:spPr/>
      <dgm:t>
        <a:bodyPr/>
        <a:lstStyle/>
        <a:p>
          <a:endParaRPr lang="en-US"/>
        </a:p>
      </dgm:t>
    </dgm:pt>
    <dgm:pt modelId="{26606180-09E7-4854-9C8E-691EA160ACB5}" type="sibTrans" cxnId="{9A078636-EBD5-4477-914F-9BAAF0C9DAE8}">
      <dgm:prSet/>
      <dgm:spPr/>
      <dgm:t>
        <a:bodyPr/>
        <a:lstStyle/>
        <a:p>
          <a:endParaRPr lang="en-US"/>
        </a:p>
      </dgm:t>
    </dgm:pt>
    <dgm:pt modelId="{04222124-035C-448A-8647-1A8E9E743661}">
      <dgm:prSet/>
      <dgm:spPr/>
      <dgm:t>
        <a:bodyPr/>
        <a:lstStyle/>
        <a:p>
          <a:r>
            <a:rPr lang="en-US">
              <a:latin typeface="Calibri"/>
              <a:cs typeface="Calibri"/>
            </a:rPr>
            <a:t>So, filtering out rows where planned delivery time is 0 days and again checking the frequency of storage location. Max of them belongs to 'CGEN' storage location.</a:t>
          </a:r>
        </a:p>
      </dgm:t>
    </dgm:pt>
    <dgm:pt modelId="{78F91BAE-E7F2-42C6-AD11-115F3D44C017}" type="parTrans" cxnId="{88C077CA-52F4-42D9-946F-CC44A9750BC2}">
      <dgm:prSet/>
      <dgm:spPr/>
      <dgm:t>
        <a:bodyPr/>
        <a:lstStyle/>
        <a:p>
          <a:endParaRPr lang="en-US"/>
        </a:p>
      </dgm:t>
    </dgm:pt>
    <dgm:pt modelId="{91628657-4B63-4C99-8967-EF6E52EDB7FB}" type="sibTrans" cxnId="{88C077CA-52F4-42D9-946F-CC44A9750BC2}">
      <dgm:prSet/>
      <dgm:spPr/>
      <dgm:t>
        <a:bodyPr/>
        <a:lstStyle/>
        <a:p>
          <a:endParaRPr lang="en-US"/>
        </a:p>
      </dgm:t>
    </dgm:pt>
    <dgm:pt modelId="{C1FDEF32-2CF5-4A87-AD7F-979A99E6DE58}" type="pres">
      <dgm:prSet presAssocID="{366F471D-80A2-4756-80C5-213C30CAE1E2}" presName="vert0" presStyleCnt="0">
        <dgm:presLayoutVars>
          <dgm:dir/>
          <dgm:animOne val="branch"/>
          <dgm:animLvl val="lvl"/>
        </dgm:presLayoutVars>
      </dgm:prSet>
      <dgm:spPr/>
    </dgm:pt>
    <dgm:pt modelId="{95F895D9-FC2D-4B6B-B17C-699E06BB41D5}" type="pres">
      <dgm:prSet presAssocID="{AA97C2F2-81FD-4268-B738-2CCF8E1AC208}" presName="thickLine" presStyleLbl="alignNode1" presStyleIdx="0" presStyleCnt="3"/>
      <dgm:spPr/>
    </dgm:pt>
    <dgm:pt modelId="{BA13BCA7-01E2-44B7-A0EE-1F22009CB50F}" type="pres">
      <dgm:prSet presAssocID="{AA97C2F2-81FD-4268-B738-2CCF8E1AC208}" presName="horz1" presStyleCnt="0"/>
      <dgm:spPr/>
    </dgm:pt>
    <dgm:pt modelId="{3058BBC3-4B0D-4B65-8275-FC6A4CB6A2E2}" type="pres">
      <dgm:prSet presAssocID="{AA97C2F2-81FD-4268-B738-2CCF8E1AC208}" presName="tx1" presStyleLbl="revTx" presStyleIdx="0" presStyleCnt="3"/>
      <dgm:spPr/>
    </dgm:pt>
    <dgm:pt modelId="{CEE339B5-1C86-40E3-B8E5-1E1674634D44}" type="pres">
      <dgm:prSet presAssocID="{AA97C2F2-81FD-4268-B738-2CCF8E1AC208}" presName="vert1" presStyleCnt="0"/>
      <dgm:spPr/>
    </dgm:pt>
    <dgm:pt modelId="{E1CFA57E-4670-46AC-8F55-4EF60A0709CA}" type="pres">
      <dgm:prSet presAssocID="{7E8F9D07-5A96-4262-A837-7BC955AB6C30}" presName="thickLine" presStyleLbl="alignNode1" presStyleIdx="1" presStyleCnt="3"/>
      <dgm:spPr/>
    </dgm:pt>
    <dgm:pt modelId="{66CBB2F5-56EC-44A0-8CC1-B864558D896B}" type="pres">
      <dgm:prSet presAssocID="{7E8F9D07-5A96-4262-A837-7BC955AB6C30}" presName="horz1" presStyleCnt="0"/>
      <dgm:spPr/>
    </dgm:pt>
    <dgm:pt modelId="{E47DC2F2-0A5B-4CD3-98C3-1A3D92F8F4BF}" type="pres">
      <dgm:prSet presAssocID="{7E8F9D07-5A96-4262-A837-7BC955AB6C30}" presName="tx1" presStyleLbl="revTx" presStyleIdx="1" presStyleCnt="3"/>
      <dgm:spPr/>
    </dgm:pt>
    <dgm:pt modelId="{1DA558BB-B108-4F2A-9188-FEE1BFAE101B}" type="pres">
      <dgm:prSet presAssocID="{7E8F9D07-5A96-4262-A837-7BC955AB6C30}" presName="vert1" presStyleCnt="0"/>
      <dgm:spPr/>
    </dgm:pt>
    <dgm:pt modelId="{A89A078C-D25F-4149-BB6C-CDCEF5CE7951}" type="pres">
      <dgm:prSet presAssocID="{04222124-035C-448A-8647-1A8E9E743661}" presName="thickLine" presStyleLbl="alignNode1" presStyleIdx="2" presStyleCnt="3"/>
      <dgm:spPr/>
    </dgm:pt>
    <dgm:pt modelId="{5B3A9F1D-D169-45A3-B6D2-0A830F0EB68E}" type="pres">
      <dgm:prSet presAssocID="{04222124-035C-448A-8647-1A8E9E743661}" presName="horz1" presStyleCnt="0"/>
      <dgm:spPr/>
    </dgm:pt>
    <dgm:pt modelId="{BD9245AA-9C48-4E41-A7AF-E422CA3EF728}" type="pres">
      <dgm:prSet presAssocID="{04222124-035C-448A-8647-1A8E9E743661}" presName="tx1" presStyleLbl="revTx" presStyleIdx="2" presStyleCnt="3"/>
      <dgm:spPr/>
    </dgm:pt>
    <dgm:pt modelId="{25F714AA-3FEE-4DAE-9D5C-7D6CEFDC6183}" type="pres">
      <dgm:prSet presAssocID="{04222124-035C-448A-8647-1A8E9E743661}" presName="vert1" presStyleCnt="0"/>
      <dgm:spPr/>
    </dgm:pt>
  </dgm:ptLst>
  <dgm:cxnLst>
    <dgm:cxn modelId="{9A078636-EBD5-4477-914F-9BAAF0C9DAE8}" srcId="{366F471D-80A2-4756-80C5-213C30CAE1E2}" destId="{7E8F9D07-5A96-4262-A837-7BC955AB6C30}" srcOrd="1" destOrd="0" parTransId="{4C9B026F-B426-4139-904E-A491BECC55F7}" sibTransId="{26606180-09E7-4854-9C8E-691EA160ACB5}"/>
    <dgm:cxn modelId="{FAD39836-26DC-4106-B4D1-D0F7D47DE1A2}" type="presOf" srcId="{AA97C2F2-81FD-4268-B738-2CCF8E1AC208}" destId="{3058BBC3-4B0D-4B65-8275-FC6A4CB6A2E2}" srcOrd="0" destOrd="0" presId="urn:microsoft.com/office/officeart/2008/layout/LinedList"/>
    <dgm:cxn modelId="{E20FA340-9FD9-488A-B486-E9DD81BF43A7}" type="presOf" srcId="{366F471D-80A2-4756-80C5-213C30CAE1E2}" destId="{C1FDEF32-2CF5-4A87-AD7F-979A99E6DE58}" srcOrd="0" destOrd="0" presId="urn:microsoft.com/office/officeart/2008/layout/LinedList"/>
    <dgm:cxn modelId="{93B52253-C5D5-4F30-B72A-62A7B4C84BBE}" type="presOf" srcId="{7E8F9D07-5A96-4262-A837-7BC955AB6C30}" destId="{E47DC2F2-0A5B-4CD3-98C3-1A3D92F8F4BF}" srcOrd="0" destOrd="0" presId="urn:microsoft.com/office/officeart/2008/layout/LinedList"/>
    <dgm:cxn modelId="{88C077CA-52F4-42D9-946F-CC44A9750BC2}" srcId="{366F471D-80A2-4756-80C5-213C30CAE1E2}" destId="{04222124-035C-448A-8647-1A8E9E743661}" srcOrd="2" destOrd="0" parTransId="{78F91BAE-E7F2-42C6-AD11-115F3D44C017}" sibTransId="{91628657-4B63-4C99-8967-EF6E52EDB7FB}"/>
    <dgm:cxn modelId="{189B6AE1-D499-41E3-B2B6-FD41F994A712}" type="presOf" srcId="{04222124-035C-448A-8647-1A8E9E743661}" destId="{BD9245AA-9C48-4E41-A7AF-E422CA3EF728}" srcOrd="0" destOrd="0" presId="urn:microsoft.com/office/officeart/2008/layout/LinedList"/>
    <dgm:cxn modelId="{9F9011E8-988B-47C8-9ADA-EC12546F315E}" srcId="{366F471D-80A2-4756-80C5-213C30CAE1E2}" destId="{AA97C2F2-81FD-4268-B738-2CCF8E1AC208}" srcOrd="0" destOrd="0" parTransId="{800AFC15-D331-4467-83B7-85282EBE7F20}" sibTransId="{49C77ECF-F644-4E39-9601-7D1B729748C2}"/>
    <dgm:cxn modelId="{DE7F2E60-5AEE-4E62-827B-CCDA71EF1983}" type="presParOf" srcId="{C1FDEF32-2CF5-4A87-AD7F-979A99E6DE58}" destId="{95F895D9-FC2D-4B6B-B17C-699E06BB41D5}" srcOrd="0" destOrd="0" presId="urn:microsoft.com/office/officeart/2008/layout/LinedList"/>
    <dgm:cxn modelId="{501BAF9F-D8D8-4E01-8539-31CD219EAEF3}" type="presParOf" srcId="{C1FDEF32-2CF5-4A87-AD7F-979A99E6DE58}" destId="{BA13BCA7-01E2-44B7-A0EE-1F22009CB50F}" srcOrd="1" destOrd="0" presId="urn:microsoft.com/office/officeart/2008/layout/LinedList"/>
    <dgm:cxn modelId="{75CBA220-6C43-48E0-A600-E693050E56C2}" type="presParOf" srcId="{BA13BCA7-01E2-44B7-A0EE-1F22009CB50F}" destId="{3058BBC3-4B0D-4B65-8275-FC6A4CB6A2E2}" srcOrd="0" destOrd="0" presId="urn:microsoft.com/office/officeart/2008/layout/LinedList"/>
    <dgm:cxn modelId="{9908C272-6167-423A-8226-F48F2CB89C0A}" type="presParOf" srcId="{BA13BCA7-01E2-44B7-A0EE-1F22009CB50F}" destId="{CEE339B5-1C86-40E3-B8E5-1E1674634D44}" srcOrd="1" destOrd="0" presId="urn:microsoft.com/office/officeart/2008/layout/LinedList"/>
    <dgm:cxn modelId="{736A1034-DBE4-478D-8EB5-4F090C5E18BE}" type="presParOf" srcId="{C1FDEF32-2CF5-4A87-AD7F-979A99E6DE58}" destId="{E1CFA57E-4670-46AC-8F55-4EF60A0709CA}" srcOrd="2" destOrd="0" presId="urn:microsoft.com/office/officeart/2008/layout/LinedList"/>
    <dgm:cxn modelId="{5C19E32F-925D-498B-8B44-8CB3D9E27E0F}" type="presParOf" srcId="{C1FDEF32-2CF5-4A87-AD7F-979A99E6DE58}" destId="{66CBB2F5-56EC-44A0-8CC1-B864558D896B}" srcOrd="3" destOrd="0" presId="urn:microsoft.com/office/officeart/2008/layout/LinedList"/>
    <dgm:cxn modelId="{2CCB8E1A-0741-4395-9FC5-47D314A516F0}" type="presParOf" srcId="{66CBB2F5-56EC-44A0-8CC1-B864558D896B}" destId="{E47DC2F2-0A5B-4CD3-98C3-1A3D92F8F4BF}" srcOrd="0" destOrd="0" presId="urn:microsoft.com/office/officeart/2008/layout/LinedList"/>
    <dgm:cxn modelId="{F0A7F24A-2751-480A-B623-F815E03BB1AB}" type="presParOf" srcId="{66CBB2F5-56EC-44A0-8CC1-B864558D896B}" destId="{1DA558BB-B108-4F2A-9188-FEE1BFAE101B}" srcOrd="1" destOrd="0" presId="urn:microsoft.com/office/officeart/2008/layout/LinedList"/>
    <dgm:cxn modelId="{BCCEE20B-6D1F-4165-B3BC-4AA6D5806CE7}" type="presParOf" srcId="{C1FDEF32-2CF5-4A87-AD7F-979A99E6DE58}" destId="{A89A078C-D25F-4149-BB6C-CDCEF5CE7951}" srcOrd="4" destOrd="0" presId="urn:microsoft.com/office/officeart/2008/layout/LinedList"/>
    <dgm:cxn modelId="{36B929FF-C58F-4784-9D51-8D52BD4C88EF}" type="presParOf" srcId="{C1FDEF32-2CF5-4A87-AD7F-979A99E6DE58}" destId="{5B3A9F1D-D169-45A3-B6D2-0A830F0EB68E}" srcOrd="5" destOrd="0" presId="urn:microsoft.com/office/officeart/2008/layout/LinedList"/>
    <dgm:cxn modelId="{6F10FA6B-103A-45B8-9150-81469259AFB9}" type="presParOf" srcId="{5B3A9F1D-D169-45A3-B6D2-0A830F0EB68E}" destId="{BD9245AA-9C48-4E41-A7AF-E422CA3EF728}" srcOrd="0" destOrd="0" presId="urn:microsoft.com/office/officeart/2008/layout/LinedList"/>
    <dgm:cxn modelId="{6A7EA2FF-1982-4CFA-992B-03E16584474A}" type="presParOf" srcId="{5B3A9F1D-D169-45A3-B6D2-0A830F0EB68E}" destId="{25F714AA-3FEE-4DAE-9D5C-7D6CEFDC6183}"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10230D-CE24-4F69-BA1B-278DD88A91E4}"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C112D6B8-B886-4DD5-86E0-148D0C57B238}">
      <dgm:prSet/>
      <dgm:spPr/>
      <dgm:t>
        <a:bodyPr/>
        <a:lstStyle/>
        <a:p>
          <a:r>
            <a:rPr lang="en-US">
              <a:latin typeface="Calibri"/>
              <a:cs typeface="Calibri"/>
            </a:rPr>
            <a:t>We </a:t>
          </a:r>
          <a:r>
            <a:rPr lang="en-US" err="1">
              <a:latin typeface="Calibri"/>
              <a:cs typeface="Calibri"/>
            </a:rPr>
            <a:t>alloted</a:t>
          </a:r>
          <a:r>
            <a:rPr lang="en-US">
              <a:latin typeface="Calibri"/>
              <a:cs typeface="Calibri"/>
            </a:rPr>
            <a:t> a new category I.e. 'N' in DCI after understanding the business problem and the given features</a:t>
          </a:r>
        </a:p>
      </dgm:t>
    </dgm:pt>
    <dgm:pt modelId="{5A587809-5918-4A15-9243-9135D06BEEDB}" type="parTrans" cxnId="{3A48E388-F598-48E3-B5EB-4EED9CCFE6FC}">
      <dgm:prSet/>
      <dgm:spPr/>
      <dgm:t>
        <a:bodyPr/>
        <a:lstStyle/>
        <a:p>
          <a:endParaRPr lang="en-US"/>
        </a:p>
      </dgm:t>
    </dgm:pt>
    <dgm:pt modelId="{5FA162F3-9946-40AC-88CB-70112E2F0954}" type="sibTrans" cxnId="{3A48E388-F598-48E3-B5EB-4EED9CCFE6FC}">
      <dgm:prSet/>
      <dgm:spPr/>
      <dgm:t>
        <a:bodyPr/>
        <a:lstStyle/>
        <a:p>
          <a:endParaRPr lang="en-US"/>
        </a:p>
      </dgm:t>
    </dgm:pt>
    <dgm:pt modelId="{1A69F7EB-BF05-41A0-9ABF-4720C3094267}">
      <dgm:prSet/>
      <dgm:spPr/>
      <dgm:t>
        <a:bodyPr/>
        <a:lstStyle/>
        <a:p>
          <a:r>
            <a:rPr lang="en-US">
              <a:latin typeface="Calibri"/>
              <a:cs typeface="Calibri"/>
            </a:rPr>
            <a:t>Missing values in DCI can also be said that the items not regarded as closed or not delivered, so we gave them new category N</a:t>
          </a:r>
        </a:p>
      </dgm:t>
    </dgm:pt>
    <dgm:pt modelId="{38318FAF-6387-4181-9F76-7F0DBD6EB003}" type="parTrans" cxnId="{2A36FDD1-2587-41F9-92A5-15236037D80C}">
      <dgm:prSet/>
      <dgm:spPr/>
      <dgm:t>
        <a:bodyPr/>
        <a:lstStyle/>
        <a:p>
          <a:endParaRPr lang="en-US"/>
        </a:p>
      </dgm:t>
    </dgm:pt>
    <dgm:pt modelId="{4EA132CE-64A4-443F-882A-A9216773A924}" type="sibTrans" cxnId="{2A36FDD1-2587-41F9-92A5-15236037D80C}">
      <dgm:prSet/>
      <dgm:spPr/>
      <dgm:t>
        <a:bodyPr/>
        <a:lstStyle/>
        <a:p>
          <a:endParaRPr lang="en-US"/>
        </a:p>
      </dgm:t>
    </dgm:pt>
    <dgm:pt modelId="{35ABA031-19A1-49AF-BFE4-681DBCCEF768}" type="pres">
      <dgm:prSet presAssocID="{3410230D-CE24-4F69-BA1B-278DD88A91E4}" presName="vert0" presStyleCnt="0">
        <dgm:presLayoutVars>
          <dgm:dir/>
          <dgm:animOne val="branch"/>
          <dgm:animLvl val="lvl"/>
        </dgm:presLayoutVars>
      </dgm:prSet>
      <dgm:spPr/>
    </dgm:pt>
    <dgm:pt modelId="{535803D9-7582-4D10-BD0A-671A9719A2AC}" type="pres">
      <dgm:prSet presAssocID="{C112D6B8-B886-4DD5-86E0-148D0C57B238}" presName="thickLine" presStyleLbl="alignNode1" presStyleIdx="0" presStyleCnt="2"/>
      <dgm:spPr/>
    </dgm:pt>
    <dgm:pt modelId="{BCFF9840-10E3-4733-9947-79BA9F87A46A}" type="pres">
      <dgm:prSet presAssocID="{C112D6B8-B886-4DD5-86E0-148D0C57B238}" presName="horz1" presStyleCnt="0"/>
      <dgm:spPr/>
    </dgm:pt>
    <dgm:pt modelId="{C0570E3C-FB98-4257-A0E3-A48904EF93E9}" type="pres">
      <dgm:prSet presAssocID="{C112D6B8-B886-4DD5-86E0-148D0C57B238}" presName="tx1" presStyleLbl="revTx" presStyleIdx="0" presStyleCnt="2"/>
      <dgm:spPr/>
    </dgm:pt>
    <dgm:pt modelId="{2D6A4655-97A3-40E5-A327-703E1F478E50}" type="pres">
      <dgm:prSet presAssocID="{C112D6B8-B886-4DD5-86E0-148D0C57B238}" presName="vert1" presStyleCnt="0"/>
      <dgm:spPr/>
    </dgm:pt>
    <dgm:pt modelId="{0A10E9DE-453E-4F76-93D9-41C19D02C11F}" type="pres">
      <dgm:prSet presAssocID="{1A69F7EB-BF05-41A0-9ABF-4720C3094267}" presName="thickLine" presStyleLbl="alignNode1" presStyleIdx="1" presStyleCnt="2"/>
      <dgm:spPr/>
    </dgm:pt>
    <dgm:pt modelId="{DB0D138E-7F1C-4C63-94AD-EB7EBA84D1B0}" type="pres">
      <dgm:prSet presAssocID="{1A69F7EB-BF05-41A0-9ABF-4720C3094267}" presName="horz1" presStyleCnt="0"/>
      <dgm:spPr/>
    </dgm:pt>
    <dgm:pt modelId="{B07D2E89-BFEE-4E05-A8C3-B995DBA4F5CB}" type="pres">
      <dgm:prSet presAssocID="{1A69F7EB-BF05-41A0-9ABF-4720C3094267}" presName="tx1" presStyleLbl="revTx" presStyleIdx="1" presStyleCnt="2"/>
      <dgm:spPr/>
    </dgm:pt>
    <dgm:pt modelId="{A6187165-A8BF-4B52-8B8A-717719E36516}" type="pres">
      <dgm:prSet presAssocID="{1A69F7EB-BF05-41A0-9ABF-4720C3094267}" presName="vert1" presStyleCnt="0"/>
      <dgm:spPr/>
    </dgm:pt>
  </dgm:ptLst>
  <dgm:cxnLst>
    <dgm:cxn modelId="{4B041A67-746D-4669-82E3-1843C4072F6B}" type="presOf" srcId="{1A69F7EB-BF05-41A0-9ABF-4720C3094267}" destId="{B07D2E89-BFEE-4E05-A8C3-B995DBA4F5CB}" srcOrd="0" destOrd="0" presId="urn:microsoft.com/office/officeart/2008/layout/LinedList"/>
    <dgm:cxn modelId="{A2A10887-657D-40DC-A047-0BE7D54DFE52}" type="presOf" srcId="{3410230D-CE24-4F69-BA1B-278DD88A91E4}" destId="{35ABA031-19A1-49AF-BFE4-681DBCCEF768}" srcOrd="0" destOrd="0" presId="urn:microsoft.com/office/officeart/2008/layout/LinedList"/>
    <dgm:cxn modelId="{3A48E388-F598-48E3-B5EB-4EED9CCFE6FC}" srcId="{3410230D-CE24-4F69-BA1B-278DD88A91E4}" destId="{C112D6B8-B886-4DD5-86E0-148D0C57B238}" srcOrd="0" destOrd="0" parTransId="{5A587809-5918-4A15-9243-9135D06BEEDB}" sibTransId="{5FA162F3-9946-40AC-88CB-70112E2F0954}"/>
    <dgm:cxn modelId="{5AE57FBD-C333-44A5-A4FD-60B62FFC2890}" type="presOf" srcId="{C112D6B8-B886-4DD5-86E0-148D0C57B238}" destId="{C0570E3C-FB98-4257-A0E3-A48904EF93E9}" srcOrd="0" destOrd="0" presId="urn:microsoft.com/office/officeart/2008/layout/LinedList"/>
    <dgm:cxn modelId="{2A36FDD1-2587-41F9-92A5-15236037D80C}" srcId="{3410230D-CE24-4F69-BA1B-278DD88A91E4}" destId="{1A69F7EB-BF05-41A0-9ABF-4720C3094267}" srcOrd="1" destOrd="0" parTransId="{38318FAF-6387-4181-9F76-7F0DBD6EB003}" sibTransId="{4EA132CE-64A4-443F-882A-A9216773A924}"/>
    <dgm:cxn modelId="{0B6B4ACC-F12E-4811-9AEB-A849FDCB01FF}" type="presParOf" srcId="{35ABA031-19A1-49AF-BFE4-681DBCCEF768}" destId="{535803D9-7582-4D10-BD0A-671A9719A2AC}" srcOrd="0" destOrd="0" presId="urn:microsoft.com/office/officeart/2008/layout/LinedList"/>
    <dgm:cxn modelId="{15C61CF8-9613-4192-8006-15FA95FDD894}" type="presParOf" srcId="{35ABA031-19A1-49AF-BFE4-681DBCCEF768}" destId="{BCFF9840-10E3-4733-9947-79BA9F87A46A}" srcOrd="1" destOrd="0" presId="urn:microsoft.com/office/officeart/2008/layout/LinedList"/>
    <dgm:cxn modelId="{9D3FD651-8948-4AF0-BECB-6FFA98E0D722}" type="presParOf" srcId="{BCFF9840-10E3-4733-9947-79BA9F87A46A}" destId="{C0570E3C-FB98-4257-A0E3-A48904EF93E9}" srcOrd="0" destOrd="0" presId="urn:microsoft.com/office/officeart/2008/layout/LinedList"/>
    <dgm:cxn modelId="{53FB44CD-6B5B-4036-9F8B-84441C7855AD}" type="presParOf" srcId="{BCFF9840-10E3-4733-9947-79BA9F87A46A}" destId="{2D6A4655-97A3-40E5-A327-703E1F478E50}" srcOrd="1" destOrd="0" presId="urn:microsoft.com/office/officeart/2008/layout/LinedList"/>
    <dgm:cxn modelId="{A6EB925F-F540-4CCB-A186-3C61732DBA88}" type="presParOf" srcId="{35ABA031-19A1-49AF-BFE4-681DBCCEF768}" destId="{0A10E9DE-453E-4F76-93D9-41C19D02C11F}" srcOrd="2" destOrd="0" presId="urn:microsoft.com/office/officeart/2008/layout/LinedList"/>
    <dgm:cxn modelId="{17438564-393D-4ABC-82FE-547FD6E472E4}" type="presParOf" srcId="{35ABA031-19A1-49AF-BFE4-681DBCCEF768}" destId="{DB0D138E-7F1C-4C63-94AD-EB7EBA84D1B0}" srcOrd="3" destOrd="0" presId="urn:microsoft.com/office/officeart/2008/layout/LinedList"/>
    <dgm:cxn modelId="{940E0A47-92E7-45E1-8776-6B21362443B1}" type="presParOf" srcId="{DB0D138E-7F1C-4C63-94AD-EB7EBA84D1B0}" destId="{B07D2E89-BFEE-4E05-A8C3-B995DBA4F5CB}" srcOrd="0" destOrd="0" presId="urn:microsoft.com/office/officeart/2008/layout/LinedList"/>
    <dgm:cxn modelId="{8A7162CA-4D20-4A77-97EB-25EEBA8F2BD8}" type="presParOf" srcId="{DB0D138E-7F1C-4C63-94AD-EB7EBA84D1B0}" destId="{A6187165-A8BF-4B52-8B8A-717719E36516}"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DF9180-4474-4E35-BB44-5D1307480CC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DCD078-C346-4277-8109-9B14135C449F}">
      <dgm:prSet/>
      <dgm:spPr/>
      <dgm:t>
        <a:bodyPr/>
        <a:lstStyle/>
        <a:p>
          <a:pPr rtl="0"/>
          <a:r>
            <a:rPr lang="en-US">
              <a:latin typeface="Calibri"/>
              <a:cs typeface="Calibri"/>
            </a:rPr>
            <a:t>We will filter out a the rows where Basic unit of measure is missing and see the pattern in other features.</a:t>
          </a:r>
        </a:p>
      </dgm:t>
    </dgm:pt>
    <dgm:pt modelId="{FB4BCB09-2889-45B3-9556-333520B488A6}" type="parTrans" cxnId="{307C044D-4B68-41BF-A44D-675E3CC8524A}">
      <dgm:prSet/>
      <dgm:spPr/>
      <dgm:t>
        <a:bodyPr/>
        <a:lstStyle/>
        <a:p>
          <a:endParaRPr lang="en-US"/>
        </a:p>
      </dgm:t>
    </dgm:pt>
    <dgm:pt modelId="{D874B6C7-9B50-4026-ADA9-971C0622C1B4}" type="sibTrans" cxnId="{307C044D-4B68-41BF-A44D-675E3CC8524A}">
      <dgm:prSet/>
      <dgm:spPr/>
      <dgm:t>
        <a:bodyPr/>
        <a:lstStyle/>
        <a:p>
          <a:endParaRPr lang="en-US"/>
        </a:p>
      </dgm:t>
    </dgm:pt>
    <dgm:pt modelId="{EF9DE563-E402-4875-AD21-1AF2A2CBA163}">
      <dgm:prSet/>
      <dgm:spPr/>
      <dgm:t>
        <a:bodyPr/>
        <a:lstStyle/>
        <a:p>
          <a:r>
            <a:rPr lang="en-US">
              <a:latin typeface="Calibri"/>
              <a:cs typeface="Calibri"/>
            </a:rPr>
            <a:t>After filtering, We see that items </a:t>
          </a:r>
          <a:r>
            <a:rPr lang="en-US" err="1">
              <a:latin typeface="Calibri"/>
              <a:cs typeface="Calibri"/>
            </a:rPr>
            <a:t>whoes</a:t>
          </a:r>
          <a:r>
            <a:rPr lang="en-US">
              <a:latin typeface="Calibri"/>
              <a:cs typeface="Calibri"/>
            </a:rPr>
            <a:t> basic unit is missing belongs to the material no 950028.0 and space the material occupies I.e. Volume is also 0.</a:t>
          </a:r>
        </a:p>
      </dgm:t>
    </dgm:pt>
    <dgm:pt modelId="{D71326D0-A463-4439-BC18-826192C1CB06}" type="parTrans" cxnId="{3E82AFE9-C71E-4AB4-8E8D-9974FEC9BBDB}">
      <dgm:prSet/>
      <dgm:spPr/>
      <dgm:t>
        <a:bodyPr/>
        <a:lstStyle/>
        <a:p>
          <a:endParaRPr lang="en-US"/>
        </a:p>
      </dgm:t>
    </dgm:pt>
    <dgm:pt modelId="{D04C85D5-59EF-40EF-B2DE-131B31C479D8}" type="sibTrans" cxnId="{3E82AFE9-C71E-4AB4-8E8D-9974FEC9BBDB}">
      <dgm:prSet/>
      <dgm:spPr/>
      <dgm:t>
        <a:bodyPr/>
        <a:lstStyle/>
        <a:p>
          <a:endParaRPr lang="en-US"/>
        </a:p>
      </dgm:t>
    </dgm:pt>
    <dgm:pt modelId="{07F9D697-6C1F-4E43-AC3B-052ED1EE9DDF}">
      <dgm:prSet/>
      <dgm:spPr/>
      <dgm:t>
        <a:bodyPr/>
        <a:lstStyle/>
        <a:p>
          <a:r>
            <a:rPr lang="en-US">
              <a:latin typeface="Calibri"/>
              <a:cs typeface="Calibri"/>
            </a:rPr>
            <a:t>So, Filtering the rows with the above condition where Material is 950028.0 and Volume is 0, We will check the feature </a:t>
          </a:r>
          <a:r>
            <a:rPr lang="en-US" err="1">
              <a:latin typeface="Calibri"/>
              <a:cs typeface="Calibri"/>
            </a:rPr>
            <a:t>BUn</a:t>
          </a:r>
          <a:r>
            <a:rPr lang="en-US">
              <a:latin typeface="Calibri"/>
              <a:cs typeface="Calibri"/>
            </a:rPr>
            <a:t> and impute the missing rows with its most </a:t>
          </a:r>
          <a:r>
            <a:rPr lang="en-US" err="1">
              <a:latin typeface="Calibri"/>
              <a:cs typeface="Calibri"/>
            </a:rPr>
            <a:t>occuring</a:t>
          </a:r>
          <a:r>
            <a:rPr lang="en-US">
              <a:latin typeface="Calibri"/>
              <a:cs typeface="Calibri"/>
            </a:rPr>
            <a:t> measure I.e. EA basic unit of measure</a:t>
          </a:r>
        </a:p>
      </dgm:t>
    </dgm:pt>
    <dgm:pt modelId="{6A343B3C-9C0A-4B46-B2EA-F07622D47E1A}" type="parTrans" cxnId="{EFA6829C-69B8-4667-BF5C-765BA2A268E9}">
      <dgm:prSet/>
      <dgm:spPr/>
      <dgm:t>
        <a:bodyPr/>
        <a:lstStyle/>
        <a:p>
          <a:endParaRPr lang="en-US"/>
        </a:p>
      </dgm:t>
    </dgm:pt>
    <dgm:pt modelId="{12E34BAF-D69B-4168-9B97-683C0DDEC604}" type="sibTrans" cxnId="{EFA6829C-69B8-4667-BF5C-765BA2A268E9}">
      <dgm:prSet/>
      <dgm:spPr/>
      <dgm:t>
        <a:bodyPr/>
        <a:lstStyle/>
        <a:p>
          <a:endParaRPr lang="en-US"/>
        </a:p>
      </dgm:t>
    </dgm:pt>
    <dgm:pt modelId="{BC89EFB0-0BB2-48AB-9D24-96DABA09187E}" type="pres">
      <dgm:prSet presAssocID="{D3DF9180-4474-4E35-BB44-5D1307480CC6}" presName="vert0" presStyleCnt="0">
        <dgm:presLayoutVars>
          <dgm:dir/>
          <dgm:animOne val="branch"/>
          <dgm:animLvl val="lvl"/>
        </dgm:presLayoutVars>
      </dgm:prSet>
      <dgm:spPr/>
    </dgm:pt>
    <dgm:pt modelId="{570A3FAC-9FF5-4405-AA16-1F6F3DAB8060}" type="pres">
      <dgm:prSet presAssocID="{74DCD078-C346-4277-8109-9B14135C449F}" presName="thickLine" presStyleLbl="alignNode1" presStyleIdx="0" presStyleCnt="3"/>
      <dgm:spPr/>
    </dgm:pt>
    <dgm:pt modelId="{B15E4396-6B5C-4E20-83A2-2F81A6CBC39D}" type="pres">
      <dgm:prSet presAssocID="{74DCD078-C346-4277-8109-9B14135C449F}" presName="horz1" presStyleCnt="0"/>
      <dgm:spPr/>
    </dgm:pt>
    <dgm:pt modelId="{7AAF8EC0-B626-481A-931E-7127D236F284}" type="pres">
      <dgm:prSet presAssocID="{74DCD078-C346-4277-8109-9B14135C449F}" presName="tx1" presStyleLbl="revTx" presStyleIdx="0" presStyleCnt="3"/>
      <dgm:spPr/>
    </dgm:pt>
    <dgm:pt modelId="{7A0F652A-4650-43E7-B1DE-69F2AE664A9C}" type="pres">
      <dgm:prSet presAssocID="{74DCD078-C346-4277-8109-9B14135C449F}" presName="vert1" presStyleCnt="0"/>
      <dgm:spPr/>
    </dgm:pt>
    <dgm:pt modelId="{54B254FF-9082-4D2C-90F6-0CD9B2E607B9}" type="pres">
      <dgm:prSet presAssocID="{EF9DE563-E402-4875-AD21-1AF2A2CBA163}" presName="thickLine" presStyleLbl="alignNode1" presStyleIdx="1" presStyleCnt="3"/>
      <dgm:spPr/>
    </dgm:pt>
    <dgm:pt modelId="{A4FC81A4-485B-4F1A-889D-4133347B7640}" type="pres">
      <dgm:prSet presAssocID="{EF9DE563-E402-4875-AD21-1AF2A2CBA163}" presName="horz1" presStyleCnt="0"/>
      <dgm:spPr/>
    </dgm:pt>
    <dgm:pt modelId="{66E719EA-E403-4162-AA16-12ADE15FEF8F}" type="pres">
      <dgm:prSet presAssocID="{EF9DE563-E402-4875-AD21-1AF2A2CBA163}" presName="tx1" presStyleLbl="revTx" presStyleIdx="1" presStyleCnt="3"/>
      <dgm:spPr/>
    </dgm:pt>
    <dgm:pt modelId="{0FC9ACA3-0412-4F6B-97B6-17D631D3F8E8}" type="pres">
      <dgm:prSet presAssocID="{EF9DE563-E402-4875-AD21-1AF2A2CBA163}" presName="vert1" presStyleCnt="0"/>
      <dgm:spPr/>
    </dgm:pt>
    <dgm:pt modelId="{ED18860A-B3F4-4279-ADA4-B884415589BA}" type="pres">
      <dgm:prSet presAssocID="{07F9D697-6C1F-4E43-AC3B-052ED1EE9DDF}" presName="thickLine" presStyleLbl="alignNode1" presStyleIdx="2" presStyleCnt="3"/>
      <dgm:spPr/>
    </dgm:pt>
    <dgm:pt modelId="{C5170315-2852-4907-A32A-8C701E5CB31A}" type="pres">
      <dgm:prSet presAssocID="{07F9D697-6C1F-4E43-AC3B-052ED1EE9DDF}" presName="horz1" presStyleCnt="0"/>
      <dgm:spPr/>
    </dgm:pt>
    <dgm:pt modelId="{9FF705AD-D5A3-476E-A0DC-F2A14E4657AF}" type="pres">
      <dgm:prSet presAssocID="{07F9D697-6C1F-4E43-AC3B-052ED1EE9DDF}" presName="tx1" presStyleLbl="revTx" presStyleIdx="2" presStyleCnt="3"/>
      <dgm:spPr/>
    </dgm:pt>
    <dgm:pt modelId="{240BFA75-2BF2-41D1-B425-0537EE36D6CA}" type="pres">
      <dgm:prSet presAssocID="{07F9D697-6C1F-4E43-AC3B-052ED1EE9DDF}" presName="vert1" presStyleCnt="0"/>
      <dgm:spPr/>
    </dgm:pt>
  </dgm:ptLst>
  <dgm:cxnLst>
    <dgm:cxn modelId="{307C044D-4B68-41BF-A44D-675E3CC8524A}" srcId="{D3DF9180-4474-4E35-BB44-5D1307480CC6}" destId="{74DCD078-C346-4277-8109-9B14135C449F}" srcOrd="0" destOrd="0" parTransId="{FB4BCB09-2889-45B3-9556-333520B488A6}" sibTransId="{D874B6C7-9B50-4026-ADA9-971C0622C1B4}"/>
    <dgm:cxn modelId="{56994F7C-4870-43EB-8323-E3BAB0140EDF}" type="presOf" srcId="{74DCD078-C346-4277-8109-9B14135C449F}" destId="{7AAF8EC0-B626-481A-931E-7127D236F284}" srcOrd="0" destOrd="0" presId="urn:microsoft.com/office/officeart/2008/layout/LinedList"/>
    <dgm:cxn modelId="{EFA6829C-69B8-4667-BF5C-765BA2A268E9}" srcId="{D3DF9180-4474-4E35-BB44-5D1307480CC6}" destId="{07F9D697-6C1F-4E43-AC3B-052ED1EE9DDF}" srcOrd="2" destOrd="0" parTransId="{6A343B3C-9C0A-4B46-B2EA-F07622D47E1A}" sibTransId="{12E34BAF-D69B-4168-9B97-683C0DDEC604}"/>
    <dgm:cxn modelId="{31EB9EB1-59E8-461C-91E2-BAC23122D89C}" type="presOf" srcId="{D3DF9180-4474-4E35-BB44-5D1307480CC6}" destId="{BC89EFB0-0BB2-48AB-9D24-96DABA09187E}" srcOrd="0" destOrd="0" presId="urn:microsoft.com/office/officeart/2008/layout/LinedList"/>
    <dgm:cxn modelId="{37DE94E3-E650-48EE-9BF3-F0526398EEB8}" type="presOf" srcId="{07F9D697-6C1F-4E43-AC3B-052ED1EE9DDF}" destId="{9FF705AD-D5A3-476E-A0DC-F2A14E4657AF}" srcOrd="0" destOrd="0" presId="urn:microsoft.com/office/officeart/2008/layout/LinedList"/>
    <dgm:cxn modelId="{3E82AFE9-C71E-4AB4-8E8D-9974FEC9BBDB}" srcId="{D3DF9180-4474-4E35-BB44-5D1307480CC6}" destId="{EF9DE563-E402-4875-AD21-1AF2A2CBA163}" srcOrd="1" destOrd="0" parTransId="{D71326D0-A463-4439-BC18-826192C1CB06}" sibTransId="{D04C85D5-59EF-40EF-B2DE-131B31C479D8}"/>
    <dgm:cxn modelId="{82CFE3F5-623E-42F6-8150-FF56F635FFA8}" type="presOf" srcId="{EF9DE563-E402-4875-AD21-1AF2A2CBA163}" destId="{66E719EA-E403-4162-AA16-12ADE15FEF8F}" srcOrd="0" destOrd="0" presId="urn:microsoft.com/office/officeart/2008/layout/LinedList"/>
    <dgm:cxn modelId="{B0B440F3-762D-4F41-9156-DE990362C999}" type="presParOf" srcId="{BC89EFB0-0BB2-48AB-9D24-96DABA09187E}" destId="{570A3FAC-9FF5-4405-AA16-1F6F3DAB8060}" srcOrd="0" destOrd="0" presId="urn:microsoft.com/office/officeart/2008/layout/LinedList"/>
    <dgm:cxn modelId="{8862D50B-7955-49BD-85FD-08241FC53278}" type="presParOf" srcId="{BC89EFB0-0BB2-48AB-9D24-96DABA09187E}" destId="{B15E4396-6B5C-4E20-83A2-2F81A6CBC39D}" srcOrd="1" destOrd="0" presId="urn:microsoft.com/office/officeart/2008/layout/LinedList"/>
    <dgm:cxn modelId="{4BF57F1C-4452-4D2F-8A98-40F529718835}" type="presParOf" srcId="{B15E4396-6B5C-4E20-83A2-2F81A6CBC39D}" destId="{7AAF8EC0-B626-481A-931E-7127D236F284}" srcOrd="0" destOrd="0" presId="urn:microsoft.com/office/officeart/2008/layout/LinedList"/>
    <dgm:cxn modelId="{3BD1CD84-D113-4C9B-9BB8-5434FA707308}" type="presParOf" srcId="{B15E4396-6B5C-4E20-83A2-2F81A6CBC39D}" destId="{7A0F652A-4650-43E7-B1DE-69F2AE664A9C}" srcOrd="1" destOrd="0" presId="urn:microsoft.com/office/officeart/2008/layout/LinedList"/>
    <dgm:cxn modelId="{0E575596-F4FB-404D-9804-F41A10016145}" type="presParOf" srcId="{BC89EFB0-0BB2-48AB-9D24-96DABA09187E}" destId="{54B254FF-9082-4D2C-90F6-0CD9B2E607B9}" srcOrd="2" destOrd="0" presId="urn:microsoft.com/office/officeart/2008/layout/LinedList"/>
    <dgm:cxn modelId="{B999115B-5FA7-4871-9154-08A786C8EBE3}" type="presParOf" srcId="{BC89EFB0-0BB2-48AB-9D24-96DABA09187E}" destId="{A4FC81A4-485B-4F1A-889D-4133347B7640}" srcOrd="3" destOrd="0" presId="urn:microsoft.com/office/officeart/2008/layout/LinedList"/>
    <dgm:cxn modelId="{C9601ABF-2211-44D8-B534-3604C3D8478D}" type="presParOf" srcId="{A4FC81A4-485B-4F1A-889D-4133347B7640}" destId="{66E719EA-E403-4162-AA16-12ADE15FEF8F}" srcOrd="0" destOrd="0" presId="urn:microsoft.com/office/officeart/2008/layout/LinedList"/>
    <dgm:cxn modelId="{097D3B1A-A843-4F48-9350-A5D66785F3AE}" type="presParOf" srcId="{A4FC81A4-485B-4F1A-889D-4133347B7640}" destId="{0FC9ACA3-0412-4F6B-97B6-17D631D3F8E8}" srcOrd="1" destOrd="0" presId="urn:microsoft.com/office/officeart/2008/layout/LinedList"/>
    <dgm:cxn modelId="{CABF67C7-671B-4935-BB45-BB64E6B69CE4}" type="presParOf" srcId="{BC89EFB0-0BB2-48AB-9D24-96DABA09187E}" destId="{ED18860A-B3F4-4279-ADA4-B884415589BA}" srcOrd="4" destOrd="0" presId="urn:microsoft.com/office/officeart/2008/layout/LinedList"/>
    <dgm:cxn modelId="{29B19D7F-6F2B-4297-9AB3-1BEB4A6686CF}" type="presParOf" srcId="{BC89EFB0-0BB2-48AB-9D24-96DABA09187E}" destId="{C5170315-2852-4907-A32A-8C701E5CB31A}" srcOrd="5" destOrd="0" presId="urn:microsoft.com/office/officeart/2008/layout/LinedList"/>
    <dgm:cxn modelId="{8A486A64-E143-4267-ACAA-28926242140A}" type="presParOf" srcId="{C5170315-2852-4907-A32A-8C701E5CB31A}" destId="{9FF705AD-D5A3-476E-A0DC-F2A14E4657AF}" srcOrd="0" destOrd="0" presId="urn:microsoft.com/office/officeart/2008/layout/LinedList"/>
    <dgm:cxn modelId="{F0FFA521-62B9-4B6D-87D4-CD3BF0515BE3}" type="presParOf" srcId="{C5170315-2852-4907-A32A-8C701E5CB31A}" destId="{240BFA75-2BF2-41D1-B425-0537EE36D6CA}"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DF9180-4474-4E35-BB44-5D1307480CC6}"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74DCD078-C346-4277-8109-9B14135C449F}">
      <dgm:prSet/>
      <dgm:spPr/>
      <dgm:t>
        <a:bodyPr/>
        <a:lstStyle/>
        <a:p>
          <a:pPr rtl="0"/>
          <a:r>
            <a:rPr lang="en-US">
              <a:latin typeface="Calibri"/>
              <a:cs typeface="Calibri"/>
            </a:rPr>
            <a:t>We will filter out a the rows where Profit Centre is missing and see the pattern in other features.</a:t>
          </a:r>
        </a:p>
      </dgm:t>
    </dgm:pt>
    <dgm:pt modelId="{FB4BCB09-2889-45B3-9556-333520B488A6}" type="parTrans" cxnId="{307C044D-4B68-41BF-A44D-675E3CC8524A}">
      <dgm:prSet/>
      <dgm:spPr/>
      <dgm:t>
        <a:bodyPr/>
        <a:lstStyle/>
        <a:p>
          <a:endParaRPr lang="en-US"/>
        </a:p>
      </dgm:t>
    </dgm:pt>
    <dgm:pt modelId="{D874B6C7-9B50-4026-ADA9-971C0622C1B4}" type="sibTrans" cxnId="{307C044D-4B68-41BF-A44D-675E3CC8524A}">
      <dgm:prSet/>
      <dgm:spPr/>
      <dgm:t>
        <a:bodyPr/>
        <a:lstStyle/>
        <a:p>
          <a:endParaRPr lang="en-US"/>
        </a:p>
      </dgm:t>
    </dgm:pt>
    <dgm:pt modelId="{EF9DE563-E402-4875-AD21-1AF2A2CBA163}">
      <dgm:prSet phldr="0"/>
      <dgm:spPr/>
      <dgm:t>
        <a:bodyPr/>
        <a:lstStyle/>
        <a:p>
          <a:pPr rtl="0"/>
          <a:r>
            <a:rPr lang="en-US">
              <a:latin typeface="Calibri"/>
              <a:cs typeface="Calibri"/>
            </a:rPr>
            <a:t>Missing profit centres belongs to EA basic unit of measure in purchasing doc item</a:t>
          </a:r>
        </a:p>
      </dgm:t>
    </dgm:pt>
    <dgm:pt modelId="{D71326D0-A463-4439-BC18-826192C1CB06}" type="parTrans" cxnId="{3E82AFE9-C71E-4AB4-8E8D-9974FEC9BBDB}">
      <dgm:prSet/>
      <dgm:spPr/>
      <dgm:t>
        <a:bodyPr/>
        <a:lstStyle/>
        <a:p>
          <a:endParaRPr lang="en-US"/>
        </a:p>
      </dgm:t>
    </dgm:pt>
    <dgm:pt modelId="{D04C85D5-59EF-40EF-B2DE-131B31C479D8}" type="sibTrans" cxnId="{3E82AFE9-C71E-4AB4-8E8D-9974FEC9BBDB}">
      <dgm:prSet/>
      <dgm:spPr/>
      <dgm:t>
        <a:bodyPr/>
        <a:lstStyle/>
        <a:p>
          <a:endParaRPr lang="en-US"/>
        </a:p>
      </dgm:t>
    </dgm:pt>
    <dgm:pt modelId="{07F9D697-6C1F-4E43-AC3B-052ED1EE9DDF}">
      <dgm:prSet/>
      <dgm:spPr/>
      <dgm:t>
        <a:bodyPr/>
        <a:lstStyle/>
        <a:p>
          <a:pPr rtl="0"/>
          <a:r>
            <a:rPr lang="en-US">
              <a:latin typeface="Calibri"/>
              <a:cs typeface="Calibri"/>
            </a:rPr>
            <a:t>So, We will filter out the above condition where basic unit of measure is EA from the original dataset and impute the most frequent date.</a:t>
          </a:r>
        </a:p>
      </dgm:t>
    </dgm:pt>
    <dgm:pt modelId="{6A343B3C-9C0A-4B46-B2EA-F07622D47E1A}" type="parTrans" cxnId="{EFA6829C-69B8-4667-BF5C-765BA2A268E9}">
      <dgm:prSet/>
      <dgm:spPr/>
      <dgm:t>
        <a:bodyPr/>
        <a:lstStyle/>
        <a:p>
          <a:endParaRPr lang="en-US"/>
        </a:p>
      </dgm:t>
    </dgm:pt>
    <dgm:pt modelId="{12E34BAF-D69B-4168-9B97-683C0DDEC604}" type="sibTrans" cxnId="{EFA6829C-69B8-4667-BF5C-765BA2A268E9}">
      <dgm:prSet/>
      <dgm:spPr/>
      <dgm:t>
        <a:bodyPr/>
        <a:lstStyle/>
        <a:p>
          <a:endParaRPr lang="en-US"/>
        </a:p>
      </dgm:t>
    </dgm:pt>
    <dgm:pt modelId="{695FB89C-ABC8-45A2-BD67-4E6791602A10}" type="pres">
      <dgm:prSet presAssocID="{D3DF9180-4474-4E35-BB44-5D1307480CC6}" presName="vert0" presStyleCnt="0">
        <dgm:presLayoutVars>
          <dgm:dir/>
          <dgm:animOne val="branch"/>
          <dgm:animLvl val="lvl"/>
        </dgm:presLayoutVars>
      </dgm:prSet>
      <dgm:spPr/>
    </dgm:pt>
    <dgm:pt modelId="{4614DC51-7800-483F-95C8-25B160641530}" type="pres">
      <dgm:prSet presAssocID="{74DCD078-C346-4277-8109-9B14135C449F}" presName="thickLine" presStyleLbl="alignNode1" presStyleIdx="0" presStyleCnt="3"/>
      <dgm:spPr/>
    </dgm:pt>
    <dgm:pt modelId="{F21CC7A0-7AA4-454B-A2DC-50542F5C8B8B}" type="pres">
      <dgm:prSet presAssocID="{74DCD078-C346-4277-8109-9B14135C449F}" presName="horz1" presStyleCnt="0"/>
      <dgm:spPr/>
    </dgm:pt>
    <dgm:pt modelId="{03AA936C-A62C-4BA6-9BA2-1D4E6545E296}" type="pres">
      <dgm:prSet presAssocID="{74DCD078-C346-4277-8109-9B14135C449F}" presName="tx1" presStyleLbl="revTx" presStyleIdx="0" presStyleCnt="3"/>
      <dgm:spPr/>
    </dgm:pt>
    <dgm:pt modelId="{37DD4D6E-10BD-4A98-A504-75790B41B917}" type="pres">
      <dgm:prSet presAssocID="{74DCD078-C346-4277-8109-9B14135C449F}" presName="vert1" presStyleCnt="0"/>
      <dgm:spPr/>
    </dgm:pt>
    <dgm:pt modelId="{B54E02F9-956C-4B78-B7E1-28FA0779E8EC}" type="pres">
      <dgm:prSet presAssocID="{EF9DE563-E402-4875-AD21-1AF2A2CBA163}" presName="thickLine" presStyleLbl="alignNode1" presStyleIdx="1" presStyleCnt="3"/>
      <dgm:spPr/>
    </dgm:pt>
    <dgm:pt modelId="{4FFECE83-B161-431A-83E7-B0721F7ABAB3}" type="pres">
      <dgm:prSet presAssocID="{EF9DE563-E402-4875-AD21-1AF2A2CBA163}" presName="horz1" presStyleCnt="0"/>
      <dgm:spPr/>
    </dgm:pt>
    <dgm:pt modelId="{7B19798E-6F16-4A09-A608-52D380B16E05}" type="pres">
      <dgm:prSet presAssocID="{EF9DE563-E402-4875-AD21-1AF2A2CBA163}" presName="tx1" presStyleLbl="revTx" presStyleIdx="1" presStyleCnt="3"/>
      <dgm:spPr/>
    </dgm:pt>
    <dgm:pt modelId="{80FD9002-B519-40EA-AB3E-FA7C72C85B3D}" type="pres">
      <dgm:prSet presAssocID="{EF9DE563-E402-4875-AD21-1AF2A2CBA163}" presName="vert1" presStyleCnt="0"/>
      <dgm:spPr/>
    </dgm:pt>
    <dgm:pt modelId="{89EC2E44-4B00-40BB-8F96-2FDBDF41C996}" type="pres">
      <dgm:prSet presAssocID="{07F9D697-6C1F-4E43-AC3B-052ED1EE9DDF}" presName="thickLine" presStyleLbl="alignNode1" presStyleIdx="2" presStyleCnt="3"/>
      <dgm:spPr/>
    </dgm:pt>
    <dgm:pt modelId="{E88A7FD3-FD58-4963-A544-68A30D64BBF2}" type="pres">
      <dgm:prSet presAssocID="{07F9D697-6C1F-4E43-AC3B-052ED1EE9DDF}" presName="horz1" presStyleCnt="0"/>
      <dgm:spPr/>
    </dgm:pt>
    <dgm:pt modelId="{8BE6AE6D-BDBB-4ABB-89A3-1FDC2802A519}" type="pres">
      <dgm:prSet presAssocID="{07F9D697-6C1F-4E43-AC3B-052ED1EE9DDF}" presName="tx1" presStyleLbl="revTx" presStyleIdx="2" presStyleCnt="3"/>
      <dgm:spPr/>
    </dgm:pt>
    <dgm:pt modelId="{D64D8F69-7F6E-486B-BD52-8792B5DA37F9}" type="pres">
      <dgm:prSet presAssocID="{07F9D697-6C1F-4E43-AC3B-052ED1EE9DDF}" presName="vert1" presStyleCnt="0"/>
      <dgm:spPr/>
    </dgm:pt>
  </dgm:ptLst>
  <dgm:cxnLst>
    <dgm:cxn modelId="{3AE59909-D4D7-428D-9399-A178BF2B4756}" type="presOf" srcId="{07F9D697-6C1F-4E43-AC3B-052ED1EE9DDF}" destId="{8BE6AE6D-BDBB-4ABB-89A3-1FDC2802A519}" srcOrd="0" destOrd="0" presId="urn:microsoft.com/office/officeart/2008/layout/LinedList"/>
    <dgm:cxn modelId="{307C044D-4B68-41BF-A44D-675E3CC8524A}" srcId="{D3DF9180-4474-4E35-BB44-5D1307480CC6}" destId="{74DCD078-C346-4277-8109-9B14135C449F}" srcOrd="0" destOrd="0" parTransId="{FB4BCB09-2889-45B3-9556-333520B488A6}" sibTransId="{D874B6C7-9B50-4026-ADA9-971C0622C1B4}"/>
    <dgm:cxn modelId="{5801107A-2CA9-4E51-A4F9-191CEF7DCD10}" type="presOf" srcId="{D3DF9180-4474-4E35-BB44-5D1307480CC6}" destId="{695FB89C-ABC8-45A2-BD67-4E6791602A10}" srcOrd="0" destOrd="0" presId="urn:microsoft.com/office/officeart/2008/layout/LinedList"/>
    <dgm:cxn modelId="{EFA6829C-69B8-4667-BF5C-765BA2A268E9}" srcId="{D3DF9180-4474-4E35-BB44-5D1307480CC6}" destId="{07F9D697-6C1F-4E43-AC3B-052ED1EE9DDF}" srcOrd="2" destOrd="0" parTransId="{6A343B3C-9C0A-4B46-B2EA-F07622D47E1A}" sibTransId="{12E34BAF-D69B-4168-9B97-683C0DDEC604}"/>
    <dgm:cxn modelId="{928DB9A7-7357-4D8F-A70A-212382D53875}" type="presOf" srcId="{EF9DE563-E402-4875-AD21-1AF2A2CBA163}" destId="{7B19798E-6F16-4A09-A608-52D380B16E05}" srcOrd="0" destOrd="0" presId="urn:microsoft.com/office/officeart/2008/layout/LinedList"/>
    <dgm:cxn modelId="{AF3F62DD-0C57-4C35-869F-4256BEF7143C}" type="presOf" srcId="{74DCD078-C346-4277-8109-9B14135C449F}" destId="{03AA936C-A62C-4BA6-9BA2-1D4E6545E296}" srcOrd="0" destOrd="0" presId="urn:microsoft.com/office/officeart/2008/layout/LinedList"/>
    <dgm:cxn modelId="{3E82AFE9-C71E-4AB4-8E8D-9974FEC9BBDB}" srcId="{D3DF9180-4474-4E35-BB44-5D1307480CC6}" destId="{EF9DE563-E402-4875-AD21-1AF2A2CBA163}" srcOrd="1" destOrd="0" parTransId="{D71326D0-A463-4439-BC18-826192C1CB06}" sibTransId="{D04C85D5-59EF-40EF-B2DE-131B31C479D8}"/>
    <dgm:cxn modelId="{E85FE748-EAE4-4E8F-8230-6633B36776CA}" type="presParOf" srcId="{695FB89C-ABC8-45A2-BD67-4E6791602A10}" destId="{4614DC51-7800-483F-95C8-25B160641530}" srcOrd="0" destOrd="0" presId="urn:microsoft.com/office/officeart/2008/layout/LinedList"/>
    <dgm:cxn modelId="{E729D406-C797-4BE0-9438-1943B183952B}" type="presParOf" srcId="{695FB89C-ABC8-45A2-BD67-4E6791602A10}" destId="{F21CC7A0-7AA4-454B-A2DC-50542F5C8B8B}" srcOrd="1" destOrd="0" presId="urn:microsoft.com/office/officeart/2008/layout/LinedList"/>
    <dgm:cxn modelId="{267F1DB9-928D-46C5-9D78-C3DC1C71849B}" type="presParOf" srcId="{F21CC7A0-7AA4-454B-A2DC-50542F5C8B8B}" destId="{03AA936C-A62C-4BA6-9BA2-1D4E6545E296}" srcOrd="0" destOrd="0" presId="urn:microsoft.com/office/officeart/2008/layout/LinedList"/>
    <dgm:cxn modelId="{F823D6AB-66D6-4E5F-B149-12AB23F717E6}" type="presParOf" srcId="{F21CC7A0-7AA4-454B-A2DC-50542F5C8B8B}" destId="{37DD4D6E-10BD-4A98-A504-75790B41B917}" srcOrd="1" destOrd="0" presId="urn:microsoft.com/office/officeart/2008/layout/LinedList"/>
    <dgm:cxn modelId="{211ABBCD-DB88-47A5-B80A-54EA4B9CC905}" type="presParOf" srcId="{695FB89C-ABC8-45A2-BD67-4E6791602A10}" destId="{B54E02F9-956C-4B78-B7E1-28FA0779E8EC}" srcOrd="2" destOrd="0" presId="urn:microsoft.com/office/officeart/2008/layout/LinedList"/>
    <dgm:cxn modelId="{A723755B-3FBA-4039-8529-2A8FBAC70EE2}" type="presParOf" srcId="{695FB89C-ABC8-45A2-BD67-4E6791602A10}" destId="{4FFECE83-B161-431A-83E7-B0721F7ABAB3}" srcOrd="3" destOrd="0" presId="urn:microsoft.com/office/officeart/2008/layout/LinedList"/>
    <dgm:cxn modelId="{847AA255-9985-40FD-A7DC-D539C7219C7B}" type="presParOf" srcId="{4FFECE83-B161-431A-83E7-B0721F7ABAB3}" destId="{7B19798E-6F16-4A09-A608-52D380B16E05}" srcOrd="0" destOrd="0" presId="urn:microsoft.com/office/officeart/2008/layout/LinedList"/>
    <dgm:cxn modelId="{25A8EB3F-2843-4916-9513-61612098B423}" type="presParOf" srcId="{4FFECE83-B161-431A-83E7-B0721F7ABAB3}" destId="{80FD9002-B519-40EA-AB3E-FA7C72C85B3D}" srcOrd="1" destOrd="0" presId="urn:microsoft.com/office/officeart/2008/layout/LinedList"/>
    <dgm:cxn modelId="{C73D0DA4-9C83-4A5B-BCF7-8A72ABB344F9}" type="presParOf" srcId="{695FB89C-ABC8-45A2-BD67-4E6791602A10}" destId="{89EC2E44-4B00-40BB-8F96-2FDBDF41C996}" srcOrd="4" destOrd="0" presId="urn:microsoft.com/office/officeart/2008/layout/LinedList"/>
    <dgm:cxn modelId="{321AF939-90B6-40DA-BB66-2450714BA6E7}" type="presParOf" srcId="{695FB89C-ABC8-45A2-BD67-4E6791602A10}" destId="{E88A7FD3-FD58-4963-A544-68A30D64BBF2}" srcOrd="5" destOrd="0" presId="urn:microsoft.com/office/officeart/2008/layout/LinedList"/>
    <dgm:cxn modelId="{E63ECCC6-8B2E-4FE4-B20B-547A3C31FF90}" type="presParOf" srcId="{E88A7FD3-FD58-4963-A544-68A30D64BBF2}" destId="{8BE6AE6D-BDBB-4ABB-89A3-1FDC2802A519}" srcOrd="0" destOrd="0" presId="urn:microsoft.com/office/officeart/2008/layout/LinedList"/>
    <dgm:cxn modelId="{5D178CB9-3081-4533-8B45-8CD06CE8B047}" type="presParOf" srcId="{E88A7FD3-FD58-4963-A544-68A30D64BBF2}" destId="{D64D8F69-7F6E-486B-BD52-8792B5DA37F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DF9180-4474-4E35-BB44-5D1307480CC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4DCD078-C346-4277-8109-9B14135C449F}">
      <dgm:prSet/>
      <dgm:spPr/>
      <dgm:t>
        <a:bodyPr/>
        <a:lstStyle/>
        <a:p>
          <a:endParaRPr lang="en-US">
            <a:latin typeface="Century Gothic"/>
            <a:cs typeface="Calibri Light"/>
          </a:endParaRPr>
        </a:p>
      </dgm:t>
    </dgm:pt>
    <dgm:pt modelId="{FB4BCB09-2889-45B3-9556-333520B488A6}" type="parTrans" cxnId="{307C044D-4B68-41BF-A44D-675E3CC8524A}">
      <dgm:prSet/>
      <dgm:spPr/>
      <dgm:t>
        <a:bodyPr/>
        <a:lstStyle/>
        <a:p>
          <a:endParaRPr lang="en-US"/>
        </a:p>
      </dgm:t>
    </dgm:pt>
    <dgm:pt modelId="{D874B6C7-9B50-4026-ADA9-971C0622C1B4}" type="sibTrans" cxnId="{307C044D-4B68-41BF-A44D-675E3CC8524A}">
      <dgm:prSet/>
      <dgm:spPr/>
      <dgm:t>
        <a:bodyPr/>
        <a:lstStyle/>
        <a:p>
          <a:endParaRPr lang="en-US"/>
        </a:p>
      </dgm:t>
    </dgm:pt>
    <dgm:pt modelId="{E4384A78-DDB9-4407-A407-5A56C3D810D4}">
      <dgm:prSet phldr="0"/>
      <dgm:spPr/>
      <dgm:t>
        <a:bodyPr/>
        <a:lstStyle/>
        <a:p>
          <a:pPr rtl="0"/>
          <a:r>
            <a:rPr lang="en-US">
              <a:latin typeface="Calibri"/>
              <a:cs typeface="Calibri"/>
            </a:rPr>
            <a:t>We will replace the missing values in NCM Code with its statistical meausres like mode.</a:t>
          </a:r>
        </a:p>
      </dgm:t>
    </dgm:pt>
    <dgm:pt modelId="{26DC03FD-E0C9-4A54-B128-F623A6D0B694}" type="parTrans" cxnId="{04982E3A-C77B-42A8-AD73-F30092130A8C}">
      <dgm:prSet/>
      <dgm:spPr/>
    </dgm:pt>
    <dgm:pt modelId="{41E59A78-CED2-49A5-A009-F17C86153298}" type="sibTrans" cxnId="{04982E3A-C77B-42A8-AD73-F30092130A8C}">
      <dgm:prSet/>
      <dgm:spPr/>
    </dgm:pt>
    <dgm:pt modelId="{295ED04C-2007-47BB-B1C9-B1FC58A68228}" type="pres">
      <dgm:prSet presAssocID="{D3DF9180-4474-4E35-BB44-5D1307480CC6}" presName="vert0" presStyleCnt="0">
        <dgm:presLayoutVars>
          <dgm:dir/>
          <dgm:animOne val="branch"/>
          <dgm:animLvl val="lvl"/>
        </dgm:presLayoutVars>
      </dgm:prSet>
      <dgm:spPr/>
    </dgm:pt>
    <dgm:pt modelId="{1F15C456-0A80-4CB4-8894-FC5693BBFCA8}" type="pres">
      <dgm:prSet presAssocID="{E4384A78-DDB9-4407-A407-5A56C3D810D4}" presName="thickLine" presStyleLbl="alignNode1" presStyleIdx="0" presStyleCnt="2"/>
      <dgm:spPr/>
    </dgm:pt>
    <dgm:pt modelId="{A2E51A1F-9252-4C2F-A1EC-FE1FE16C2DED}" type="pres">
      <dgm:prSet presAssocID="{E4384A78-DDB9-4407-A407-5A56C3D810D4}" presName="horz1" presStyleCnt="0"/>
      <dgm:spPr/>
    </dgm:pt>
    <dgm:pt modelId="{D3EF9B39-9131-4A7E-A26B-3441321130CD}" type="pres">
      <dgm:prSet presAssocID="{E4384A78-DDB9-4407-A407-5A56C3D810D4}" presName="tx1" presStyleLbl="revTx" presStyleIdx="0" presStyleCnt="2"/>
      <dgm:spPr/>
    </dgm:pt>
    <dgm:pt modelId="{76C870AA-DBC0-491C-BEB2-3DFD1D12E993}" type="pres">
      <dgm:prSet presAssocID="{E4384A78-DDB9-4407-A407-5A56C3D810D4}" presName="vert1" presStyleCnt="0"/>
      <dgm:spPr/>
    </dgm:pt>
    <dgm:pt modelId="{CDC6A79E-432E-4DFF-ACA0-FD7048AB72CB}" type="pres">
      <dgm:prSet presAssocID="{74DCD078-C346-4277-8109-9B14135C449F}" presName="thickLine" presStyleLbl="alignNode1" presStyleIdx="1" presStyleCnt="2"/>
      <dgm:spPr/>
    </dgm:pt>
    <dgm:pt modelId="{B664899D-8857-4626-960B-54F49CAF36AB}" type="pres">
      <dgm:prSet presAssocID="{74DCD078-C346-4277-8109-9B14135C449F}" presName="horz1" presStyleCnt="0"/>
      <dgm:spPr/>
    </dgm:pt>
    <dgm:pt modelId="{0F021106-1917-4C56-A2FC-8414865477F2}" type="pres">
      <dgm:prSet presAssocID="{74DCD078-C346-4277-8109-9B14135C449F}" presName="tx1" presStyleLbl="revTx" presStyleIdx="1" presStyleCnt="2"/>
      <dgm:spPr/>
    </dgm:pt>
    <dgm:pt modelId="{670D5C05-708F-418E-90C6-C937E347BA49}" type="pres">
      <dgm:prSet presAssocID="{74DCD078-C346-4277-8109-9B14135C449F}" presName="vert1" presStyleCnt="0"/>
      <dgm:spPr/>
    </dgm:pt>
  </dgm:ptLst>
  <dgm:cxnLst>
    <dgm:cxn modelId="{8C724903-8189-42D2-A9D4-907DC59C20D9}" type="presOf" srcId="{D3DF9180-4474-4E35-BB44-5D1307480CC6}" destId="{295ED04C-2007-47BB-B1C9-B1FC58A68228}" srcOrd="0" destOrd="0" presId="urn:microsoft.com/office/officeart/2008/layout/LinedList"/>
    <dgm:cxn modelId="{04982E3A-C77B-42A8-AD73-F30092130A8C}" srcId="{D3DF9180-4474-4E35-BB44-5D1307480CC6}" destId="{E4384A78-DDB9-4407-A407-5A56C3D810D4}" srcOrd="0" destOrd="0" parTransId="{26DC03FD-E0C9-4A54-B128-F623A6D0B694}" sibTransId="{41E59A78-CED2-49A5-A009-F17C86153298}"/>
    <dgm:cxn modelId="{19373048-BF7D-4EBD-99F8-F60829D2C1DB}" type="presOf" srcId="{74DCD078-C346-4277-8109-9B14135C449F}" destId="{0F021106-1917-4C56-A2FC-8414865477F2}" srcOrd="0" destOrd="0" presId="urn:microsoft.com/office/officeart/2008/layout/LinedList"/>
    <dgm:cxn modelId="{307C044D-4B68-41BF-A44D-675E3CC8524A}" srcId="{D3DF9180-4474-4E35-BB44-5D1307480CC6}" destId="{74DCD078-C346-4277-8109-9B14135C449F}" srcOrd="1" destOrd="0" parTransId="{FB4BCB09-2889-45B3-9556-333520B488A6}" sibTransId="{D874B6C7-9B50-4026-ADA9-971C0622C1B4}"/>
    <dgm:cxn modelId="{234428A1-48A4-4640-8C6B-F11B16DF41FA}" type="presOf" srcId="{E4384A78-DDB9-4407-A407-5A56C3D810D4}" destId="{D3EF9B39-9131-4A7E-A26B-3441321130CD}" srcOrd="0" destOrd="0" presId="urn:microsoft.com/office/officeart/2008/layout/LinedList"/>
    <dgm:cxn modelId="{0B9B7109-C855-41E9-9CF9-00D0280AC751}" type="presParOf" srcId="{295ED04C-2007-47BB-B1C9-B1FC58A68228}" destId="{1F15C456-0A80-4CB4-8894-FC5693BBFCA8}" srcOrd="0" destOrd="0" presId="urn:microsoft.com/office/officeart/2008/layout/LinedList"/>
    <dgm:cxn modelId="{DFF5A385-CDE5-41EA-83FA-4986AAF7DE2D}" type="presParOf" srcId="{295ED04C-2007-47BB-B1C9-B1FC58A68228}" destId="{A2E51A1F-9252-4C2F-A1EC-FE1FE16C2DED}" srcOrd="1" destOrd="0" presId="urn:microsoft.com/office/officeart/2008/layout/LinedList"/>
    <dgm:cxn modelId="{E962D1DE-E320-46FA-A86D-E173B8012FC6}" type="presParOf" srcId="{A2E51A1F-9252-4C2F-A1EC-FE1FE16C2DED}" destId="{D3EF9B39-9131-4A7E-A26B-3441321130CD}" srcOrd="0" destOrd="0" presId="urn:microsoft.com/office/officeart/2008/layout/LinedList"/>
    <dgm:cxn modelId="{67C93EA6-8549-48CC-8261-94ACDCE20A3B}" type="presParOf" srcId="{A2E51A1F-9252-4C2F-A1EC-FE1FE16C2DED}" destId="{76C870AA-DBC0-491C-BEB2-3DFD1D12E993}" srcOrd="1" destOrd="0" presId="urn:microsoft.com/office/officeart/2008/layout/LinedList"/>
    <dgm:cxn modelId="{91218B31-90F1-4009-8DA1-1C40ECDDA93D}" type="presParOf" srcId="{295ED04C-2007-47BB-B1C9-B1FC58A68228}" destId="{CDC6A79E-432E-4DFF-ACA0-FD7048AB72CB}" srcOrd="2" destOrd="0" presId="urn:microsoft.com/office/officeart/2008/layout/LinedList"/>
    <dgm:cxn modelId="{85610F9F-1D75-4147-ACEB-E05174D4A6E9}" type="presParOf" srcId="{295ED04C-2007-47BB-B1C9-B1FC58A68228}" destId="{B664899D-8857-4626-960B-54F49CAF36AB}" srcOrd="3" destOrd="0" presId="urn:microsoft.com/office/officeart/2008/layout/LinedList"/>
    <dgm:cxn modelId="{DB401769-8B0E-4C96-81A0-FC65E000842A}" type="presParOf" srcId="{B664899D-8857-4626-960B-54F49CAF36AB}" destId="{0F021106-1917-4C56-A2FC-8414865477F2}" srcOrd="0" destOrd="0" presId="urn:microsoft.com/office/officeart/2008/layout/LinedList"/>
    <dgm:cxn modelId="{2AD31BD9-EF3B-4754-86A2-20E213C0B11D}" type="presParOf" srcId="{B664899D-8857-4626-960B-54F49CAF36AB}" destId="{670D5C05-708F-418E-90C6-C937E347BA4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DF9180-4474-4E35-BB44-5D1307480CC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4DCD078-C346-4277-8109-9B14135C449F}">
      <dgm:prSet/>
      <dgm:spPr/>
      <dgm:t>
        <a:bodyPr/>
        <a:lstStyle/>
        <a:p>
          <a:pPr rtl="0"/>
          <a:r>
            <a:rPr lang="en-US" dirty="0">
              <a:latin typeface="Calibri"/>
              <a:cs typeface="Calibri"/>
            </a:rPr>
            <a:t>We will replace missing values using techniques  like backward fill and forward fill in order to provide consistency in the date column.</a:t>
          </a:r>
        </a:p>
      </dgm:t>
    </dgm:pt>
    <dgm:pt modelId="{FB4BCB09-2889-45B3-9556-333520B488A6}" type="parTrans" cxnId="{307C044D-4B68-41BF-A44D-675E3CC8524A}">
      <dgm:prSet/>
      <dgm:spPr/>
      <dgm:t>
        <a:bodyPr/>
        <a:lstStyle/>
        <a:p>
          <a:endParaRPr lang="en-US"/>
        </a:p>
      </dgm:t>
    </dgm:pt>
    <dgm:pt modelId="{D874B6C7-9B50-4026-ADA9-971C0622C1B4}" type="sibTrans" cxnId="{307C044D-4B68-41BF-A44D-675E3CC8524A}">
      <dgm:prSet/>
      <dgm:spPr/>
      <dgm:t>
        <a:bodyPr/>
        <a:lstStyle/>
        <a:p>
          <a:endParaRPr lang="en-US"/>
        </a:p>
      </dgm:t>
    </dgm:pt>
    <dgm:pt modelId="{4406CC94-933D-4878-9BBE-AF78C3744B84}" type="pres">
      <dgm:prSet presAssocID="{D3DF9180-4474-4E35-BB44-5D1307480CC6}" presName="vert0" presStyleCnt="0">
        <dgm:presLayoutVars>
          <dgm:dir/>
          <dgm:animOne val="branch"/>
          <dgm:animLvl val="lvl"/>
        </dgm:presLayoutVars>
      </dgm:prSet>
      <dgm:spPr/>
    </dgm:pt>
    <dgm:pt modelId="{56653534-BC0C-45E3-B956-0189D28425BA}" type="pres">
      <dgm:prSet presAssocID="{74DCD078-C346-4277-8109-9B14135C449F}" presName="thickLine" presStyleLbl="alignNode1" presStyleIdx="0" presStyleCnt="1"/>
      <dgm:spPr/>
    </dgm:pt>
    <dgm:pt modelId="{767CC253-16FE-485D-824E-86EDE688F17F}" type="pres">
      <dgm:prSet presAssocID="{74DCD078-C346-4277-8109-9B14135C449F}" presName="horz1" presStyleCnt="0"/>
      <dgm:spPr/>
    </dgm:pt>
    <dgm:pt modelId="{087E95D3-E9A8-496A-B7FC-562DA6516A61}" type="pres">
      <dgm:prSet presAssocID="{74DCD078-C346-4277-8109-9B14135C449F}" presName="tx1" presStyleLbl="revTx" presStyleIdx="0" presStyleCnt="1"/>
      <dgm:spPr/>
    </dgm:pt>
    <dgm:pt modelId="{B4B12383-EB23-46CE-A1C3-9D9FF9F6CD9E}" type="pres">
      <dgm:prSet presAssocID="{74DCD078-C346-4277-8109-9B14135C449F}" presName="vert1" presStyleCnt="0"/>
      <dgm:spPr/>
    </dgm:pt>
  </dgm:ptLst>
  <dgm:cxnLst>
    <dgm:cxn modelId="{10255D69-1239-4206-97F2-67F3CE50FAB6}" type="presOf" srcId="{D3DF9180-4474-4E35-BB44-5D1307480CC6}" destId="{4406CC94-933D-4878-9BBE-AF78C3744B84}" srcOrd="0" destOrd="0" presId="urn:microsoft.com/office/officeart/2008/layout/LinedList"/>
    <dgm:cxn modelId="{307C044D-4B68-41BF-A44D-675E3CC8524A}" srcId="{D3DF9180-4474-4E35-BB44-5D1307480CC6}" destId="{74DCD078-C346-4277-8109-9B14135C449F}" srcOrd="0" destOrd="0" parTransId="{FB4BCB09-2889-45B3-9556-333520B488A6}" sibTransId="{D874B6C7-9B50-4026-ADA9-971C0622C1B4}"/>
    <dgm:cxn modelId="{B155D778-6E7F-4B88-B8F5-C11734E23357}" type="presOf" srcId="{74DCD078-C346-4277-8109-9B14135C449F}" destId="{087E95D3-E9A8-496A-B7FC-562DA6516A61}" srcOrd="0" destOrd="0" presId="urn:microsoft.com/office/officeart/2008/layout/LinedList"/>
    <dgm:cxn modelId="{6D363733-A298-4D5A-8F6C-7FB0911C2C2C}" type="presParOf" srcId="{4406CC94-933D-4878-9BBE-AF78C3744B84}" destId="{56653534-BC0C-45E3-B956-0189D28425BA}" srcOrd="0" destOrd="0" presId="urn:microsoft.com/office/officeart/2008/layout/LinedList"/>
    <dgm:cxn modelId="{F66790AF-AF5D-4480-A73F-DD36291508CD}" type="presParOf" srcId="{4406CC94-933D-4878-9BBE-AF78C3744B84}" destId="{767CC253-16FE-485D-824E-86EDE688F17F}" srcOrd="1" destOrd="0" presId="urn:microsoft.com/office/officeart/2008/layout/LinedList"/>
    <dgm:cxn modelId="{4B6C9137-BD8C-43CB-BA9A-F3DD777FDB8D}" type="presParOf" srcId="{767CC253-16FE-485D-824E-86EDE688F17F}" destId="{087E95D3-E9A8-496A-B7FC-562DA6516A61}" srcOrd="0" destOrd="0" presId="urn:microsoft.com/office/officeart/2008/layout/LinedList"/>
    <dgm:cxn modelId="{06EFE5E3-3F8A-48D7-BF3D-4FC4CA91A40F}" type="presParOf" srcId="{767CC253-16FE-485D-824E-86EDE688F17F}" destId="{B4B12383-EB23-46CE-A1C3-9D9FF9F6CD9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A4606-A1CB-46AA-8D72-0D5D44F7D4DB}">
      <dsp:nvSpPr>
        <dsp:cNvPr id="0" name=""/>
        <dsp:cNvSpPr/>
      </dsp:nvSpPr>
      <dsp:spPr>
        <a:xfrm>
          <a:off x="565394" y="1055783"/>
          <a:ext cx="1292710" cy="1292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6017D-5C17-40B0-A7D4-78920BCF01CF}">
      <dsp:nvSpPr>
        <dsp:cNvPr id="0" name=""/>
        <dsp:cNvSpPr/>
      </dsp:nvSpPr>
      <dsp:spPr>
        <a:xfrm>
          <a:off x="836864" y="1327252"/>
          <a:ext cx="749772" cy="7497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5F6BC0-FB5B-4852-8C73-D7ECD6BA682C}">
      <dsp:nvSpPr>
        <dsp:cNvPr id="0" name=""/>
        <dsp:cNvSpPr/>
      </dsp:nvSpPr>
      <dsp:spPr>
        <a:xfrm>
          <a:off x="2135114" y="1055783"/>
          <a:ext cx="3047103" cy="129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1" kern="1200">
              <a:latin typeface="Comic Sans MS"/>
            </a:rPr>
            <a:t>We will analyze and classify the spend data for the procurement function of a company. </a:t>
          </a:r>
          <a:endParaRPr lang="en-US" sz="1800" i="0" kern="1200">
            <a:latin typeface="Comic Sans MS"/>
          </a:endParaRPr>
        </a:p>
      </dsp:txBody>
      <dsp:txXfrm>
        <a:off x="2135114" y="1055783"/>
        <a:ext cx="3047103" cy="1292710"/>
      </dsp:txXfrm>
    </dsp:sp>
    <dsp:sp modelId="{08452882-3B60-438B-8ECA-3D5E1E022589}">
      <dsp:nvSpPr>
        <dsp:cNvPr id="0" name=""/>
        <dsp:cNvSpPr/>
      </dsp:nvSpPr>
      <dsp:spPr>
        <a:xfrm>
          <a:off x="5713152" y="1055783"/>
          <a:ext cx="1292710" cy="1292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6FA9E-5ACB-4030-B283-555E8462F1D5}">
      <dsp:nvSpPr>
        <dsp:cNvPr id="0" name=""/>
        <dsp:cNvSpPr/>
      </dsp:nvSpPr>
      <dsp:spPr>
        <a:xfrm>
          <a:off x="5984621" y="1327252"/>
          <a:ext cx="749772" cy="7497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EB68C3-62BD-47ED-898F-D7D128F9CF31}">
      <dsp:nvSpPr>
        <dsp:cNvPr id="0" name=""/>
        <dsp:cNvSpPr/>
      </dsp:nvSpPr>
      <dsp:spPr>
        <a:xfrm>
          <a:off x="7282872" y="1055783"/>
          <a:ext cx="3047103" cy="129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1" kern="1200">
              <a:latin typeface="Comic Sans MS"/>
            </a:rPr>
            <a:t>This will enable the company to identify the scope for efficiency improvement and better strategic planning.</a:t>
          </a:r>
          <a:endParaRPr lang="en-US" sz="1800" kern="1200">
            <a:latin typeface="Comic Sans MS"/>
          </a:endParaRPr>
        </a:p>
      </dsp:txBody>
      <dsp:txXfrm>
        <a:off x="7282872" y="1055783"/>
        <a:ext cx="3047103" cy="1292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93782-ED5F-40CE-9235-0BA9D43BD321}">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DAAEA-C805-4A74-AE6F-3C24C6F698C3}">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015FEA-58A2-4C8B-BC38-C0FE327D054C}">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90000"/>
            </a:lnSpc>
            <a:spcBef>
              <a:spcPct val="0"/>
            </a:spcBef>
            <a:spcAft>
              <a:spcPct val="35000"/>
            </a:spcAft>
            <a:buNone/>
          </a:pPr>
          <a:r>
            <a:rPr lang="en-US" sz="2500" kern="1200">
              <a:latin typeface="Gill Sans MT" panose="020B0502020104020203"/>
            </a:rPr>
            <a:t>Analyze</a:t>
          </a:r>
          <a:r>
            <a:rPr lang="en-US" sz="2500" i="0" kern="1200"/>
            <a:t> the </a:t>
          </a:r>
          <a:r>
            <a:rPr lang="en-US" sz="2500" i="0" kern="1200">
              <a:latin typeface="Gill Sans MT" panose="020B0502020104020203"/>
            </a:rPr>
            <a:t>data</a:t>
          </a:r>
          <a:r>
            <a:rPr lang="en-US" sz="2500" i="0" kern="1200"/>
            <a:t> and identify purchasing trends and patterns</a:t>
          </a:r>
          <a:r>
            <a:rPr lang="en-US" sz="2500" i="0" kern="1200">
              <a:latin typeface="Gill Sans MT" panose="020B0502020104020203"/>
            </a:rPr>
            <a:t>.</a:t>
          </a:r>
          <a:endParaRPr lang="en-US" sz="2500" kern="1200"/>
        </a:p>
      </dsp:txBody>
      <dsp:txXfrm>
        <a:off x="1123137" y="415"/>
        <a:ext cx="9772232" cy="972413"/>
      </dsp:txXfrm>
    </dsp:sp>
    <dsp:sp modelId="{31612028-38FB-4BD2-B324-5306CFFBA9DD}">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18F22-E23F-4178-A303-BF9F699B56EF}">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942422-F00B-48A0-B223-097E0A1AC63A}">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90000"/>
            </a:lnSpc>
            <a:spcBef>
              <a:spcPct val="0"/>
            </a:spcBef>
            <a:spcAft>
              <a:spcPct val="35000"/>
            </a:spcAft>
            <a:buNone/>
          </a:pPr>
          <a:r>
            <a:rPr lang="en-US" sz="2500" i="0" kern="1200"/>
            <a:t>Identify the </a:t>
          </a:r>
          <a:r>
            <a:rPr lang="en-US" sz="2500" i="0" kern="1200">
              <a:latin typeface="Gill Sans MT" panose="020B0502020104020203"/>
            </a:rPr>
            <a:t>Cost</a:t>
          </a:r>
          <a:r>
            <a:rPr lang="en-US" sz="2500" i="0" kern="1200"/>
            <a:t> </a:t>
          </a:r>
          <a:r>
            <a:rPr lang="en-US" sz="2500" i="0" kern="1200">
              <a:latin typeface="Gill Sans MT" panose="020B0502020104020203"/>
            </a:rPr>
            <a:t>Saving</a:t>
          </a:r>
          <a:r>
            <a:rPr lang="en-US" sz="2500" i="0" kern="1200"/>
            <a:t> </a:t>
          </a:r>
          <a:r>
            <a:rPr lang="en-US" sz="2500" i="0" kern="1200">
              <a:latin typeface="Gill Sans MT" panose="020B0502020104020203"/>
            </a:rPr>
            <a:t>Opportunities</a:t>
          </a:r>
          <a:r>
            <a:rPr lang="en-US" sz="2500" i="0" kern="1200"/>
            <a:t> by using the </a:t>
          </a:r>
          <a:r>
            <a:rPr lang="en-US" sz="2500" i="0" kern="1200">
              <a:latin typeface="Gill Sans MT" panose="020B0502020104020203"/>
            </a:rPr>
            <a:t>Data</a:t>
          </a:r>
          <a:r>
            <a:rPr lang="en-US" sz="2500" i="0" kern="1200"/>
            <a:t> of procurement</a:t>
          </a:r>
          <a:r>
            <a:rPr lang="en-US" sz="2500" i="0" kern="1200">
              <a:latin typeface="Gill Sans MT"/>
            </a:rPr>
            <a:t>.</a:t>
          </a:r>
          <a:endParaRPr lang="en-US" sz="2500" i="1" kern="1200">
            <a:latin typeface="Comic Sans MS"/>
          </a:endParaRPr>
        </a:p>
      </dsp:txBody>
      <dsp:txXfrm>
        <a:off x="1123137" y="1215931"/>
        <a:ext cx="9772232" cy="972413"/>
      </dsp:txXfrm>
    </dsp:sp>
    <dsp:sp modelId="{1F03F052-50FE-411B-9C23-03EE8509E9E8}">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6A50F-7B23-4E17-BEC0-26D423CD4631}">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91D300-8E8D-4FE9-B0D4-2555D8C40102}">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90000"/>
            </a:lnSpc>
            <a:spcBef>
              <a:spcPct val="0"/>
            </a:spcBef>
            <a:spcAft>
              <a:spcPct val="35000"/>
            </a:spcAft>
            <a:buNone/>
          </a:pPr>
          <a:r>
            <a:rPr lang="en-US" sz="2500" i="0" kern="1200"/>
            <a:t>Cluster </a:t>
          </a:r>
          <a:r>
            <a:rPr lang="en-US" sz="2500" i="0" kern="1200">
              <a:latin typeface="Gill Sans MT" panose="020B0502020104020203"/>
            </a:rPr>
            <a:t>Items</a:t>
          </a:r>
          <a:r>
            <a:rPr lang="en-US" sz="2500" i="0" kern="1200"/>
            <a:t> that have similar purchasing patterns</a:t>
          </a:r>
          <a:r>
            <a:rPr lang="en-US" sz="2500" i="0" kern="1200">
              <a:latin typeface="Gill Sans MT"/>
            </a:rPr>
            <a:t>.</a:t>
          </a:r>
        </a:p>
      </dsp:txBody>
      <dsp:txXfrm>
        <a:off x="1123137" y="2431448"/>
        <a:ext cx="9772232" cy="972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895D9-FC2D-4B6B-B17C-699E06BB41D5}">
      <dsp:nvSpPr>
        <dsp:cNvPr id="0" name=""/>
        <dsp:cNvSpPr/>
      </dsp:nvSpPr>
      <dsp:spPr>
        <a:xfrm>
          <a:off x="0" y="1662"/>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58BBC3-4B0D-4B65-8275-FC6A4CB6A2E2}">
      <dsp:nvSpPr>
        <dsp:cNvPr id="0" name=""/>
        <dsp:cNvSpPr/>
      </dsp:nvSpPr>
      <dsp:spPr>
        <a:xfrm>
          <a:off x="0" y="1662"/>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Calibri"/>
              <a:cs typeface="Calibri"/>
            </a:rPr>
            <a:t>We will filter out all the rows where storage location for material is missing and see the pattern.</a:t>
          </a:r>
        </a:p>
      </dsp:txBody>
      <dsp:txXfrm>
        <a:off x="0" y="1662"/>
        <a:ext cx="10895369" cy="1133650"/>
      </dsp:txXfrm>
    </dsp:sp>
    <dsp:sp modelId="{E1CFA57E-4670-46AC-8F55-4EF60A0709CA}">
      <dsp:nvSpPr>
        <dsp:cNvPr id="0" name=""/>
        <dsp:cNvSpPr/>
      </dsp:nvSpPr>
      <dsp:spPr>
        <a:xfrm>
          <a:off x="0" y="1135313"/>
          <a:ext cx="10895369" cy="0"/>
        </a:xfrm>
        <a:prstGeom prst="line">
          <a:avLst/>
        </a:prstGeom>
        <a:solidFill>
          <a:schemeClr val="accent2">
            <a:hueOff val="677407"/>
            <a:satOff val="-3316"/>
            <a:lumOff val="1862"/>
            <a:alphaOff val="0"/>
          </a:schemeClr>
        </a:solidFill>
        <a:ln w="19050" cap="rnd" cmpd="sng" algn="ctr">
          <a:solidFill>
            <a:schemeClr val="accent2">
              <a:hueOff val="677407"/>
              <a:satOff val="-3316"/>
              <a:lumOff val="18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7DC2F2-0A5B-4CD3-98C3-1A3D92F8F4BF}">
      <dsp:nvSpPr>
        <dsp:cNvPr id="0" name=""/>
        <dsp:cNvSpPr/>
      </dsp:nvSpPr>
      <dsp:spPr>
        <a:xfrm>
          <a:off x="0" y="1135313"/>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Calibri"/>
              <a:cs typeface="Calibri"/>
            </a:rPr>
            <a:t>After filtering out, we saw items where storage location is missing, also has a planned delivery time as 0 days. All the items got delivered in 0 days</a:t>
          </a:r>
        </a:p>
      </dsp:txBody>
      <dsp:txXfrm>
        <a:off x="0" y="1135313"/>
        <a:ext cx="10895369" cy="1133650"/>
      </dsp:txXfrm>
    </dsp:sp>
    <dsp:sp modelId="{A89A078C-D25F-4149-BB6C-CDCEF5CE7951}">
      <dsp:nvSpPr>
        <dsp:cNvPr id="0" name=""/>
        <dsp:cNvSpPr/>
      </dsp:nvSpPr>
      <dsp:spPr>
        <a:xfrm>
          <a:off x="0" y="2268963"/>
          <a:ext cx="10895369" cy="0"/>
        </a:xfrm>
        <a:prstGeom prst="line">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9245AA-9C48-4E41-A7AF-E422CA3EF728}">
      <dsp:nvSpPr>
        <dsp:cNvPr id="0" name=""/>
        <dsp:cNvSpPr/>
      </dsp:nvSpPr>
      <dsp:spPr>
        <a:xfrm>
          <a:off x="0" y="2268963"/>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Calibri"/>
              <a:cs typeface="Calibri"/>
            </a:rPr>
            <a:t>So, filtering out rows where planned delivery time is 0 days and again checking the frequency of storage location. Max of them belongs to 'CGEN' storage location.</a:t>
          </a:r>
        </a:p>
      </dsp:txBody>
      <dsp:txXfrm>
        <a:off x="0" y="2268963"/>
        <a:ext cx="10895369" cy="1133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803D9-7582-4D10-BD0A-671A9719A2AC}">
      <dsp:nvSpPr>
        <dsp:cNvPr id="0" name=""/>
        <dsp:cNvSpPr/>
      </dsp:nvSpPr>
      <dsp:spPr>
        <a:xfrm>
          <a:off x="0" y="0"/>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70E3C-FB98-4257-A0E3-A48904EF93E9}">
      <dsp:nvSpPr>
        <dsp:cNvPr id="0" name=""/>
        <dsp:cNvSpPr/>
      </dsp:nvSpPr>
      <dsp:spPr>
        <a:xfrm>
          <a:off x="0" y="0"/>
          <a:ext cx="10895369" cy="1702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Calibri"/>
              <a:cs typeface="Calibri"/>
            </a:rPr>
            <a:t>We </a:t>
          </a:r>
          <a:r>
            <a:rPr lang="en-US" sz="3400" kern="1200" err="1">
              <a:latin typeface="Calibri"/>
              <a:cs typeface="Calibri"/>
            </a:rPr>
            <a:t>alloted</a:t>
          </a:r>
          <a:r>
            <a:rPr lang="en-US" sz="3400" kern="1200">
              <a:latin typeface="Calibri"/>
              <a:cs typeface="Calibri"/>
            </a:rPr>
            <a:t> a new category I.e. 'N' in DCI after understanding the business problem and the given features</a:t>
          </a:r>
        </a:p>
      </dsp:txBody>
      <dsp:txXfrm>
        <a:off x="0" y="0"/>
        <a:ext cx="10895369" cy="1702138"/>
      </dsp:txXfrm>
    </dsp:sp>
    <dsp:sp modelId="{0A10E9DE-453E-4F76-93D9-41C19D02C11F}">
      <dsp:nvSpPr>
        <dsp:cNvPr id="0" name=""/>
        <dsp:cNvSpPr/>
      </dsp:nvSpPr>
      <dsp:spPr>
        <a:xfrm>
          <a:off x="0" y="1702138"/>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7D2E89-BFEE-4E05-A8C3-B995DBA4F5CB}">
      <dsp:nvSpPr>
        <dsp:cNvPr id="0" name=""/>
        <dsp:cNvSpPr/>
      </dsp:nvSpPr>
      <dsp:spPr>
        <a:xfrm>
          <a:off x="0" y="1702138"/>
          <a:ext cx="10895369" cy="1702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Calibri"/>
              <a:cs typeface="Calibri"/>
            </a:rPr>
            <a:t>Missing values in DCI can also be said that the items not regarded as closed or not delivered, so we gave them new category N</a:t>
          </a:r>
        </a:p>
      </dsp:txBody>
      <dsp:txXfrm>
        <a:off x="0" y="1702138"/>
        <a:ext cx="10895369" cy="1702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3FAC-9FF5-4405-AA16-1F6F3DAB8060}">
      <dsp:nvSpPr>
        <dsp:cNvPr id="0" name=""/>
        <dsp:cNvSpPr/>
      </dsp:nvSpPr>
      <dsp:spPr>
        <a:xfrm>
          <a:off x="0" y="1662"/>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F8EC0-B626-481A-931E-7127D236F284}">
      <dsp:nvSpPr>
        <dsp:cNvPr id="0" name=""/>
        <dsp:cNvSpPr/>
      </dsp:nvSpPr>
      <dsp:spPr>
        <a:xfrm>
          <a:off x="0" y="1662"/>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latin typeface="Calibri"/>
              <a:cs typeface="Calibri"/>
            </a:rPr>
            <a:t>We will filter out a the rows where Basic unit of measure is missing and see the pattern in other features.</a:t>
          </a:r>
        </a:p>
      </dsp:txBody>
      <dsp:txXfrm>
        <a:off x="0" y="1662"/>
        <a:ext cx="10895369" cy="1133650"/>
      </dsp:txXfrm>
    </dsp:sp>
    <dsp:sp modelId="{54B254FF-9082-4D2C-90F6-0CD9B2E607B9}">
      <dsp:nvSpPr>
        <dsp:cNvPr id="0" name=""/>
        <dsp:cNvSpPr/>
      </dsp:nvSpPr>
      <dsp:spPr>
        <a:xfrm>
          <a:off x="0" y="1135313"/>
          <a:ext cx="10895369"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E719EA-E403-4162-AA16-12ADE15FEF8F}">
      <dsp:nvSpPr>
        <dsp:cNvPr id="0" name=""/>
        <dsp:cNvSpPr/>
      </dsp:nvSpPr>
      <dsp:spPr>
        <a:xfrm>
          <a:off x="0" y="1135313"/>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latin typeface="Calibri"/>
              <a:cs typeface="Calibri"/>
            </a:rPr>
            <a:t>After filtering, We see that items </a:t>
          </a:r>
          <a:r>
            <a:rPr lang="en-US" sz="2200" kern="1200" err="1">
              <a:latin typeface="Calibri"/>
              <a:cs typeface="Calibri"/>
            </a:rPr>
            <a:t>whoes</a:t>
          </a:r>
          <a:r>
            <a:rPr lang="en-US" sz="2200" kern="1200">
              <a:latin typeface="Calibri"/>
              <a:cs typeface="Calibri"/>
            </a:rPr>
            <a:t> basic unit is missing belongs to the material no 950028.0 and space the material occupies I.e. Volume is also 0.</a:t>
          </a:r>
        </a:p>
      </dsp:txBody>
      <dsp:txXfrm>
        <a:off x="0" y="1135313"/>
        <a:ext cx="10895369" cy="1133650"/>
      </dsp:txXfrm>
    </dsp:sp>
    <dsp:sp modelId="{ED18860A-B3F4-4279-ADA4-B884415589BA}">
      <dsp:nvSpPr>
        <dsp:cNvPr id="0" name=""/>
        <dsp:cNvSpPr/>
      </dsp:nvSpPr>
      <dsp:spPr>
        <a:xfrm>
          <a:off x="0" y="2268963"/>
          <a:ext cx="10895369"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F705AD-D5A3-476E-A0DC-F2A14E4657AF}">
      <dsp:nvSpPr>
        <dsp:cNvPr id="0" name=""/>
        <dsp:cNvSpPr/>
      </dsp:nvSpPr>
      <dsp:spPr>
        <a:xfrm>
          <a:off x="0" y="2268963"/>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latin typeface="Calibri"/>
              <a:cs typeface="Calibri"/>
            </a:rPr>
            <a:t>So, Filtering the rows with the above condition where Material is 950028.0 and Volume is 0, We will check the feature </a:t>
          </a:r>
          <a:r>
            <a:rPr lang="en-US" sz="2200" kern="1200" err="1">
              <a:latin typeface="Calibri"/>
              <a:cs typeface="Calibri"/>
            </a:rPr>
            <a:t>BUn</a:t>
          </a:r>
          <a:r>
            <a:rPr lang="en-US" sz="2200" kern="1200">
              <a:latin typeface="Calibri"/>
              <a:cs typeface="Calibri"/>
            </a:rPr>
            <a:t> and impute the missing rows with its most </a:t>
          </a:r>
          <a:r>
            <a:rPr lang="en-US" sz="2200" kern="1200" err="1">
              <a:latin typeface="Calibri"/>
              <a:cs typeface="Calibri"/>
            </a:rPr>
            <a:t>occuring</a:t>
          </a:r>
          <a:r>
            <a:rPr lang="en-US" sz="2200" kern="1200">
              <a:latin typeface="Calibri"/>
              <a:cs typeface="Calibri"/>
            </a:rPr>
            <a:t> measure I.e. EA basic unit of measure</a:t>
          </a:r>
        </a:p>
      </dsp:txBody>
      <dsp:txXfrm>
        <a:off x="0" y="2268963"/>
        <a:ext cx="10895369" cy="11336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4DC51-7800-483F-95C8-25B160641530}">
      <dsp:nvSpPr>
        <dsp:cNvPr id="0" name=""/>
        <dsp:cNvSpPr/>
      </dsp:nvSpPr>
      <dsp:spPr>
        <a:xfrm>
          <a:off x="0" y="1662"/>
          <a:ext cx="10895369"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A936C-A62C-4BA6-9BA2-1D4E6545E296}">
      <dsp:nvSpPr>
        <dsp:cNvPr id="0" name=""/>
        <dsp:cNvSpPr/>
      </dsp:nvSpPr>
      <dsp:spPr>
        <a:xfrm>
          <a:off x="0" y="1662"/>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a:latin typeface="Calibri"/>
              <a:cs typeface="Calibri"/>
            </a:rPr>
            <a:t>We will filter out a the rows where Profit Centre is missing and see the pattern in other features.</a:t>
          </a:r>
        </a:p>
      </dsp:txBody>
      <dsp:txXfrm>
        <a:off x="0" y="1662"/>
        <a:ext cx="10895369" cy="1133650"/>
      </dsp:txXfrm>
    </dsp:sp>
    <dsp:sp modelId="{B54E02F9-956C-4B78-B7E1-28FA0779E8EC}">
      <dsp:nvSpPr>
        <dsp:cNvPr id="0" name=""/>
        <dsp:cNvSpPr/>
      </dsp:nvSpPr>
      <dsp:spPr>
        <a:xfrm>
          <a:off x="0" y="1135313"/>
          <a:ext cx="10895369" cy="0"/>
        </a:xfrm>
        <a:prstGeom prst="line">
          <a:avLst/>
        </a:prstGeom>
        <a:solidFill>
          <a:schemeClr val="accent5">
            <a:hueOff val="3118619"/>
            <a:satOff val="-2006"/>
            <a:lumOff val="1372"/>
            <a:alphaOff val="0"/>
          </a:schemeClr>
        </a:solidFill>
        <a:ln w="19050" cap="rnd" cmpd="sng" algn="ctr">
          <a:solidFill>
            <a:schemeClr val="accent5">
              <a:hueOff val="3118619"/>
              <a:satOff val="-200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9798E-6F16-4A09-A608-52D380B16E05}">
      <dsp:nvSpPr>
        <dsp:cNvPr id="0" name=""/>
        <dsp:cNvSpPr/>
      </dsp:nvSpPr>
      <dsp:spPr>
        <a:xfrm>
          <a:off x="0" y="1135313"/>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a:latin typeface="Calibri"/>
              <a:cs typeface="Calibri"/>
            </a:rPr>
            <a:t>Missing profit centres belongs to EA basic unit of measure in purchasing doc item</a:t>
          </a:r>
        </a:p>
      </dsp:txBody>
      <dsp:txXfrm>
        <a:off x="0" y="1135313"/>
        <a:ext cx="10895369" cy="1133650"/>
      </dsp:txXfrm>
    </dsp:sp>
    <dsp:sp modelId="{89EC2E44-4B00-40BB-8F96-2FDBDF41C996}">
      <dsp:nvSpPr>
        <dsp:cNvPr id="0" name=""/>
        <dsp:cNvSpPr/>
      </dsp:nvSpPr>
      <dsp:spPr>
        <a:xfrm>
          <a:off x="0" y="2268963"/>
          <a:ext cx="10895369"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E6AE6D-BDBB-4ABB-89A3-1FDC2802A519}">
      <dsp:nvSpPr>
        <dsp:cNvPr id="0" name=""/>
        <dsp:cNvSpPr/>
      </dsp:nvSpPr>
      <dsp:spPr>
        <a:xfrm>
          <a:off x="0" y="2268963"/>
          <a:ext cx="10895369" cy="1133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a:latin typeface="Calibri"/>
              <a:cs typeface="Calibri"/>
            </a:rPr>
            <a:t>So, We will filter out the above condition where basic unit of measure is EA from the original dataset and impute the most frequent date.</a:t>
          </a:r>
        </a:p>
      </dsp:txBody>
      <dsp:txXfrm>
        <a:off x="0" y="2268963"/>
        <a:ext cx="10895369" cy="11336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5C456-0A80-4CB4-8894-FC5693BBFCA8}">
      <dsp:nvSpPr>
        <dsp:cNvPr id="0" name=""/>
        <dsp:cNvSpPr/>
      </dsp:nvSpPr>
      <dsp:spPr>
        <a:xfrm>
          <a:off x="0" y="0"/>
          <a:ext cx="658840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F9B39-9131-4A7E-A26B-3441321130CD}">
      <dsp:nvSpPr>
        <dsp:cNvPr id="0" name=""/>
        <dsp:cNvSpPr/>
      </dsp:nvSpPr>
      <dsp:spPr>
        <a:xfrm>
          <a:off x="0" y="0"/>
          <a:ext cx="6588409" cy="182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kern="1200">
              <a:latin typeface="Calibri"/>
              <a:cs typeface="Calibri"/>
            </a:rPr>
            <a:t>We will replace the missing values in NCM Code with its statistical meausres like mode.</a:t>
          </a:r>
        </a:p>
      </dsp:txBody>
      <dsp:txXfrm>
        <a:off x="0" y="0"/>
        <a:ext cx="6588409" cy="1829344"/>
      </dsp:txXfrm>
    </dsp:sp>
    <dsp:sp modelId="{CDC6A79E-432E-4DFF-ACA0-FD7048AB72CB}">
      <dsp:nvSpPr>
        <dsp:cNvPr id="0" name=""/>
        <dsp:cNvSpPr/>
      </dsp:nvSpPr>
      <dsp:spPr>
        <a:xfrm>
          <a:off x="0" y="1829344"/>
          <a:ext cx="6588409" cy="0"/>
        </a:xfrm>
        <a:prstGeom prst="line">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21106-1917-4C56-A2FC-8414865477F2}">
      <dsp:nvSpPr>
        <dsp:cNvPr id="0" name=""/>
        <dsp:cNvSpPr/>
      </dsp:nvSpPr>
      <dsp:spPr>
        <a:xfrm>
          <a:off x="0" y="1829344"/>
          <a:ext cx="6588409" cy="182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endParaRPr lang="en-US" sz="3600" kern="1200">
            <a:latin typeface="Century Gothic"/>
            <a:cs typeface="Calibri Light"/>
          </a:endParaRPr>
        </a:p>
      </dsp:txBody>
      <dsp:txXfrm>
        <a:off x="0" y="1829344"/>
        <a:ext cx="6588409" cy="18293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653534-BC0C-45E3-B956-0189D28425BA}">
      <dsp:nvSpPr>
        <dsp:cNvPr id="0" name=""/>
        <dsp:cNvSpPr/>
      </dsp:nvSpPr>
      <dsp:spPr>
        <a:xfrm>
          <a:off x="0" y="0"/>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7E95D3-E9A8-496A-B7FC-562DA6516A61}">
      <dsp:nvSpPr>
        <dsp:cNvPr id="0" name=""/>
        <dsp:cNvSpPr/>
      </dsp:nvSpPr>
      <dsp:spPr>
        <a:xfrm>
          <a:off x="0" y="0"/>
          <a:ext cx="10895369" cy="340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rtl="0">
            <a:lnSpc>
              <a:spcPct val="90000"/>
            </a:lnSpc>
            <a:spcBef>
              <a:spcPct val="0"/>
            </a:spcBef>
            <a:spcAft>
              <a:spcPct val="35000"/>
            </a:spcAft>
            <a:buNone/>
          </a:pPr>
          <a:r>
            <a:rPr lang="en-US" sz="5300" kern="1200" dirty="0">
              <a:latin typeface="Calibri"/>
              <a:cs typeface="Calibri"/>
            </a:rPr>
            <a:t>We will replace missing values using techniques  like backward fill and forward fill in order to provide consistency in the date column.</a:t>
          </a:r>
        </a:p>
      </dsp:txBody>
      <dsp:txXfrm>
        <a:off x="0" y="0"/>
        <a:ext cx="10895369" cy="340427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8120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086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8128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331944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71184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98989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02532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3530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6383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926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496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1383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9831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8833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7978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6126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148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91379405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5.xml"/><Relationship Id="rId5" Type="http://schemas.openxmlformats.org/officeDocument/2006/relationships/image" Target="../media/image5.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png"/><Relationship Id="rId7" Type="http://schemas.openxmlformats.org/officeDocument/2006/relationships/diagramLayout" Target="../diagrams/layout6.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6.xml"/><Relationship Id="rId5" Type="http://schemas.openxmlformats.org/officeDocument/2006/relationships/image" Target="../media/image5.png"/><Relationship Id="rId10" Type="http://schemas.microsoft.com/office/2007/relationships/diagramDrawing" Target="../diagrams/drawing6.xml"/><Relationship Id="rId4" Type="http://schemas.openxmlformats.org/officeDocument/2006/relationships/image" Target="../media/image4.png"/><Relationship Id="rId9" Type="http://schemas.openxmlformats.org/officeDocument/2006/relationships/diagramColors" Target="../diagrams/colors6.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3.png"/><Relationship Id="rId7" Type="http://schemas.openxmlformats.org/officeDocument/2006/relationships/diagramLayout" Target="../diagrams/layout8.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8.xml"/><Relationship Id="rId5" Type="http://schemas.openxmlformats.org/officeDocument/2006/relationships/image" Target="../media/image5.png"/><Relationship Id="rId10" Type="http://schemas.microsoft.com/office/2007/relationships/diagramDrawing" Target="../diagrams/drawing8.xml"/><Relationship Id="rId4" Type="http://schemas.openxmlformats.org/officeDocument/2006/relationships/image" Target="../media/image4.png"/><Relationship Id="rId9" Type="http://schemas.openxmlformats.org/officeDocument/2006/relationships/diagramColors" Target="../diagrams/colors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1" name="Picture 4" descr="Graph">
            <a:extLst>
              <a:ext uri="{FF2B5EF4-FFF2-40B4-BE49-F238E27FC236}">
                <a16:creationId xmlns:a16="http://schemas.microsoft.com/office/drawing/2014/main" id="{B23C4970-5549-45F3-B80E-236160141077}"/>
              </a:ext>
            </a:extLst>
          </p:cNvPr>
          <p:cNvPicPr>
            <a:picLocks noChangeAspect="1"/>
          </p:cNvPicPr>
          <p:nvPr/>
        </p:nvPicPr>
        <p:blipFill rotWithShape="1">
          <a:blip r:embed="rId3">
            <a:duotone>
              <a:prstClr val="black"/>
              <a:schemeClr val="accent5">
                <a:tint val="45000"/>
                <a:satMod val="400000"/>
              </a:schemeClr>
            </a:duotone>
            <a:alphaModFix amt="25000"/>
          </a:blip>
          <a:srcRect t="18183" r="9085" b="-7"/>
          <a:stretch/>
        </p:blipFill>
        <p:spPr>
          <a:xfrm>
            <a:off x="20" y="10"/>
            <a:ext cx="12191980" cy="6857990"/>
          </a:xfrm>
          <a:prstGeom prst="rect">
            <a:avLst/>
          </a:prstGeom>
        </p:spPr>
      </p:pic>
      <p:sp>
        <p:nvSpPr>
          <p:cNvPr id="2" name="Title 1">
            <a:extLst>
              <a:ext uri="{FF2B5EF4-FFF2-40B4-BE49-F238E27FC236}">
                <a16:creationId xmlns:a16="http://schemas.microsoft.com/office/drawing/2014/main" id="{2448D1BA-8149-4FA6-AE8A-A871E81B43CE}"/>
              </a:ext>
            </a:extLst>
          </p:cNvPr>
          <p:cNvSpPr>
            <a:spLocks noGrp="1"/>
          </p:cNvSpPr>
          <p:nvPr>
            <p:ph type="ctrTitle"/>
          </p:nvPr>
        </p:nvSpPr>
        <p:spPr>
          <a:xfrm>
            <a:off x="1154955" y="1447800"/>
            <a:ext cx="8825658" cy="3329581"/>
          </a:xfrm>
        </p:spPr>
        <p:txBody>
          <a:bodyPr>
            <a:normAutofit/>
          </a:bodyPr>
          <a:lstStyle/>
          <a:p>
            <a:r>
              <a:rPr lang="en-US" b="1" cap="none">
                <a:ea typeface="+mj-lt"/>
                <a:cs typeface="+mj-lt"/>
              </a:rPr>
              <a:t>Spend Analytics</a:t>
            </a:r>
            <a:endParaRPr lang="en-US" b="1" cap="none"/>
          </a:p>
        </p:txBody>
      </p:sp>
      <p:sp>
        <p:nvSpPr>
          <p:cNvPr id="3" name="Subtitle 2">
            <a:extLst>
              <a:ext uri="{FF2B5EF4-FFF2-40B4-BE49-F238E27FC236}">
                <a16:creationId xmlns:a16="http://schemas.microsoft.com/office/drawing/2014/main" id="{7B5E7E6F-E0D5-444C-94AA-E55209984564}"/>
              </a:ext>
            </a:extLst>
          </p:cNvPr>
          <p:cNvSpPr>
            <a:spLocks noGrp="1"/>
          </p:cNvSpPr>
          <p:nvPr>
            <p:ph type="subTitle" idx="1"/>
          </p:nvPr>
        </p:nvSpPr>
        <p:spPr>
          <a:xfrm>
            <a:off x="1154955" y="4777380"/>
            <a:ext cx="8825658" cy="861420"/>
          </a:xfrm>
        </p:spPr>
        <p:txBody>
          <a:bodyPr vert="horz" lIns="91440" tIns="91440" rIns="91440" bIns="91440" rtlCol="0">
            <a:normAutofit/>
          </a:bodyPr>
          <a:lstStyle/>
          <a:p>
            <a:r>
              <a:rPr lang="en-US" i="1">
                <a:ea typeface="+mn-lt"/>
                <a:cs typeface="+mn-lt"/>
              </a:rPr>
              <a:t>DATA SCIENCE PRODEGREE PROJECT</a:t>
            </a:r>
            <a:endParaRPr lang="en-US" i="1" u="sng"/>
          </a:p>
        </p:txBody>
      </p:sp>
      <p:sp>
        <p:nvSpPr>
          <p:cNvPr id="32"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841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9" name="Picture 1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1" name="Oval 1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3" name="Picture 1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7" name="Rectangle 1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A8A757-704B-4A62-BB1D-D56E4950D2F4}"/>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b="1" i="0" kern="1200" dirty="0">
                <a:latin typeface="+mj-lt"/>
                <a:ea typeface="+mj-ea"/>
                <a:cs typeface="+mj-cs"/>
              </a:rPr>
              <a:t>Checking data type </a:t>
            </a:r>
            <a:r>
              <a:rPr lang="en-US" b="1" dirty="0"/>
              <a:t>of some columns</a:t>
            </a:r>
            <a:br>
              <a:rPr lang="en-US" sz="2600" b="0" i="0" kern="1200" dirty="0">
                <a:solidFill>
                  <a:schemeClr val="tx2"/>
                </a:solidFill>
                <a:latin typeface="+mj-lt"/>
                <a:ea typeface="+mj-ea"/>
                <a:cs typeface="+mj-cs"/>
              </a:rPr>
            </a:br>
            <a:endParaRPr lang="en-US" sz="2600" b="0" i="0" kern="1200" dirty="0">
              <a:solidFill>
                <a:schemeClr val="tx2"/>
              </a:solidFill>
              <a:effectLst/>
              <a:latin typeface="+mj-lt"/>
              <a:ea typeface="+mj-ea"/>
              <a:cs typeface="+mj-cs"/>
            </a:endParaRPr>
          </a:p>
        </p:txBody>
      </p:sp>
      <p:pic>
        <p:nvPicPr>
          <p:cNvPr id="4" name="Picture 4" descr="Text, letter&#10;&#10;Description automatically generated">
            <a:extLst>
              <a:ext uri="{FF2B5EF4-FFF2-40B4-BE49-F238E27FC236}">
                <a16:creationId xmlns:a16="http://schemas.microsoft.com/office/drawing/2014/main" id="{25DA6C07-28EC-4F2E-9B62-701318BD2E29}"/>
              </a:ext>
            </a:extLst>
          </p:cNvPr>
          <p:cNvPicPr>
            <a:picLocks noChangeAspect="1"/>
          </p:cNvPicPr>
          <p:nvPr/>
        </p:nvPicPr>
        <p:blipFill>
          <a:blip r:embed="rId7"/>
          <a:stretch>
            <a:fillRect/>
          </a:stretch>
        </p:blipFill>
        <p:spPr>
          <a:xfrm>
            <a:off x="521896" y="1456623"/>
            <a:ext cx="6429287" cy="5013553"/>
          </a:xfrm>
          <a:prstGeom prst="rect">
            <a:avLst/>
          </a:prstGeom>
          <a:effectLst>
            <a:outerShdw blurRad="50800" dist="38100" dir="5400000" algn="t" rotWithShape="0">
              <a:prstClr val="black">
                <a:alpha val="43000"/>
              </a:prstClr>
            </a:outerShdw>
          </a:effectLst>
        </p:spPr>
      </p:pic>
      <p:sp>
        <p:nvSpPr>
          <p:cNvPr id="6" name="Text Placeholder 5">
            <a:extLst>
              <a:ext uri="{FF2B5EF4-FFF2-40B4-BE49-F238E27FC236}">
                <a16:creationId xmlns:a16="http://schemas.microsoft.com/office/drawing/2014/main" id="{F79CEA14-B0BB-4B38-B68A-B024011C2459}"/>
              </a:ext>
            </a:extLst>
          </p:cNvPr>
          <p:cNvSpPr>
            <a:spLocks noGrp="1"/>
          </p:cNvSpPr>
          <p:nvPr>
            <p:ph type="body" sz="half" idx="2"/>
          </p:nvPr>
        </p:nvSpPr>
        <p:spPr>
          <a:xfrm>
            <a:off x="7337728" y="1577762"/>
            <a:ext cx="4415293" cy="4196185"/>
          </a:xfrm>
        </p:spPr>
        <p:txBody>
          <a:bodyPr vert="horz" lIns="91440" tIns="45720" rIns="91440" bIns="45720" rtlCol="0" anchor="t">
            <a:normAutofit/>
          </a:bodyPr>
          <a:lstStyle/>
          <a:p>
            <a:pPr>
              <a:buFont typeface="Wingdings 3" charset="2"/>
              <a:buChar char=""/>
            </a:pPr>
            <a:r>
              <a:rPr lang="en-US" sz="2000" dirty="0">
                <a:latin typeface="Calibri"/>
                <a:cs typeface="Calibri"/>
              </a:rPr>
              <a:t>We can see that the values in feature Changed On and Price Date are datetime values </a:t>
            </a:r>
          </a:p>
          <a:p>
            <a:pPr>
              <a:buFont typeface="Wingdings 3" charset="2"/>
              <a:buChar char=""/>
            </a:pPr>
            <a:r>
              <a:rPr lang="en-US" sz="2000" dirty="0">
                <a:latin typeface="Calibri"/>
                <a:cs typeface="Calibri"/>
              </a:rPr>
              <a:t>So, We will convert Changed On and Price Date to datetime datatype.</a:t>
            </a:r>
          </a:p>
          <a:p>
            <a:pPr>
              <a:buChar char=""/>
            </a:pPr>
            <a:endParaRPr lang="en-US" dirty="0">
              <a:latin typeface="Century Gothic" panose="020B0502020202020204"/>
              <a:cs typeface="Calibri"/>
            </a:endParaRPr>
          </a:p>
          <a:p>
            <a:pPr>
              <a:buFont typeface="Wingdings 3" charset="2"/>
              <a:buChar char=""/>
            </a:pPr>
            <a:endParaRPr lang="en-US" dirty="0"/>
          </a:p>
          <a:p>
            <a:pPr>
              <a:buFont typeface="Wingdings 3" charset="2"/>
              <a:buChar char=""/>
            </a:pPr>
            <a:endParaRPr lang="en-US" dirty="0"/>
          </a:p>
        </p:txBody>
      </p:sp>
    </p:spTree>
    <p:extLst>
      <p:ext uri="{BB962C8B-B14F-4D97-AF65-F5344CB8AC3E}">
        <p14:creationId xmlns:p14="http://schemas.microsoft.com/office/powerpoint/2010/main" val="205043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2" name="Picture 16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4" name="Picture 16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6" name="Oval 16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8" name="Picture 16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0" name="Picture 16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2" name="Rectangle 17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A8A757-704B-4A62-BB1D-D56E4950D2F4}"/>
              </a:ext>
            </a:extLst>
          </p:cNvPr>
          <p:cNvSpPr>
            <a:spLocks noGrp="1"/>
          </p:cNvSpPr>
          <p:nvPr>
            <p:ph type="title"/>
          </p:nvPr>
        </p:nvSpPr>
        <p:spPr>
          <a:xfrm>
            <a:off x="2748024" y="226700"/>
            <a:ext cx="9252154" cy="1223983"/>
          </a:xfrm>
        </p:spPr>
        <p:txBody>
          <a:bodyPr vert="horz" lIns="91440" tIns="45720" rIns="91440" bIns="45720" rtlCol="0" anchor="t">
            <a:normAutofit/>
          </a:bodyPr>
          <a:lstStyle/>
          <a:p>
            <a:pPr>
              <a:lnSpc>
                <a:spcPct val="90000"/>
              </a:lnSpc>
            </a:pPr>
            <a:r>
              <a:rPr lang="en-US" sz="2800" b="1" dirty="0"/>
              <a:t>Final Data Type of every column</a:t>
            </a:r>
            <a:br>
              <a:rPr lang="en-US" sz="2800" b="1" i="0" kern="1200" dirty="0"/>
            </a:br>
            <a:br>
              <a:rPr lang="en-US" sz="2600" b="0" i="0" kern="1200" dirty="0">
                <a:solidFill>
                  <a:schemeClr val="tx2"/>
                </a:solidFill>
                <a:latin typeface="+mj-lt"/>
                <a:ea typeface="+mj-ea"/>
                <a:cs typeface="+mj-cs"/>
              </a:rPr>
            </a:br>
            <a:endParaRPr lang="en-US" sz="2600" b="0" i="0" kern="1200" dirty="0">
              <a:solidFill>
                <a:schemeClr val="tx2"/>
              </a:solidFill>
              <a:effectLst/>
              <a:latin typeface="+mj-lt"/>
              <a:ea typeface="+mj-ea"/>
              <a:cs typeface="+mj-cs"/>
            </a:endParaRPr>
          </a:p>
        </p:txBody>
      </p:sp>
      <p:sp>
        <p:nvSpPr>
          <p:cNvPr id="6" name="Text Placeholder 5">
            <a:extLst>
              <a:ext uri="{FF2B5EF4-FFF2-40B4-BE49-F238E27FC236}">
                <a16:creationId xmlns:a16="http://schemas.microsoft.com/office/drawing/2014/main" id="{F79CEA14-B0BB-4B38-B68A-B024011C2459}"/>
              </a:ext>
            </a:extLst>
          </p:cNvPr>
          <p:cNvSpPr>
            <a:spLocks noGrp="1"/>
          </p:cNvSpPr>
          <p:nvPr>
            <p:ph type="body" sz="half" idx="2"/>
          </p:nvPr>
        </p:nvSpPr>
        <p:spPr>
          <a:xfrm>
            <a:off x="6575729" y="2052214"/>
            <a:ext cx="4415293" cy="4196185"/>
          </a:xfrm>
        </p:spPr>
        <p:txBody>
          <a:bodyPr vert="horz" lIns="91440" tIns="45720" rIns="91440" bIns="45720" rtlCol="0">
            <a:normAutofit/>
          </a:bodyPr>
          <a:lstStyle/>
          <a:p>
            <a:pPr>
              <a:buFont typeface="Wingdings 3" charset="2"/>
              <a:buChar char=""/>
            </a:pPr>
            <a:endParaRPr lang="en-US" dirty="0"/>
          </a:p>
          <a:p>
            <a:pPr>
              <a:buFont typeface="Wingdings 3" charset="2"/>
              <a:buChar char=""/>
            </a:pPr>
            <a:endParaRPr lang="en-US" dirty="0"/>
          </a:p>
          <a:p>
            <a:pPr>
              <a:buFont typeface="Wingdings 3" charset="2"/>
              <a:buChar char=""/>
            </a:pPr>
            <a:endParaRPr lang="en-US" dirty="0"/>
          </a:p>
          <a:p>
            <a:pPr>
              <a:buFont typeface="Wingdings 3" charset="2"/>
              <a:buChar char=""/>
            </a:pPr>
            <a:endParaRPr lang="en-US" dirty="0"/>
          </a:p>
        </p:txBody>
      </p:sp>
      <p:pic>
        <p:nvPicPr>
          <p:cNvPr id="5" name="Picture 6" descr="Text&#10;&#10;Description automatically generated">
            <a:extLst>
              <a:ext uri="{FF2B5EF4-FFF2-40B4-BE49-F238E27FC236}">
                <a16:creationId xmlns:a16="http://schemas.microsoft.com/office/drawing/2014/main" id="{D6D587D8-3BCF-47C8-98A3-B22D9BC6BD5C}"/>
              </a:ext>
            </a:extLst>
          </p:cNvPr>
          <p:cNvPicPr>
            <a:picLocks noChangeAspect="1"/>
          </p:cNvPicPr>
          <p:nvPr/>
        </p:nvPicPr>
        <p:blipFill>
          <a:blip r:embed="rId7"/>
          <a:stretch>
            <a:fillRect/>
          </a:stretch>
        </p:blipFill>
        <p:spPr>
          <a:xfrm>
            <a:off x="1187571" y="1004812"/>
            <a:ext cx="9701840" cy="5480980"/>
          </a:xfrm>
          <a:prstGeom prst="rect">
            <a:avLst/>
          </a:prstGeom>
        </p:spPr>
      </p:pic>
    </p:spTree>
    <p:extLst>
      <p:ext uri="{BB962C8B-B14F-4D97-AF65-F5344CB8AC3E}">
        <p14:creationId xmlns:p14="http://schemas.microsoft.com/office/powerpoint/2010/main" val="414508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Text Placeholder 5">
            <a:extLst>
              <a:ext uri="{FF2B5EF4-FFF2-40B4-BE49-F238E27FC236}">
                <a16:creationId xmlns:a16="http://schemas.microsoft.com/office/drawing/2014/main" id="{F79CEA14-B0BB-4B38-B68A-B024011C2459}"/>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pPr>
              <a:lnSpc>
                <a:spcPct val="90000"/>
              </a:lnSpc>
            </a:pPr>
            <a:endParaRPr lang="en-US" sz="700" b="0" i="0" kern="1200" cap="all" dirty="0">
              <a:solidFill>
                <a:schemeClr val="tx1">
                  <a:lumMod val="85000"/>
                  <a:lumOff val="15000"/>
                </a:schemeClr>
              </a:solidFill>
              <a:latin typeface="+mj-lt"/>
            </a:endParaRPr>
          </a:p>
          <a:p>
            <a:pPr>
              <a:lnSpc>
                <a:spcPct val="90000"/>
              </a:lnSpc>
            </a:pPr>
            <a:endParaRPr lang="en-US" sz="700" b="0" i="0" kern="1200" cap="all">
              <a:solidFill>
                <a:schemeClr val="tx1">
                  <a:lumMod val="85000"/>
                  <a:lumOff val="15000"/>
                </a:schemeClr>
              </a:solidFill>
              <a:latin typeface="+mj-lt"/>
              <a:ea typeface="+mj-ea"/>
              <a:cs typeface="+mj-cs"/>
            </a:endParaRPr>
          </a:p>
          <a:p>
            <a:pPr>
              <a:lnSpc>
                <a:spcPct val="90000"/>
              </a:lnSpc>
            </a:pPr>
            <a:endParaRPr lang="en-US" sz="700" b="0" i="0" kern="1200" cap="all">
              <a:solidFill>
                <a:schemeClr val="tx1">
                  <a:lumMod val="85000"/>
                  <a:lumOff val="15000"/>
                </a:schemeClr>
              </a:solidFill>
              <a:latin typeface="+mj-lt"/>
              <a:ea typeface="+mj-ea"/>
              <a:cs typeface="+mj-cs"/>
            </a:endParaRPr>
          </a:p>
          <a:p>
            <a:pPr>
              <a:lnSpc>
                <a:spcPct val="90000"/>
              </a:lnSpc>
            </a:pPr>
            <a:endParaRPr lang="en-US" sz="700" b="0" i="0" kern="1200" cap="all">
              <a:solidFill>
                <a:schemeClr val="tx1">
                  <a:lumMod val="85000"/>
                  <a:lumOff val="15000"/>
                </a:schemeClr>
              </a:solidFill>
              <a:latin typeface="+mj-lt"/>
              <a:ea typeface="+mj-ea"/>
              <a:cs typeface="+mj-cs"/>
            </a:endParaRPr>
          </a:p>
        </p:txBody>
      </p:sp>
      <p:sp>
        <p:nvSpPr>
          <p:cNvPr id="2" name="Title 1">
            <a:extLst>
              <a:ext uri="{FF2B5EF4-FFF2-40B4-BE49-F238E27FC236}">
                <a16:creationId xmlns:a16="http://schemas.microsoft.com/office/drawing/2014/main" id="{82A8A757-704B-4A62-BB1D-D56E4950D2F4}"/>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5000" dirty="0"/>
              <a:t>Feature Selection</a:t>
            </a:r>
            <a:br>
              <a:rPr lang="en-US" sz="5000" b="0" i="0" kern="1200" dirty="0">
                <a:solidFill>
                  <a:schemeClr val="tx2"/>
                </a:solidFill>
                <a:latin typeface="+mj-lt"/>
                <a:ea typeface="+mj-ea"/>
                <a:cs typeface="+mj-cs"/>
              </a:rPr>
            </a:br>
            <a:br>
              <a:rPr lang="en-US" sz="5000" b="0" i="0" kern="1200" dirty="0">
                <a:solidFill>
                  <a:schemeClr val="tx2"/>
                </a:solidFill>
                <a:latin typeface="+mj-lt"/>
                <a:ea typeface="+mj-ea"/>
                <a:cs typeface="+mj-cs"/>
              </a:rPr>
            </a:br>
            <a:endParaRPr lang="en-US" sz="5000" b="0" i="0" kern="1200" dirty="0">
              <a:solidFill>
                <a:schemeClr val="tx2"/>
              </a:solidFill>
              <a:effectLst/>
              <a:latin typeface="+mj-lt"/>
              <a:ea typeface="+mj-ea"/>
              <a:cs typeface="+mj-cs"/>
            </a:endParaRPr>
          </a:p>
        </p:txBody>
      </p:sp>
      <p:sp>
        <p:nvSpPr>
          <p:cNvPr id="29" name="Rectangle 28">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8348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1" name="Picture 1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2" name="Picture 1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3" name="Oval 1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5" name="Picture 1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7" name="Picture 1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9" name="Rectangle 1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A8A757-704B-4A62-BB1D-D56E4950D2F4}"/>
              </a:ext>
            </a:extLst>
          </p:cNvPr>
          <p:cNvSpPr>
            <a:spLocks noGrp="1"/>
          </p:cNvSpPr>
          <p:nvPr>
            <p:ph type="title"/>
          </p:nvPr>
        </p:nvSpPr>
        <p:spPr>
          <a:xfrm>
            <a:off x="648929" y="629266"/>
            <a:ext cx="4944152" cy="1622321"/>
          </a:xfrm>
        </p:spPr>
        <p:txBody>
          <a:bodyPr vert="horz" lIns="91440" tIns="45720" rIns="91440" bIns="45720" rtlCol="0" anchor="t">
            <a:normAutofit fontScale="90000"/>
          </a:bodyPr>
          <a:lstStyle/>
          <a:p>
            <a:pPr>
              <a:lnSpc>
                <a:spcPct val="90000"/>
              </a:lnSpc>
            </a:pPr>
            <a:r>
              <a:rPr lang="en-US" sz="3200" b="1" dirty="0"/>
              <a:t>Removing Numeric Features with Constant Variance</a:t>
            </a:r>
            <a:br>
              <a:rPr lang="en-US" sz="2600" dirty="0"/>
            </a:br>
            <a:br>
              <a:rPr lang="en-US" sz="2600" dirty="0"/>
            </a:br>
            <a:endParaRPr lang="en-US" sz="2600">
              <a:effectLst/>
            </a:endParaRPr>
          </a:p>
        </p:txBody>
      </p:sp>
      <p:sp>
        <p:nvSpPr>
          <p:cNvPr id="121" name="Rectangle 125">
            <a:extLst>
              <a:ext uri="{FF2B5EF4-FFF2-40B4-BE49-F238E27FC236}">
                <a16:creationId xmlns:a16="http://schemas.microsoft.com/office/drawing/2014/main" id="{A01CF8E8-3809-4B79-ADEA-57B77FFFE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9">
            <a:extLst>
              <a:ext uri="{FF2B5EF4-FFF2-40B4-BE49-F238E27FC236}">
                <a16:creationId xmlns:a16="http://schemas.microsoft.com/office/drawing/2014/main" id="{AC78ED9A-A000-47CC-824F-C8C0CC5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373"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15158EE-2B51-42AF-83FF-5560D5B86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 Placeholder 5">
            <a:extLst>
              <a:ext uri="{FF2B5EF4-FFF2-40B4-BE49-F238E27FC236}">
                <a16:creationId xmlns:a16="http://schemas.microsoft.com/office/drawing/2014/main" id="{F79CEA14-B0BB-4B38-B68A-B024011C2459}"/>
              </a:ext>
            </a:extLst>
          </p:cNvPr>
          <p:cNvSpPr>
            <a:spLocks noGrp="1"/>
          </p:cNvSpPr>
          <p:nvPr>
            <p:ph type="body" sz="half" idx="2"/>
          </p:nvPr>
        </p:nvSpPr>
        <p:spPr>
          <a:xfrm>
            <a:off x="648930" y="2438400"/>
            <a:ext cx="4944151" cy="3785419"/>
          </a:xfrm>
        </p:spPr>
        <p:txBody>
          <a:bodyPr vert="horz" lIns="91440" tIns="45720" rIns="91440" bIns="45720" rtlCol="0">
            <a:normAutofit/>
          </a:bodyPr>
          <a:lstStyle/>
          <a:p>
            <a:pPr>
              <a:buFont typeface="Wingdings 3" charset="2"/>
              <a:buChar char=""/>
            </a:pPr>
            <a:endParaRPr lang="en-US"/>
          </a:p>
          <a:p>
            <a:pPr>
              <a:buFont typeface="Wingdings 3" charset="2"/>
              <a:buChar char=""/>
            </a:pPr>
            <a:endParaRPr lang="en-US"/>
          </a:p>
          <a:p>
            <a:pPr>
              <a:buFont typeface="Wingdings 3" charset="2"/>
              <a:buChar char=""/>
            </a:pPr>
            <a:endParaRPr lang="en-US"/>
          </a:p>
          <a:p>
            <a:pPr>
              <a:buFont typeface="Wingdings 3" charset="2"/>
              <a:buChar char=""/>
            </a:pPr>
            <a:endParaRPr lang="en-US"/>
          </a:p>
        </p:txBody>
      </p:sp>
      <p:sp>
        <p:nvSpPr>
          <p:cNvPr id="8" name="TextBox 7">
            <a:extLst>
              <a:ext uri="{FF2B5EF4-FFF2-40B4-BE49-F238E27FC236}">
                <a16:creationId xmlns:a16="http://schemas.microsoft.com/office/drawing/2014/main" id="{2383D631-B491-4A84-96CE-BE6ADE49AA9A}"/>
              </a:ext>
            </a:extLst>
          </p:cNvPr>
          <p:cNvSpPr txBox="1"/>
          <p:nvPr/>
        </p:nvSpPr>
        <p:spPr>
          <a:xfrm>
            <a:off x="655608" y="2912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0" name="TextBox 9">
            <a:extLst>
              <a:ext uri="{FF2B5EF4-FFF2-40B4-BE49-F238E27FC236}">
                <a16:creationId xmlns:a16="http://schemas.microsoft.com/office/drawing/2014/main" id="{97B549F5-8A56-4A49-90B5-213568472B94}"/>
              </a:ext>
            </a:extLst>
          </p:cNvPr>
          <p:cNvSpPr txBox="1"/>
          <p:nvPr/>
        </p:nvSpPr>
        <p:spPr>
          <a:xfrm>
            <a:off x="756250" y="2539041"/>
            <a:ext cx="403716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800" dirty="0">
                <a:solidFill>
                  <a:schemeClr val="tx2"/>
                </a:solidFill>
                <a:latin typeface="Calibri"/>
                <a:cs typeface="Calibri"/>
              </a:rPr>
              <a:t>We will remove these features because they don't provide any relevant information. Presence of these features has no effect, so it's better to remove them.</a:t>
            </a:r>
            <a:endParaRPr lang="en-US" sz="2800">
              <a:solidFill>
                <a:schemeClr val="tx2"/>
              </a:solidFill>
              <a:latin typeface="Calibri"/>
              <a:cs typeface="Calibri"/>
            </a:endParaRPr>
          </a:p>
        </p:txBody>
      </p:sp>
      <p:pic>
        <p:nvPicPr>
          <p:cNvPr id="11" name="Picture 11" descr="Text&#10;&#10;Description automatically generated">
            <a:extLst>
              <a:ext uri="{FF2B5EF4-FFF2-40B4-BE49-F238E27FC236}">
                <a16:creationId xmlns:a16="http://schemas.microsoft.com/office/drawing/2014/main" id="{242FEB32-70B7-4399-87F9-24F71FF50788}"/>
              </a:ext>
            </a:extLst>
          </p:cNvPr>
          <p:cNvPicPr>
            <a:picLocks noChangeAspect="1"/>
          </p:cNvPicPr>
          <p:nvPr/>
        </p:nvPicPr>
        <p:blipFill>
          <a:blip r:embed="rId7"/>
          <a:stretch>
            <a:fillRect/>
          </a:stretch>
        </p:blipFill>
        <p:spPr>
          <a:xfrm>
            <a:off x="6658246" y="537085"/>
            <a:ext cx="4870868" cy="5625680"/>
          </a:xfrm>
          <a:prstGeom prst="rect">
            <a:avLst/>
          </a:prstGeom>
        </p:spPr>
      </p:pic>
    </p:spTree>
    <p:extLst>
      <p:ext uri="{BB962C8B-B14F-4D97-AF65-F5344CB8AC3E}">
        <p14:creationId xmlns:p14="http://schemas.microsoft.com/office/powerpoint/2010/main" val="24244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7C9FB8-B808-45DF-8FAE-4E07B459F3E8}"/>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0" i="0" kern="1200" cap="all" dirty="0">
                <a:solidFill>
                  <a:srgbClr val="EBEBEB"/>
                </a:solidFill>
                <a:latin typeface="+mj-lt"/>
                <a:ea typeface="+mj-ea"/>
                <a:cs typeface="+mj-cs"/>
              </a:rPr>
              <a:t>Missing Values</a:t>
            </a:r>
            <a:endParaRPr lang="en-US" sz="4200" b="0" i="0" kern="1200" dirty="0">
              <a:solidFill>
                <a:srgbClr val="EBEBEB"/>
              </a:solidFill>
              <a:latin typeface="+mj-lt"/>
              <a:ea typeface="+mj-ea"/>
              <a:cs typeface="+mj-cs"/>
            </a:endParaRPr>
          </a:p>
        </p:txBody>
      </p:sp>
      <p:sp useBgFill="1">
        <p:nvSpPr>
          <p:cNvPr id="51" name="Freeform: Shape 5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763950" y="2893338"/>
            <a:ext cx="5122606" cy="3658689"/>
          </a:xfrm>
        </p:spPr>
        <p:txBody>
          <a:bodyPr vert="horz" lIns="91440" tIns="45720" rIns="91440" bIns="45720" rtlCol="0" anchor="t">
            <a:normAutofit/>
          </a:bodyPr>
          <a:lstStyle/>
          <a:p>
            <a:r>
              <a:rPr lang="en-US" sz="2400">
                <a:latin typeface="Calibri"/>
                <a:cs typeface="Calibri"/>
              </a:rPr>
              <a:t>After removing high percentage of missing values, We are left  with few features, Out of which Material is a Numeric datatype and Rest of them are categorical in nature.</a:t>
            </a:r>
            <a:endParaRPr lang="en-US"/>
          </a:p>
        </p:txBody>
      </p:sp>
      <p:pic>
        <p:nvPicPr>
          <p:cNvPr id="5" name="Picture 5" descr="Text&#10;&#10;Description automatically generated">
            <a:extLst>
              <a:ext uri="{FF2B5EF4-FFF2-40B4-BE49-F238E27FC236}">
                <a16:creationId xmlns:a16="http://schemas.microsoft.com/office/drawing/2014/main" id="{131E64AC-0037-4657-A9F1-0DEE18B1E334}"/>
              </a:ext>
            </a:extLst>
          </p:cNvPr>
          <p:cNvPicPr>
            <a:picLocks noChangeAspect="1"/>
          </p:cNvPicPr>
          <p:nvPr/>
        </p:nvPicPr>
        <p:blipFill>
          <a:blip r:embed="rId6"/>
          <a:stretch>
            <a:fillRect/>
          </a:stretch>
        </p:blipFill>
        <p:spPr>
          <a:xfrm>
            <a:off x="6640314" y="2548281"/>
            <a:ext cx="4354831" cy="3662018"/>
          </a:xfrm>
          <a:prstGeom prst="rect">
            <a:avLst/>
          </a:prstGeom>
          <a:effectLst/>
        </p:spPr>
      </p:pic>
    </p:spTree>
    <p:extLst>
      <p:ext uri="{BB962C8B-B14F-4D97-AF65-F5344CB8AC3E}">
        <p14:creationId xmlns:p14="http://schemas.microsoft.com/office/powerpoint/2010/main" val="2346272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8A757-704B-4A62-BB1D-D56E4950D2F4}"/>
              </a:ext>
            </a:extLst>
          </p:cNvPr>
          <p:cNvSpPr>
            <a:spLocks noGrp="1"/>
          </p:cNvSpPr>
          <p:nvPr>
            <p:ph type="title"/>
          </p:nvPr>
        </p:nvSpPr>
        <p:spPr>
          <a:xfrm>
            <a:off x="648931" y="629266"/>
            <a:ext cx="4166510" cy="1622321"/>
          </a:xfrm>
        </p:spPr>
        <p:txBody>
          <a:bodyPr vert="horz" lIns="91440" tIns="45720" rIns="91440" bIns="45720" rtlCol="0" anchor="t">
            <a:normAutofit fontScale="90000"/>
          </a:bodyPr>
          <a:lstStyle/>
          <a:p>
            <a:pPr>
              <a:lnSpc>
                <a:spcPct val="90000"/>
              </a:lnSpc>
            </a:pPr>
            <a:r>
              <a:rPr lang="en-US" b="1" i="0" kern="1200" cap="none">
                <a:solidFill>
                  <a:srgbClr val="EBEBEB"/>
                </a:solidFill>
                <a:latin typeface="+mj-lt"/>
                <a:ea typeface="+mj-ea"/>
                <a:cs typeface="+mj-cs"/>
              </a:rPr>
              <a:t>Visualizing Missing Values Using Heatmap</a:t>
            </a:r>
            <a:br>
              <a:rPr lang="en-US" sz="2600" b="0" i="0" kern="1200"/>
            </a:br>
            <a:br>
              <a:rPr lang="en-US" sz="2600" b="0" i="0" kern="1200"/>
            </a:br>
            <a:endParaRPr lang="en-US" sz="2600" b="0" i="0" kern="1200">
              <a:solidFill>
                <a:srgbClr val="EBEBEB"/>
              </a:solidFill>
              <a:effectLst/>
              <a:latin typeface="+mj-lt"/>
              <a:ea typeface="+mj-ea"/>
              <a:cs typeface="+mj-cs"/>
            </a:endParaRPr>
          </a:p>
        </p:txBody>
      </p:sp>
      <p:sp>
        <p:nvSpPr>
          <p:cNvPr id="3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29" descr="Chart, bar chart&#10;&#10;Description automatically generated">
            <a:extLst>
              <a:ext uri="{FF2B5EF4-FFF2-40B4-BE49-F238E27FC236}">
                <a16:creationId xmlns:a16="http://schemas.microsoft.com/office/drawing/2014/main" id="{29594694-DFC3-43F2-AFCE-7818F92A7330}"/>
              </a:ext>
            </a:extLst>
          </p:cNvPr>
          <p:cNvPicPr>
            <a:picLocks noChangeAspect="1"/>
          </p:cNvPicPr>
          <p:nvPr/>
        </p:nvPicPr>
        <p:blipFill>
          <a:blip r:embed="rId6"/>
          <a:stretch>
            <a:fillRect/>
          </a:stretch>
        </p:blipFill>
        <p:spPr>
          <a:xfrm>
            <a:off x="5792068" y="1563319"/>
            <a:ext cx="6671964" cy="4608378"/>
          </a:xfrm>
          <a:prstGeom prst="rect">
            <a:avLst/>
          </a:prstGeom>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 Placeholder 5">
            <a:extLst>
              <a:ext uri="{FF2B5EF4-FFF2-40B4-BE49-F238E27FC236}">
                <a16:creationId xmlns:a16="http://schemas.microsoft.com/office/drawing/2014/main" id="{F79CEA14-B0BB-4B38-B68A-B024011C2459}"/>
              </a:ext>
            </a:extLst>
          </p:cNvPr>
          <p:cNvSpPr>
            <a:spLocks noGrp="1"/>
          </p:cNvSpPr>
          <p:nvPr>
            <p:ph type="body" sz="half" idx="2"/>
          </p:nvPr>
        </p:nvSpPr>
        <p:spPr>
          <a:xfrm>
            <a:off x="648931" y="2438400"/>
            <a:ext cx="4166509" cy="3785419"/>
          </a:xfrm>
        </p:spPr>
        <p:txBody>
          <a:bodyPr vert="horz" lIns="91440" tIns="45720" rIns="91440" bIns="45720" rtlCol="0" anchor="t">
            <a:normAutofit/>
          </a:bodyPr>
          <a:lstStyle/>
          <a:p>
            <a:r>
              <a:rPr lang="en-US" sz="1800">
                <a:solidFill>
                  <a:schemeClr val="bg2"/>
                </a:solidFill>
                <a:ea typeface="+mj-lt"/>
                <a:cs typeface="+mj-lt"/>
              </a:rPr>
              <a:t>Heatmaps shows us if there is any correlation between </a:t>
            </a:r>
            <a:r>
              <a:rPr lang="en-US" sz="1800" b="1">
                <a:solidFill>
                  <a:schemeClr val="bg2"/>
                </a:solidFill>
                <a:ea typeface="+mj-lt"/>
                <a:cs typeface="+mj-lt"/>
              </a:rPr>
              <a:t>missing values</a:t>
            </a:r>
            <a:r>
              <a:rPr lang="en-US" sz="1800">
                <a:solidFill>
                  <a:schemeClr val="bg2"/>
                </a:solidFill>
                <a:ea typeface="+mj-lt"/>
                <a:cs typeface="+mj-lt"/>
              </a:rPr>
              <a:t> in different columns.</a:t>
            </a:r>
          </a:p>
          <a:p>
            <a:r>
              <a:rPr lang="en-US" sz="1800">
                <a:solidFill>
                  <a:schemeClr val="bg2"/>
                </a:solidFill>
                <a:ea typeface="+mj-lt"/>
                <a:cs typeface="+mj-lt"/>
              </a:rPr>
              <a:t>From the preceding plot, it is easier to read the spread of the missing values. The yellow marks on the chart indicate missing values. </a:t>
            </a:r>
            <a:endParaRPr lang="en-US">
              <a:solidFill>
                <a:schemeClr val="bg2"/>
              </a:solidFill>
            </a:endParaRPr>
          </a:p>
          <a:p>
            <a:endParaRPr lang="en-US" sz="1800">
              <a:solidFill>
                <a:schemeClr val="bg2"/>
              </a:solidFill>
            </a:endParaRPr>
          </a:p>
        </p:txBody>
      </p:sp>
    </p:spTree>
    <p:extLst>
      <p:ext uri="{BB962C8B-B14F-4D97-AF65-F5344CB8AC3E}">
        <p14:creationId xmlns:p14="http://schemas.microsoft.com/office/powerpoint/2010/main" val="40924032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B06FE28-08AE-49B1-B504-C76F43F073EC}"/>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0" i="0" kern="1200" cap="all">
                <a:solidFill>
                  <a:srgbClr val="EBEBEB"/>
                </a:solidFill>
                <a:latin typeface="+mj-lt"/>
                <a:ea typeface="+mj-ea"/>
                <a:cs typeface="+mj-cs"/>
              </a:rPr>
              <a:t>Percentage of Missing Values </a:t>
            </a:r>
            <a:endParaRPr lang="en-US" sz="4200" b="0" i="0" kern="1200">
              <a:solidFill>
                <a:srgbClr val="EBEBEB"/>
              </a:solidFill>
              <a:latin typeface="+mj-lt"/>
              <a:ea typeface="+mj-ea"/>
              <a:cs typeface="+mj-cs"/>
            </a:endParaRPr>
          </a:p>
        </p:txBody>
      </p:sp>
      <p:sp useBgFill="1">
        <p:nvSpPr>
          <p:cNvPr id="51" name="Freeform: Shape 5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a:extLst>
              <a:ext uri="{FF2B5EF4-FFF2-40B4-BE49-F238E27FC236}">
                <a16:creationId xmlns:a16="http://schemas.microsoft.com/office/drawing/2014/main" id="{7F76C4E4-08DC-4C3F-A0B4-6D5A6140C92D}"/>
              </a:ext>
            </a:extLst>
          </p:cNvPr>
          <p:cNvSpPr>
            <a:spLocks noGrp="1"/>
          </p:cNvSpPr>
          <p:nvPr>
            <p:ph type="body" sz="half" idx="2"/>
          </p:nvPr>
        </p:nvSpPr>
        <p:spPr>
          <a:xfrm>
            <a:off x="648931" y="2548281"/>
            <a:ext cx="5582681" cy="3658689"/>
          </a:xfrm>
        </p:spPr>
        <p:txBody>
          <a:bodyPr vert="horz" lIns="91440" tIns="45720" rIns="91440" bIns="45720" rtlCol="0" anchor="t">
            <a:noAutofit/>
          </a:bodyPr>
          <a:lstStyle/>
          <a:p>
            <a:r>
              <a:rPr lang="en-US" sz="2000">
                <a:latin typeface="Calibri"/>
                <a:cs typeface="Calibri"/>
              </a:rPr>
              <a:t>We can clearly see that most of the variables have a high percentage of missing values I.e. TrackingNo, A, Cns, Un, S, S.1,Spec. Stk Valuation, Requested by, Priority, Input Tax Credit.</a:t>
            </a:r>
            <a:endParaRPr lang="en-US"/>
          </a:p>
          <a:p>
            <a:r>
              <a:rPr lang="en-US" sz="2000">
                <a:latin typeface="Calibri"/>
                <a:cs typeface="Calibri"/>
              </a:rPr>
              <a:t>So, We will drop these columns because there is no sufficient data in the given features and can't help us in giving a more useful insights.</a:t>
            </a:r>
          </a:p>
        </p:txBody>
      </p:sp>
      <p:pic>
        <p:nvPicPr>
          <p:cNvPr id="5" name="Picture 5" descr="Table&#10;&#10;Description automatically generated">
            <a:extLst>
              <a:ext uri="{FF2B5EF4-FFF2-40B4-BE49-F238E27FC236}">
                <a16:creationId xmlns:a16="http://schemas.microsoft.com/office/drawing/2014/main" id="{81E6DE7A-7477-4052-99B0-3060379E4CC7}"/>
              </a:ext>
            </a:extLst>
          </p:cNvPr>
          <p:cNvPicPr>
            <a:picLocks noChangeAspect="1"/>
          </p:cNvPicPr>
          <p:nvPr/>
        </p:nvPicPr>
        <p:blipFill>
          <a:blip r:embed="rId6"/>
          <a:stretch>
            <a:fillRect/>
          </a:stretch>
        </p:blipFill>
        <p:spPr>
          <a:xfrm>
            <a:off x="7276138" y="2548281"/>
            <a:ext cx="3500126" cy="3662018"/>
          </a:xfrm>
          <a:prstGeom prst="rect">
            <a:avLst/>
          </a:prstGeom>
          <a:effectLst/>
        </p:spPr>
      </p:pic>
    </p:spTree>
    <p:extLst>
      <p:ext uri="{BB962C8B-B14F-4D97-AF65-F5344CB8AC3E}">
        <p14:creationId xmlns:p14="http://schemas.microsoft.com/office/powerpoint/2010/main" val="347409665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2314B8-EBB3-48AA-B262-57014ACB68BA}"/>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endParaRPr lang="en-US" sz="4200" b="0" i="0" kern="1200" cap="all">
              <a:solidFill>
                <a:srgbClr val="FFFFFF"/>
              </a:solidFill>
              <a:effectLst/>
              <a:latin typeface="+mj-lt"/>
              <a:ea typeface="+mj-ea"/>
              <a:cs typeface="+mj-cs"/>
            </a:endParaRPr>
          </a:p>
        </p:txBody>
      </p:sp>
      <p:sp>
        <p:nvSpPr>
          <p:cNvPr id="4" name="Text Placeholder 3">
            <a:extLst>
              <a:ext uri="{FF2B5EF4-FFF2-40B4-BE49-F238E27FC236}">
                <a16:creationId xmlns:a16="http://schemas.microsoft.com/office/drawing/2014/main" id="{FFBFE0D5-CF9E-4CEE-BD99-47681A5E7AE8}"/>
              </a:ext>
            </a:extLst>
          </p:cNvPr>
          <p:cNvSpPr>
            <a:spLocks noGrp="1"/>
          </p:cNvSpPr>
          <p:nvPr>
            <p:ph type="body" sz="half" idx="2"/>
          </p:nvPr>
        </p:nvSpPr>
        <p:spPr>
          <a:xfrm>
            <a:off x="5836713" y="1530901"/>
            <a:ext cx="5919503" cy="4470821"/>
          </a:xfrm>
        </p:spPr>
        <p:txBody>
          <a:bodyPr vert="horz" lIns="91440" tIns="45720" rIns="91440" bIns="45720" rtlCol="0" anchor="t">
            <a:noAutofit/>
          </a:bodyPr>
          <a:lstStyle/>
          <a:p>
            <a:r>
              <a:rPr lang="en-US" sz="2800">
                <a:latin typeface="Calibri"/>
                <a:cs typeface="Arial"/>
              </a:rPr>
              <a:t>In case of Numeric Features , We will be using simple imputer class found in package </a:t>
            </a:r>
            <a:r>
              <a:rPr lang="en-US" sz="2800" err="1">
                <a:latin typeface="Calibri"/>
                <a:cs typeface="Arial"/>
              </a:rPr>
              <a:t>sklearn.impute</a:t>
            </a:r>
            <a:r>
              <a:rPr lang="en-US" sz="2800">
                <a:latin typeface="Calibri"/>
                <a:cs typeface="Arial"/>
              </a:rPr>
              <a:t>. For numerical missing values, a strategy such as mean, median, are more often used.  </a:t>
            </a:r>
          </a:p>
          <a:p>
            <a:r>
              <a:rPr lang="en-US" sz="2800">
                <a:latin typeface="Calibri"/>
                <a:cs typeface="Arial"/>
              </a:rPr>
              <a:t>But here we will be using median strategy to impute missing values as Mean is the only measure of central tendency that is always affected by an outlier.</a:t>
            </a:r>
          </a:p>
          <a:p>
            <a:pPr indent="-228600">
              <a:buFont typeface="Wingdings 3" charset="2"/>
              <a:buChar char=""/>
            </a:pPr>
            <a:endParaRPr lang="en-US"/>
          </a:p>
        </p:txBody>
      </p:sp>
    </p:spTree>
    <p:extLst>
      <p:ext uri="{BB962C8B-B14F-4D97-AF65-F5344CB8AC3E}">
        <p14:creationId xmlns:p14="http://schemas.microsoft.com/office/powerpoint/2010/main" val="137805922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ADF0FB-F87B-4F5A-A0CA-D35015629C6A}"/>
              </a:ext>
            </a:extLst>
          </p:cNvPr>
          <p:cNvSpPr>
            <a:spLocks noGrp="1"/>
          </p:cNvSpPr>
          <p:nvPr>
            <p:ph type="title"/>
          </p:nvPr>
        </p:nvSpPr>
        <p:spPr>
          <a:xfrm>
            <a:off x="1278716" y="4543388"/>
            <a:ext cx="9164206" cy="831400"/>
          </a:xfrm>
        </p:spPr>
        <p:txBody>
          <a:bodyPr vert="horz" lIns="91440" tIns="45720" rIns="91440" bIns="45720" rtlCol="0" anchor="t">
            <a:noAutofit/>
          </a:bodyPr>
          <a:lstStyle/>
          <a:p>
            <a:pPr>
              <a:lnSpc>
                <a:spcPct val="90000"/>
              </a:lnSpc>
            </a:pPr>
            <a:r>
              <a:rPr lang="en-US" sz="3200" b="1">
                <a:latin typeface="Calibri"/>
                <a:cs typeface="Calibri"/>
              </a:rPr>
              <a:t>Distribution of Material before imputation and after imputation is same for the Material Feature</a:t>
            </a:r>
          </a:p>
        </p:txBody>
      </p:sp>
      <p:pic>
        <p:nvPicPr>
          <p:cNvPr id="7" name="Picture 7" descr="Chart, histogram&#10;&#10;Description automatically generated">
            <a:extLst>
              <a:ext uri="{FF2B5EF4-FFF2-40B4-BE49-F238E27FC236}">
                <a16:creationId xmlns:a16="http://schemas.microsoft.com/office/drawing/2014/main" id="{C4B0B7C2-14A4-4CBA-AA4B-50EBD4EBCEB0}"/>
              </a:ext>
            </a:extLst>
          </p:cNvPr>
          <p:cNvPicPr>
            <a:picLocks noChangeAspect="1"/>
          </p:cNvPicPr>
          <p:nvPr/>
        </p:nvPicPr>
        <p:blipFill>
          <a:blip r:embed="rId7"/>
          <a:stretch>
            <a:fillRect/>
          </a:stretch>
        </p:blipFill>
        <p:spPr>
          <a:xfrm>
            <a:off x="635457" y="784594"/>
            <a:ext cx="4426563" cy="2954729"/>
          </a:xfrm>
          <a:prstGeom prst="rect">
            <a:avLst/>
          </a:prstGeom>
          <a:effectLst>
            <a:outerShdw blurRad="50800" dist="38100" dir="5400000" algn="t" rotWithShape="0">
              <a:prstClr val="black">
                <a:alpha val="43000"/>
              </a:prstClr>
            </a:outerShdw>
          </a:effectLst>
        </p:spPr>
      </p:pic>
      <p:pic>
        <p:nvPicPr>
          <p:cNvPr id="6" name="Picture 6" descr="Chart, histogram&#10;&#10;Description automatically generated">
            <a:extLst>
              <a:ext uri="{FF2B5EF4-FFF2-40B4-BE49-F238E27FC236}">
                <a16:creationId xmlns:a16="http://schemas.microsoft.com/office/drawing/2014/main" id="{23384424-10E9-439B-8487-917806CDA35B}"/>
              </a:ext>
            </a:extLst>
          </p:cNvPr>
          <p:cNvPicPr>
            <a:picLocks noChangeAspect="1"/>
          </p:cNvPicPr>
          <p:nvPr/>
        </p:nvPicPr>
        <p:blipFill>
          <a:blip r:embed="rId8"/>
          <a:stretch>
            <a:fillRect/>
          </a:stretch>
        </p:blipFill>
        <p:spPr>
          <a:xfrm>
            <a:off x="5383754" y="781546"/>
            <a:ext cx="4426563" cy="2954729"/>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47DB7CE6-03FE-4281-A1D5-EAF9DB73BB8D}"/>
              </a:ext>
            </a:extLst>
          </p:cNvPr>
          <p:cNvSpPr>
            <a:spLocks noGrp="1"/>
          </p:cNvSpPr>
          <p:nvPr>
            <p:ph type="body" sz="half" idx="2"/>
          </p:nvPr>
        </p:nvSpPr>
        <p:spPr>
          <a:xfrm>
            <a:off x="635459" y="5163378"/>
            <a:ext cx="9164206" cy="1316931"/>
          </a:xfrm>
        </p:spPr>
        <p:txBody>
          <a:bodyPr vert="horz" lIns="91440" tIns="45720" rIns="91440" bIns="45720" rtlCol="0">
            <a:normAutofit/>
          </a:bodyPr>
          <a:lstStyle/>
          <a:p>
            <a:pPr indent="-228600">
              <a:buFont typeface="Wingdings 3" charset="2"/>
              <a:buChar char=""/>
            </a:pPr>
            <a:endParaRPr lang="en-US" sz="1800"/>
          </a:p>
        </p:txBody>
      </p:sp>
    </p:spTree>
    <p:extLst>
      <p:ext uri="{BB962C8B-B14F-4D97-AF65-F5344CB8AC3E}">
        <p14:creationId xmlns:p14="http://schemas.microsoft.com/office/powerpoint/2010/main" val="4143985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8" name="Picture 4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4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2E3050-FCB7-4DD3-A09A-460F3F9686F3}"/>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a:solidFill>
                  <a:srgbClr val="EBEBEB"/>
                </a:solidFill>
              </a:rPr>
              <a:t>Approach – Treating Missing value in SLoc</a:t>
            </a:r>
          </a:p>
        </p:txBody>
      </p:sp>
      <p:sp>
        <p:nvSpPr>
          <p:cNvPr id="56" name="Rectangle 5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Shape 5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Text Placeholder 3">
            <a:extLst>
              <a:ext uri="{FF2B5EF4-FFF2-40B4-BE49-F238E27FC236}">
                <a16:creationId xmlns:a16="http://schemas.microsoft.com/office/drawing/2014/main" id="{7620A4B0-CF8A-4114-B39C-A4942CFAB69D}"/>
              </a:ext>
            </a:extLst>
          </p:cNvPr>
          <p:cNvGraphicFramePr/>
          <p:nvPr>
            <p:extLst>
              <p:ext uri="{D42A27DB-BD31-4B8C-83A1-F6EECF244321}">
                <p14:modId xmlns:p14="http://schemas.microsoft.com/office/powerpoint/2010/main" val="197880750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035105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F2DE30-1464-48CC-9389-BF52B8C9E888}"/>
              </a:ext>
            </a:extLst>
          </p:cNvPr>
          <p:cNvSpPr>
            <a:spLocks noGrp="1"/>
          </p:cNvSpPr>
          <p:nvPr>
            <p:ph type="title"/>
          </p:nvPr>
        </p:nvSpPr>
        <p:spPr>
          <a:xfrm>
            <a:off x="653143" y="1645920"/>
            <a:ext cx="3522879" cy="4470821"/>
          </a:xfrm>
        </p:spPr>
        <p:txBody>
          <a:bodyPr>
            <a:normAutofit/>
          </a:bodyPr>
          <a:lstStyle/>
          <a:p>
            <a:pPr algn="r"/>
            <a:r>
              <a:rPr lang="en-US">
                <a:solidFill>
                  <a:schemeClr val="bg2"/>
                </a:solidFill>
              </a:rPr>
              <a:t>CONTENTS</a:t>
            </a:r>
            <a:endParaRPr lang="en-US">
              <a:solidFill>
                <a:schemeClr val="bg2"/>
              </a:solidFill>
              <a:cs typeface="Calibri Light"/>
            </a:endParaRPr>
          </a:p>
        </p:txBody>
      </p:sp>
      <p:sp>
        <p:nvSpPr>
          <p:cNvPr id="3" name="Content Placeholder 2">
            <a:extLst>
              <a:ext uri="{FF2B5EF4-FFF2-40B4-BE49-F238E27FC236}">
                <a16:creationId xmlns:a16="http://schemas.microsoft.com/office/drawing/2014/main" id="{1139CA34-35B7-41D7-AB88-F932F387A0DB}"/>
              </a:ext>
            </a:extLst>
          </p:cNvPr>
          <p:cNvSpPr>
            <a:spLocks noGrp="1"/>
          </p:cNvSpPr>
          <p:nvPr>
            <p:ph idx="1"/>
          </p:nvPr>
        </p:nvSpPr>
        <p:spPr>
          <a:xfrm>
            <a:off x="5204109" y="1645920"/>
            <a:ext cx="6269434" cy="4470821"/>
          </a:xfrm>
        </p:spPr>
        <p:txBody>
          <a:bodyPr>
            <a:normAutofit/>
          </a:bodyPr>
          <a:lstStyle/>
          <a:p>
            <a:r>
              <a:rPr lang="en-US">
                <a:latin typeface="Comic Sans MS"/>
              </a:rPr>
              <a:t>Project Overview</a:t>
            </a:r>
          </a:p>
          <a:p>
            <a:r>
              <a:rPr lang="en-US">
                <a:latin typeface="Comic Sans MS"/>
              </a:rPr>
              <a:t>Exploratory Data Analysis</a:t>
            </a:r>
          </a:p>
          <a:p>
            <a:r>
              <a:rPr lang="en-US">
                <a:latin typeface="Comic Sans MS"/>
              </a:rPr>
              <a:t>Feature Engineering</a:t>
            </a:r>
          </a:p>
          <a:p>
            <a:r>
              <a:rPr lang="en-US">
                <a:latin typeface="Comic Sans MS"/>
              </a:rPr>
              <a:t>Feature Selection</a:t>
            </a:r>
          </a:p>
          <a:p>
            <a:r>
              <a:rPr lang="en-US">
                <a:latin typeface="Comic Sans MS"/>
              </a:rPr>
              <a:t>Model Selection</a:t>
            </a:r>
          </a:p>
          <a:p>
            <a:r>
              <a:rPr lang="en-US">
                <a:latin typeface="Comic Sans MS"/>
              </a:rPr>
              <a:t>Insights From The Data</a:t>
            </a:r>
          </a:p>
        </p:txBody>
      </p:sp>
    </p:spTree>
    <p:extLst>
      <p:ext uri="{BB962C8B-B14F-4D97-AF65-F5344CB8AC3E}">
        <p14:creationId xmlns:p14="http://schemas.microsoft.com/office/powerpoint/2010/main" val="1748729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2E3050-FCB7-4DD3-A09A-460F3F9686F3}"/>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a:solidFill>
                  <a:srgbClr val="EBEBEB"/>
                </a:solidFill>
              </a:rPr>
              <a:t>Approach – Treating Missing value in DCI</a:t>
            </a:r>
          </a:p>
        </p:txBody>
      </p:sp>
      <p:sp>
        <p:nvSpPr>
          <p:cNvPr id="56" name="Rectangle 5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Shape 5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Text Placeholder 3">
            <a:extLst>
              <a:ext uri="{FF2B5EF4-FFF2-40B4-BE49-F238E27FC236}">
                <a16:creationId xmlns:a16="http://schemas.microsoft.com/office/drawing/2014/main" id="{EA62C44A-BA6E-438C-9BB6-327847FC9262}"/>
              </a:ext>
            </a:extLst>
          </p:cNvPr>
          <p:cNvGraphicFramePr/>
          <p:nvPr>
            <p:extLst>
              <p:ext uri="{D42A27DB-BD31-4B8C-83A1-F6EECF244321}">
                <p14:modId xmlns:p14="http://schemas.microsoft.com/office/powerpoint/2010/main" val="31483898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0347732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2E3050-FCB7-4DD3-A09A-460F3F9686F3}"/>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a:solidFill>
                  <a:srgbClr val="EBEBEB"/>
                </a:solidFill>
              </a:rPr>
              <a:t>Approach – Treating Missing value in BUn</a:t>
            </a:r>
          </a:p>
        </p:txBody>
      </p:sp>
      <p:sp>
        <p:nvSpPr>
          <p:cNvPr id="56" name="Rectangle 5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Shape 5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Text Placeholder 3">
            <a:extLst>
              <a:ext uri="{FF2B5EF4-FFF2-40B4-BE49-F238E27FC236}">
                <a16:creationId xmlns:a16="http://schemas.microsoft.com/office/drawing/2014/main" id="{944871D7-3E12-4C12-A949-70743ECA6E4F}"/>
              </a:ext>
            </a:extLst>
          </p:cNvPr>
          <p:cNvGraphicFramePr/>
          <p:nvPr>
            <p:extLst>
              <p:ext uri="{D42A27DB-BD31-4B8C-83A1-F6EECF244321}">
                <p14:modId xmlns:p14="http://schemas.microsoft.com/office/powerpoint/2010/main" val="183649682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68283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2E3050-FCB7-4DD3-A09A-460F3F9686F3}"/>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a:solidFill>
                  <a:srgbClr val="EBEBEB"/>
                </a:solidFill>
              </a:rPr>
              <a:t>Approach – Treating Missing value in Profit Ctr</a:t>
            </a:r>
          </a:p>
        </p:txBody>
      </p:sp>
      <p:sp>
        <p:nvSpPr>
          <p:cNvPr id="56" name="Rectangle 5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Shape 5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Text Placeholder 3">
            <a:extLst>
              <a:ext uri="{FF2B5EF4-FFF2-40B4-BE49-F238E27FC236}">
                <a16:creationId xmlns:a16="http://schemas.microsoft.com/office/drawing/2014/main" id="{944871D7-3E12-4C12-A949-70743ECA6E4F}"/>
              </a:ext>
            </a:extLst>
          </p:cNvPr>
          <p:cNvGraphicFramePr/>
          <p:nvPr>
            <p:extLst>
              <p:ext uri="{D42A27DB-BD31-4B8C-83A1-F6EECF244321}">
                <p14:modId xmlns:p14="http://schemas.microsoft.com/office/powerpoint/2010/main" val="390414226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3461142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33C366C-B026-4F3B-8722-9D9A19932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D400B69-2494-479E-8545-BBA72DFB4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6" name="Freeform: Shape 55">
            <a:extLst>
              <a:ext uri="{FF2B5EF4-FFF2-40B4-BE49-F238E27FC236}">
                <a16:creationId xmlns:a16="http://schemas.microsoft.com/office/drawing/2014/main" id="{8D39A6C1-9019-47C8-BA18-3E66D4321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8" name="Freeform 7">
            <a:extLst>
              <a:ext uri="{FF2B5EF4-FFF2-40B4-BE49-F238E27FC236}">
                <a16:creationId xmlns:a16="http://schemas.microsoft.com/office/drawing/2014/main" id="{5738E886-9903-455B-9070-849A8137D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2E3050-FCB7-4DD3-A09A-460F3F9686F3}"/>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b="0" i="0" kern="1200">
                <a:solidFill>
                  <a:srgbClr val="EBEBEB"/>
                </a:solidFill>
                <a:latin typeface="+mj-lt"/>
                <a:ea typeface="+mj-ea"/>
                <a:cs typeface="+mj-cs"/>
              </a:rPr>
              <a:t>Approach – Treating Missing value in NCM Code</a:t>
            </a:r>
          </a:p>
        </p:txBody>
      </p:sp>
      <p:graphicFrame>
        <p:nvGraphicFramePr>
          <p:cNvPr id="12" name="Text Placeholder 3">
            <a:extLst>
              <a:ext uri="{FF2B5EF4-FFF2-40B4-BE49-F238E27FC236}">
                <a16:creationId xmlns:a16="http://schemas.microsoft.com/office/drawing/2014/main" id="{944871D7-3E12-4C12-A949-70743ECA6E4F}"/>
              </a:ext>
            </a:extLst>
          </p:cNvPr>
          <p:cNvGraphicFramePr/>
          <p:nvPr/>
        </p:nvGraphicFramePr>
        <p:xfrm>
          <a:off x="2611777" y="3080243"/>
          <a:ext cx="6588409" cy="365868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8800254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2E3050-FCB7-4DD3-A09A-460F3F9686F3}"/>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dirty="0">
                <a:solidFill>
                  <a:srgbClr val="EBEBEB"/>
                </a:solidFill>
              </a:rPr>
              <a:t>Approach – Treating Missing value in </a:t>
            </a:r>
            <a:r>
              <a:rPr lang="en-US" sz="3300" dirty="0" err="1">
                <a:solidFill>
                  <a:srgbClr val="EBEBEB"/>
                </a:solidFill>
              </a:rPr>
              <a:t>PriceDate</a:t>
            </a:r>
          </a:p>
        </p:txBody>
      </p:sp>
      <p:sp>
        <p:nvSpPr>
          <p:cNvPr id="56" name="Rectangle 5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Shape 5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Text Placeholder 3">
            <a:extLst>
              <a:ext uri="{FF2B5EF4-FFF2-40B4-BE49-F238E27FC236}">
                <a16:creationId xmlns:a16="http://schemas.microsoft.com/office/drawing/2014/main" id="{944871D7-3E12-4C12-A949-70743ECA6E4F}"/>
              </a:ext>
            </a:extLst>
          </p:cNvPr>
          <p:cNvGraphicFramePr/>
          <p:nvPr>
            <p:extLst>
              <p:ext uri="{D42A27DB-BD31-4B8C-83A1-F6EECF244321}">
                <p14:modId xmlns:p14="http://schemas.microsoft.com/office/powerpoint/2010/main" val="369005997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7978469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Text Placeholder 5">
            <a:extLst>
              <a:ext uri="{FF2B5EF4-FFF2-40B4-BE49-F238E27FC236}">
                <a16:creationId xmlns:a16="http://schemas.microsoft.com/office/drawing/2014/main" id="{F79CEA14-B0BB-4B38-B68A-B024011C2459}"/>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pPr>
              <a:lnSpc>
                <a:spcPct val="90000"/>
              </a:lnSpc>
            </a:pPr>
            <a:endParaRPr lang="en-US" sz="700" b="0" i="0" kern="1200" cap="all" dirty="0">
              <a:solidFill>
                <a:schemeClr val="tx1">
                  <a:lumMod val="85000"/>
                  <a:lumOff val="15000"/>
                </a:schemeClr>
              </a:solidFill>
              <a:latin typeface="+mj-lt"/>
            </a:endParaRPr>
          </a:p>
          <a:p>
            <a:pPr>
              <a:lnSpc>
                <a:spcPct val="90000"/>
              </a:lnSpc>
            </a:pPr>
            <a:endParaRPr lang="en-US" sz="700" b="0" i="0" kern="1200" cap="all">
              <a:solidFill>
                <a:schemeClr val="tx1">
                  <a:lumMod val="85000"/>
                  <a:lumOff val="15000"/>
                </a:schemeClr>
              </a:solidFill>
              <a:latin typeface="+mj-lt"/>
              <a:ea typeface="+mj-ea"/>
              <a:cs typeface="+mj-cs"/>
            </a:endParaRPr>
          </a:p>
          <a:p>
            <a:pPr>
              <a:lnSpc>
                <a:spcPct val="90000"/>
              </a:lnSpc>
            </a:pPr>
            <a:endParaRPr lang="en-US" sz="700" b="0" i="0" kern="1200" cap="all">
              <a:solidFill>
                <a:schemeClr val="tx1">
                  <a:lumMod val="85000"/>
                  <a:lumOff val="15000"/>
                </a:schemeClr>
              </a:solidFill>
              <a:latin typeface="+mj-lt"/>
              <a:ea typeface="+mj-ea"/>
              <a:cs typeface="+mj-cs"/>
            </a:endParaRPr>
          </a:p>
          <a:p>
            <a:pPr>
              <a:lnSpc>
                <a:spcPct val="90000"/>
              </a:lnSpc>
            </a:pPr>
            <a:endParaRPr lang="en-US" sz="700" b="0" i="0" kern="1200" cap="all">
              <a:solidFill>
                <a:schemeClr val="tx1">
                  <a:lumMod val="85000"/>
                  <a:lumOff val="15000"/>
                </a:schemeClr>
              </a:solidFill>
              <a:latin typeface="+mj-lt"/>
              <a:ea typeface="+mj-ea"/>
              <a:cs typeface="+mj-cs"/>
            </a:endParaRPr>
          </a:p>
        </p:txBody>
      </p:sp>
      <p:sp>
        <p:nvSpPr>
          <p:cNvPr id="2" name="Title 1">
            <a:extLst>
              <a:ext uri="{FF2B5EF4-FFF2-40B4-BE49-F238E27FC236}">
                <a16:creationId xmlns:a16="http://schemas.microsoft.com/office/drawing/2014/main" id="{82A8A757-704B-4A62-BB1D-D56E4950D2F4}"/>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5000" dirty="0"/>
              <a:t>Feature Engineering</a:t>
            </a:r>
            <a:br>
              <a:rPr lang="en-US" sz="5000" b="0" i="0" kern="1200" dirty="0">
                <a:solidFill>
                  <a:schemeClr val="tx2"/>
                </a:solidFill>
                <a:latin typeface="+mj-lt"/>
                <a:ea typeface="+mj-ea"/>
                <a:cs typeface="+mj-cs"/>
              </a:rPr>
            </a:br>
            <a:br>
              <a:rPr lang="en-US" sz="5000" b="0" i="0" kern="1200" dirty="0">
                <a:solidFill>
                  <a:schemeClr val="tx2"/>
                </a:solidFill>
                <a:latin typeface="+mj-lt"/>
                <a:ea typeface="+mj-ea"/>
                <a:cs typeface="+mj-cs"/>
              </a:rPr>
            </a:br>
            <a:endParaRPr lang="en-US" sz="5000" b="0" i="0" kern="1200" dirty="0">
              <a:solidFill>
                <a:schemeClr val="tx2"/>
              </a:solidFill>
              <a:effectLst/>
              <a:latin typeface="+mj-lt"/>
              <a:ea typeface="+mj-ea"/>
              <a:cs typeface="+mj-cs"/>
            </a:endParaRPr>
          </a:p>
        </p:txBody>
      </p:sp>
      <p:sp>
        <p:nvSpPr>
          <p:cNvPr id="29" name="Rectangle 28">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6845818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7C9FB8-B808-45DF-8FAE-4E07B459F3E8}"/>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1" cap="all" dirty="0">
                <a:solidFill>
                  <a:srgbClr val="EBEBEB"/>
                </a:solidFill>
              </a:rPr>
              <a:t>Order quantity</a:t>
            </a:r>
            <a:r>
              <a:rPr lang="en-US" sz="4200" cap="all" dirty="0">
                <a:solidFill>
                  <a:srgbClr val="EBEBEB"/>
                </a:solidFill>
              </a:rPr>
              <a:t> </a:t>
            </a:r>
            <a:endParaRPr lang="en-US" sz="4200" b="0" i="0" kern="1200" cap="all" dirty="0">
              <a:solidFill>
                <a:srgbClr val="EBEBEB"/>
              </a:solidFill>
              <a:latin typeface="+mj-lt"/>
            </a:endParaRPr>
          </a:p>
        </p:txBody>
      </p:sp>
      <p:sp useBgFill="1">
        <p:nvSpPr>
          <p:cNvPr id="51" name="Freeform: Shape 5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763950" y="2893338"/>
            <a:ext cx="5122606" cy="3658689"/>
          </a:xfrm>
        </p:spPr>
        <p:txBody>
          <a:bodyPr vert="horz" lIns="91440" tIns="45720" rIns="91440" bIns="45720" rtlCol="0" anchor="t">
            <a:normAutofit/>
          </a:bodyPr>
          <a:lstStyle/>
          <a:p>
            <a:r>
              <a:rPr lang="en-US" sz="2400" dirty="0">
                <a:latin typeface="Cambria"/>
                <a:cs typeface="Calibri"/>
              </a:rPr>
              <a:t>We will derive new feature I.e. Order Qty from Net Price and Net Value of the Item that shows the ordered quantity of the given item.</a:t>
            </a:r>
          </a:p>
          <a:p>
            <a:r>
              <a:rPr lang="en-US" sz="2400" dirty="0">
                <a:latin typeface="Cambria"/>
                <a:cs typeface="Calibri"/>
              </a:rPr>
              <a:t>Order Quantity = Net Value / Net Pric</a:t>
            </a:r>
            <a:r>
              <a:rPr lang="en-US" sz="2400" dirty="0">
                <a:latin typeface="Calibri"/>
                <a:cs typeface="Calibri"/>
              </a:rPr>
              <a:t>e</a:t>
            </a:r>
          </a:p>
        </p:txBody>
      </p:sp>
      <p:pic>
        <p:nvPicPr>
          <p:cNvPr id="6" name="Picture 6">
            <a:extLst>
              <a:ext uri="{FF2B5EF4-FFF2-40B4-BE49-F238E27FC236}">
                <a16:creationId xmlns:a16="http://schemas.microsoft.com/office/drawing/2014/main" id="{09136840-3A93-4937-8B93-12890A00FCD1}"/>
              </a:ext>
            </a:extLst>
          </p:cNvPr>
          <p:cNvPicPr>
            <a:picLocks noChangeAspect="1"/>
          </p:cNvPicPr>
          <p:nvPr/>
        </p:nvPicPr>
        <p:blipFill>
          <a:blip r:embed="rId6"/>
          <a:stretch>
            <a:fillRect/>
          </a:stretch>
        </p:blipFill>
        <p:spPr>
          <a:xfrm>
            <a:off x="6435307" y="2605838"/>
            <a:ext cx="5518028" cy="3759797"/>
          </a:xfrm>
          <a:prstGeom prst="rect">
            <a:avLst/>
          </a:prstGeom>
        </p:spPr>
      </p:pic>
    </p:spTree>
    <p:extLst>
      <p:ext uri="{BB962C8B-B14F-4D97-AF65-F5344CB8AC3E}">
        <p14:creationId xmlns:p14="http://schemas.microsoft.com/office/powerpoint/2010/main" val="312730475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C9FB8-B808-45DF-8FAE-4E07B459F3E8}"/>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1" i="0" kern="1200" cap="all" dirty="0">
                <a:solidFill>
                  <a:srgbClr val="EBEBEB"/>
                </a:solidFill>
                <a:latin typeface="+mj-lt"/>
                <a:ea typeface="+mj-ea"/>
                <a:cs typeface="+mj-cs"/>
              </a:rPr>
              <a:t>Order quantity</a:t>
            </a:r>
            <a:r>
              <a:rPr lang="en-US" sz="4200" b="0" i="0" kern="1200" cap="all" dirty="0">
                <a:solidFill>
                  <a:srgbClr val="EBEBEB"/>
                </a:solidFill>
                <a:latin typeface="+mj-lt"/>
                <a:ea typeface="+mj-ea"/>
                <a:cs typeface="+mj-cs"/>
              </a:rPr>
              <a:t> </a:t>
            </a:r>
          </a:p>
        </p:txBody>
      </p:sp>
      <p:sp>
        <p:nvSpPr>
          <p:cNvPr id="70"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2" name="Freeform: Shape 71">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4" name="Rectangle 73">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648931" y="2438400"/>
            <a:ext cx="4166509" cy="3785419"/>
          </a:xfrm>
        </p:spPr>
        <p:txBody>
          <a:bodyPr vert="horz" lIns="91440" tIns="45720" rIns="91440" bIns="45720" rtlCol="0" anchor="t">
            <a:normAutofit/>
          </a:bodyPr>
          <a:lstStyle/>
          <a:p>
            <a:pPr>
              <a:buFont typeface="Wingdings 3" charset="2"/>
              <a:buChar char=""/>
            </a:pPr>
            <a:r>
              <a:rPr lang="en-US" sz="2400" dirty="0">
                <a:solidFill>
                  <a:srgbClr val="EBEBEB"/>
                </a:solidFill>
              </a:rPr>
              <a:t>Issue – After deriving this feature, We are getting nan values where net value and net price is 0.</a:t>
            </a:r>
          </a:p>
          <a:p>
            <a:pPr>
              <a:buClr>
                <a:srgbClr val="F7F7F7"/>
              </a:buClr>
              <a:buFont typeface="Wingdings 3" charset="2"/>
              <a:buChar char=""/>
            </a:pPr>
            <a:r>
              <a:rPr lang="en-US" sz="2400" dirty="0">
                <a:solidFill>
                  <a:srgbClr val="EBEBEB"/>
                </a:solidFill>
              </a:rPr>
              <a:t>So, Replace the nan values with 0 because the given item have 0 net price and value.</a:t>
            </a:r>
          </a:p>
        </p:txBody>
      </p:sp>
      <p:pic>
        <p:nvPicPr>
          <p:cNvPr id="5" name="Picture 6" descr="Chart&#10;&#10;Description automatically generated">
            <a:extLst>
              <a:ext uri="{FF2B5EF4-FFF2-40B4-BE49-F238E27FC236}">
                <a16:creationId xmlns:a16="http://schemas.microsoft.com/office/drawing/2014/main" id="{8598E760-CFAE-4E9D-ADE7-EF3D88B263AF}"/>
              </a:ext>
            </a:extLst>
          </p:cNvPr>
          <p:cNvPicPr>
            <a:picLocks noChangeAspect="1"/>
          </p:cNvPicPr>
          <p:nvPr/>
        </p:nvPicPr>
        <p:blipFill>
          <a:blip r:embed="rId6"/>
          <a:stretch>
            <a:fillRect/>
          </a:stretch>
        </p:blipFill>
        <p:spPr>
          <a:xfrm>
            <a:off x="5817079" y="-3494"/>
            <a:ext cx="6193765" cy="4952799"/>
          </a:xfrm>
          <a:prstGeom prst="rect">
            <a:avLst/>
          </a:prstGeom>
        </p:spPr>
      </p:pic>
    </p:spTree>
    <p:extLst>
      <p:ext uri="{BB962C8B-B14F-4D97-AF65-F5344CB8AC3E}">
        <p14:creationId xmlns:p14="http://schemas.microsoft.com/office/powerpoint/2010/main" val="381686211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7C9FB8-B808-45DF-8FAE-4E07B459F3E8}"/>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1" cap="all" dirty="0">
                <a:solidFill>
                  <a:srgbClr val="EBEBEB"/>
                </a:solidFill>
              </a:rPr>
              <a:t>Packaging weight</a:t>
            </a:r>
            <a:endParaRPr lang="en-US" sz="4200" b="1" i="0" kern="1200" cap="all" dirty="0">
              <a:solidFill>
                <a:srgbClr val="EBEBEB"/>
              </a:solidFill>
              <a:latin typeface="+mj-lt"/>
            </a:endParaRPr>
          </a:p>
        </p:txBody>
      </p:sp>
      <p:sp useBgFill="1">
        <p:nvSpPr>
          <p:cNvPr id="51" name="Freeform: Shape 5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763950" y="2663300"/>
            <a:ext cx="5122606" cy="3658689"/>
          </a:xfrm>
        </p:spPr>
        <p:txBody>
          <a:bodyPr vert="horz" lIns="91440" tIns="45720" rIns="91440" bIns="45720" rtlCol="0" anchor="t">
            <a:normAutofit/>
          </a:bodyPr>
          <a:lstStyle/>
          <a:p>
            <a:r>
              <a:rPr lang="en-US" sz="2400" dirty="0">
                <a:latin typeface="Calibri"/>
                <a:cs typeface="Calibri"/>
              </a:rPr>
              <a:t>We will derive one more feature I.e. Weight pkg of item from Gross Weight and Net Weight of the Item that shows the weight packaging of the given item.</a:t>
            </a:r>
            <a:endParaRPr lang="en-US" dirty="0">
              <a:latin typeface="Century Gothic" panose="020B0502020202020204"/>
              <a:cs typeface="Calibri"/>
            </a:endParaRPr>
          </a:p>
          <a:p>
            <a:r>
              <a:rPr lang="en-US" sz="2400" dirty="0">
                <a:latin typeface="Calibri"/>
                <a:cs typeface="Calibri"/>
              </a:rPr>
              <a:t>Weight of packaging = Gross Weight – Net Weight.</a:t>
            </a:r>
            <a:endParaRPr lang="en-US"/>
          </a:p>
          <a:p>
            <a:endParaRPr lang="en-US" sz="2400" dirty="0">
              <a:latin typeface="Calibri"/>
              <a:cs typeface="Calibri"/>
            </a:endParaRPr>
          </a:p>
        </p:txBody>
      </p:sp>
      <p:pic>
        <p:nvPicPr>
          <p:cNvPr id="3" name="Picture 4">
            <a:extLst>
              <a:ext uri="{FF2B5EF4-FFF2-40B4-BE49-F238E27FC236}">
                <a16:creationId xmlns:a16="http://schemas.microsoft.com/office/drawing/2014/main" id="{0B69E86F-96E2-4666-A668-B4A6E0431EF6}"/>
              </a:ext>
            </a:extLst>
          </p:cNvPr>
          <p:cNvPicPr>
            <a:picLocks noChangeAspect="1"/>
          </p:cNvPicPr>
          <p:nvPr/>
        </p:nvPicPr>
        <p:blipFill>
          <a:blip r:embed="rId6"/>
          <a:stretch>
            <a:fillRect/>
          </a:stretch>
        </p:blipFill>
        <p:spPr>
          <a:xfrm>
            <a:off x="6754843" y="2592508"/>
            <a:ext cx="4375749" cy="2204947"/>
          </a:xfrm>
          <a:prstGeom prst="rect">
            <a:avLst/>
          </a:prstGeom>
        </p:spPr>
      </p:pic>
      <p:sp>
        <p:nvSpPr>
          <p:cNvPr id="5" name="TextBox 4">
            <a:extLst>
              <a:ext uri="{FF2B5EF4-FFF2-40B4-BE49-F238E27FC236}">
                <a16:creationId xmlns:a16="http://schemas.microsoft.com/office/drawing/2014/main" id="{45B51885-0A3B-4C35-B14E-F5C9DC4C80F8}"/>
              </a:ext>
            </a:extLst>
          </p:cNvPr>
          <p:cNvSpPr txBox="1"/>
          <p:nvPr/>
        </p:nvSpPr>
        <p:spPr>
          <a:xfrm>
            <a:off x="6737230" y="4896928"/>
            <a:ext cx="406591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It shows the value counts of every unique value in weight pkg. Max of the items have 0.0 weight in packaging.</a:t>
            </a:r>
          </a:p>
        </p:txBody>
      </p:sp>
    </p:spTree>
    <p:extLst>
      <p:ext uri="{BB962C8B-B14F-4D97-AF65-F5344CB8AC3E}">
        <p14:creationId xmlns:p14="http://schemas.microsoft.com/office/powerpoint/2010/main" val="247354499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7C9FB8-B808-45DF-8FAE-4E07B459F3E8}"/>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1" cap="all" dirty="0">
                <a:solidFill>
                  <a:srgbClr val="EBEBEB"/>
                </a:solidFill>
              </a:rPr>
              <a:t>Last changed on year</a:t>
            </a:r>
            <a:endParaRPr lang="en-US" sz="4200" b="1" i="0" kern="1200" cap="all" dirty="0">
              <a:solidFill>
                <a:srgbClr val="EBEBEB"/>
              </a:solidFill>
              <a:latin typeface="+mj-lt"/>
            </a:endParaRPr>
          </a:p>
        </p:txBody>
      </p:sp>
      <p:sp useBgFill="1">
        <p:nvSpPr>
          <p:cNvPr id="51" name="Freeform: Shape 5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763950" y="2663300"/>
            <a:ext cx="5122606" cy="3658689"/>
          </a:xfrm>
        </p:spPr>
        <p:txBody>
          <a:bodyPr vert="horz" lIns="91440" tIns="45720" rIns="91440" bIns="45720" rtlCol="0" anchor="t">
            <a:normAutofit/>
          </a:bodyPr>
          <a:lstStyle/>
          <a:p>
            <a:pPr marL="342900" indent="-342900">
              <a:buFont typeface="Arial"/>
              <a:buChar char="•"/>
            </a:pPr>
            <a:r>
              <a:rPr lang="en-US" sz="2400" dirty="0">
                <a:latin typeface="Calibri"/>
                <a:cs typeface="Calibri"/>
              </a:rPr>
              <a:t>We will get this feature from a Changed on column which shows the dates on which last changed done on purchasing document.</a:t>
            </a:r>
            <a:endParaRPr lang="en-US">
              <a:latin typeface="Calibri"/>
              <a:cs typeface="Calibri"/>
            </a:endParaRPr>
          </a:p>
          <a:p>
            <a:pPr marL="342900" indent="-342900">
              <a:buFont typeface="Arial"/>
              <a:buChar char="•"/>
            </a:pPr>
            <a:r>
              <a:rPr lang="en-US" sz="2400" dirty="0">
                <a:latin typeface="Calibri"/>
                <a:cs typeface="Calibri"/>
              </a:rPr>
              <a:t>We will split the changed on into year and keep the year feature as a purpose of our analysis.</a:t>
            </a:r>
          </a:p>
          <a:p>
            <a:pPr marL="342900" indent="-342900">
              <a:buFont typeface="Arial"/>
              <a:buChar char="•"/>
            </a:pPr>
            <a:r>
              <a:rPr lang="en-US" sz="2400" dirty="0">
                <a:latin typeface="Calibri"/>
                <a:cs typeface="Calibri"/>
              </a:rPr>
              <a:t>Newly derived feature shows the last changes occurred on which year.</a:t>
            </a:r>
          </a:p>
          <a:p>
            <a:endParaRPr lang="en-US" sz="2400" dirty="0">
              <a:latin typeface="Calibri"/>
              <a:cs typeface="Calibri"/>
            </a:endParaRPr>
          </a:p>
        </p:txBody>
      </p:sp>
      <p:sp>
        <p:nvSpPr>
          <p:cNvPr id="5" name="TextBox 4">
            <a:extLst>
              <a:ext uri="{FF2B5EF4-FFF2-40B4-BE49-F238E27FC236}">
                <a16:creationId xmlns:a16="http://schemas.microsoft.com/office/drawing/2014/main" id="{45B51885-0A3B-4C35-B14E-F5C9DC4C80F8}"/>
              </a:ext>
            </a:extLst>
          </p:cNvPr>
          <p:cNvSpPr txBox="1"/>
          <p:nvPr/>
        </p:nvSpPr>
        <p:spPr>
          <a:xfrm>
            <a:off x="6780362" y="5270739"/>
            <a:ext cx="406591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ea typeface="+mn-lt"/>
                <a:cs typeface="+mn-lt"/>
              </a:rPr>
              <a:t>Maximum of the changes in purchase document made in the year 2018 and 2019</a:t>
            </a:r>
            <a:endParaRPr lang="en-US" dirty="0">
              <a:latin typeface="Calibri"/>
            </a:endParaRPr>
          </a:p>
        </p:txBody>
      </p:sp>
      <p:pic>
        <p:nvPicPr>
          <p:cNvPr id="6" name="Picture 6" descr="Text, letter&#10;&#10;Description automatically generated">
            <a:extLst>
              <a:ext uri="{FF2B5EF4-FFF2-40B4-BE49-F238E27FC236}">
                <a16:creationId xmlns:a16="http://schemas.microsoft.com/office/drawing/2014/main" id="{A47D0C12-27C8-49DB-8B8A-A2C59739AA9C}"/>
              </a:ext>
            </a:extLst>
          </p:cNvPr>
          <p:cNvPicPr>
            <a:picLocks noChangeAspect="1"/>
          </p:cNvPicPr>
          <p:nvPr/>
        </p:nvPicPr>
        <p:blipFill>
          <a:blip r:embed="rId6"/>
          <a:stretch>
            <a:fillRect/>
          </a:stretch>
        </p:blipFill>
        <p:spPr>
          <a:xfrm>
            <a:off x="6817116" y="2488902"/>
            <a:ext cx="4150561" cy="2642197"/>
          </a:xfrm>
          <a:prstGeom prst="rect">
            <a:avLst/>
          </a:prstGeom>
        </p:spPr>
      </p:pic>
    </p:spTree>
    <p:extLst>
      <p:ext uri="{BB962C8B-B14F-4D97-AF65-F5344CB8AC3E}">
        <p14:creationId xmlns:p14="http://schemas.microsoft.com/office/powerpoint/2010/main" val="342908328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FDE30AF-E697-4FED-9CA8-05C4FF69A45F}"/>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a:solidFill>
                <a:schemeClr val="tx1">
                  <a:lumMod val="85000"/>
                  <a:lumOff val="15000"/>
                </a:schemeClr>
              </a:solidFill>
              <a:latin typeface="+mj-lt"/>
              <a:ea typeface="+mj-ea"/>
              <a:cs typeface="+mj-cs"/>
            </a:endParaRPr>
          </a:p>
        </p:txBody>
      </p:sp>
      <p:sp>
        <p:nvSpPr>
          <p:cNvPr id="2" name="Title 1">
            <a:extLst>
              <a:ext uri="{FF2B5EF4-FFF2-40B4-BE49-F238E27FC236}">
                <a16:creationId xmlns:a16="http://schemas.microsoft.com/office/drawing/2014/main" id="{B3DA2DB7-864D-4C46-AD66-3D81012F349E}"/>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a:solidFill>
                  <a:schemeClr val="tx2"/>
                </a:solidFill>
                <a:latin typeface="+mj-lt"/>
                <a:ea typeface="+mj-ea"/>
                <a:cs typeface="+mj-cs"/>
              </a:rPr>
              <a:t>Project Overview</a:t>
            </a: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104871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51" name="Freeform: Shape 5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763950" y="2548281"/>
            <a:ext cx="5122606" cy="3658689"/>
          </a:xfrm>
        </p:spPr>
        <p:txBody>
          <a:bodyPr vert="horz" lIns="91440" tIns="45720" rIns="91440" bIns="45720" rtlCol="0" anchor="t">
            <a:noAutofit/>
          </a:bodyPr>
          <a:lstStyle/>
          <a:p>
            <a:pPr marL="342900" indent="-342900">
              <a:buFont typeface="Arial"/>
              <a:buChar char="•"/>
            </a:pPr>
            <a:r>
              <a:rPr lang="en-US" sz="2400" dirty="0">
                <a:latin typeface="Cambria"/>
                <a:cs typeface="Calibri"/>
              </a:rPr>
              <a:t>We will get this feature from a Price Date column which shows the dates on which system determined the last net price.</a:t>
            </a:r>
          </a:p>
          <a:p>
            <a:pPr marL="342900" indent="-342900">
              <a:buFont typeface="Arial"/>
              <a:buChar char="•"/>
            </a:pPr>
            <a:r>
              <a:rPr lang="en-US" sz="2400" dirty="0">
                <a:latin typeface="Cambria"/>
                <a:cs typeface="Calibri"/>
              </a:rPr>
              <a:t>We will split the Price Date column into year and keep the year feature as a purpose of our analysis.</a:t>
            </a:r>
          </a:p>
          <a:p>
            <a:pPr marL="342900" indent="-342900">
              <a:buFont typeface="Arial"/>
              <a:buChar char="•"/>
            </a:pPr>
            <a:r>
              <a:rPr lang="en-US" sz="2400" dirty="0">
                <a:latin typeface="Cambria"/>
                <a:cs typeface="Calibri"/>
              </a:rPr>
              <a:t>Newly derived feature shows the year on which system determined last net price.</a:t>
            </a:r>
          </a:p>
          <a:p>
            <a:endParaRPr lang="en-US" sz="2400" dirty="0">
              <a:latin typeface="Calibri"/>
              <a:cs typeface="Calibri"/>
            </a:endParaRPr>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ea typeface="+mn-lt"/>
                <a:cs typeface="+mn-lt"/>
              </a:rPr>
              <a:t>Here also, maximum of the changes in net price made in the year 2018 and 2019</a:t>
            </a:r>
            <a:endParaRPr lang="en-US" dirty="0">
              <a:latin typeface="Calibri"/>
            </a:endParaRPr>
          </a:p>
        </p:txBody>
      </p:sp>
      <p:sp>
        <p:nvSpPr>
          <p:cNvPr id="7" name="Title 6">
            <a:extLst>
              <a:ext uri="{FF2B5EF4-FFF2-40B4-BE49-F238E27FC236}">
                <a16:creationId xmlns:a16="http://schemas.microsoft.com/office/drawing/2014/main" id="{C7963F59-AEB3-49CC-B847-456C1AD269E5}"/>
              </a:ext>
            </a:extLst>
          </p:cNvPr>
          <p:cNvSpPr>
            <a:spLocks noGrp="1"/>
          </p:cNvSpPr>
          <p:nvPr>
            <p:ph type="title"/>
          </p:nvPr>
        </p:nvSpPr>
        <p:spPr>
          <a:xfrm>
            <a:off x="679455" y="-487"/>
            <a:ext cx="8730376" cy="1574808"/>
          </a:xfrm>
        </p:spPr>
        <p:txBody>
          <a:bodyPr>
            <a:normAutofit/>
          </a:bodyPr>
          <a:lstStyle/>
          <a:p>
            <a:r>
              <a:rPr lang="en-US" dirty="0">
                <a:solidFill>
                  <a:schemeClr val="bg2"/>
                </a:solidFill>
              </a:rPr>
              <a:t>Year on which system determined last net price</a:t>
            </a:r>
          </a:p>
        </p:txBody>
      </p:sp>
      <p:pic>
        <p:nvPicPr>
          <p:cNvPr id="8" name="Picture 8" descr="Text&#10;&#10;Description automatically generated">
            <a:extLst>
              <a:ext uri="{FF2B5EF4-FFF2-40B4-BE49-F238E27FC236}">
                <a16:creationId xmlns:a16="http://schemas.microsoft.com/office/drawing/2014/main" id="{23BB8326-5F14-4274-9AA7-E992589F4D11}"/>
              </a:ext>
            </a:extLst>
          </p:cNvPr>
          <p:cNvPicPr>
            <a:picLocks noChangeAspect="1"/>
          </p:cNvPicPr>
          <p:nvPr/>
        </p:nvPicPr>
        <p:blipFill>
          <a:blip r:embed="rId6"/>
          <a:stretch>
            <a:fillRect/>
          </a:stretch>
        </p:blipFill>
        <p:spPr>
          <a:xfrm>
            <a:off x="6895381" y="2836165"/>
            <a:ext cx="4295954" cy="2335858"/>
          </a:xfrm>
          <a:prstGeom prst="rect">
            <a:avLst/>
          </a:prstGeom>
        </p:spPr>
      </p:pic>
    </p:spTree>
    <p:extLst>
      <p:ext uri="{BB962C8B-B14F-4D97-AF65-F5344CB8AC3E}">
        <p14:creationId xmlns:p14="http://schemas.microsoft.com/office/powerpoint/2010/main" val="140424642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dirty="0"/>
              <a:t>Outlier Technique</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080973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51" name="Freeform: Shape 5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763950" y="2548281"/>
            <a:ext cx="10269700" cy="3658689"/>
          </a:xfrm>
        </p:spPr>
        <p:txBody>
          <a:bodyPr vert="horz" lIns="91440" tIns="45720" rIns="91440" bIns="45720" rtlCol="0" anchor="t">
            <a:noAutofit/>
          </a:bodyPr>
          <a:lstStyle/>
          <a:p>
            <a:pPr marL="342900" indent="-342900">
              <a:buClr>
                <a:srgbClr val="EBEBEB">
                  <a:lumMod val="40000"/>
                  <a:lumOff val="60000"/>
                </a:srgbClr>
              </a:buClr>
              <a:buFont typeface="Arial"/>
              <a:buChar char="•"/>
            </a:pPr>
            <a:r>
              <a:rPr lang="en-US" sz="2400" dirty="0">
                <a:latin typeface="Century Gothic"/>
                <a:cs typeface="Calibri"/>
              </a:rPr>
              <a:t>We will be using IQR(Inter Quartile Range) to bring the values within a quartile range and makes our data points fall in a within a certain range.</a:t>
            </a:r>
          </a:p>
          <a:p>
            <a:pPr marL="342900" indent="-342900">
              <a:buClr>
                <a:srgbClr val="F7F7F7"/>
              </a:buClr>
              <a:buFont typeface="Arial"/>
              <a:buChar char="•"/>
            </a:pPr>
            <a:r>
              <a:rPr lang="en-US" sz="2400" dirty="0">
                <a:latin typeface="Century Gothic"/>
                <a:cs typeface="Calibri"/>
              </a:rPr>
              <a:t>The algorithm aims to minimize the squared Euclidean distances between the observation and the centroid of cluster to which it belongs. But sometime K-Means algorithm does not give best results. It is sensitive to outliers.</a:t>
            </a:r>
            <a:endParaRPr lang="en-US" sz="2400" dirty="0">
              <a:ea typeface="+mj-lt"/>
              <a:cs typeface="+mj-lt"/>
            </a:endParaRPr>
          </a:p>
          <a:p>
            <a:pPr marL="342900" indent="-342900">
              <a:buClr>
                <a:srgbClr val="F7F7F7"/>
              </a:buClr>
              <a:buFont typeface="Arial"/>
              <a:buChar char="•"/>
            </a:pPr>
            <a:endParaRPr lang="en-US" sz="2400" dirty="0">
              <a:latin typeface="Century Gothic"/>
              <a:cs typeface="Calibri"/>
            </a:endParaRPr>
          </a:p>
          <a:p>
            <a:endParaRPr lang="en-US" sz="2400" dirty="0">
              <a:latin typeface="Calibri"/>
              <a:cs typeface="Calibri"/>
            </a:endParaRPr>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
        <p:nvSpPr>
          <p:cNvPr id="7" name="Title 6">
            <a:extLst>
              <a:ext uri="{FF2B5EF4-FFF2-40B4-BE49-F238E27FC236}">
                <a16:creationId xmlns:a16="http://schemas.microsoft.com/office/drawing/2014/main" id="{C7963F59-AEB3-49CC-B847-456C1AD269E5}"/>
              </a:ext>
            </a:extLst>
          </p:cNvPr>
          <p:cNvSpPr>
            <a:spLocks noGrp="1"/>
          </p:cNvSpPr>
          <p:nvPr>
            <p:ph type="title"/>
          </p:nvPr>
        </p:nvSpPr>
        <p:spPr>
          <a:xfrm>
            <a:off x="679455" y="-487"/>
            <a:ext cx="8730376" cy="1574808"/>
          </a:xfrm>
        </p:spPr>
        <p:txBody>
          <a:bodyPr>
            <a:normAutofit/>
          </a:bodyPr>
          <a:lstStyle/>
          <a:p>
            <a:endParaRPr lang="en-US" dirty="0">
              <a:solidFill>
                <a:schemeClr val="bg2"/>
              </a:solidFill>
            </a:endParaRPr>
          </a:p>
        </p:txBody>
      </p:sp>
    </p:spTree>
    <p:extLst>
      <p:ext uri="{BB962C8B-B14F-4D97-AF65-F5344CB8AC3E}">
        <p14:creationId xmlns:p14="http://schemas.microsoft.com/office/powerpoint/2010/main" val="2293477934"/>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6600" b="1" dirty="0"/>
              <a:t>Standardization </a:t>
            </a:r>
            <a:br>
              <a:rPr lang="en-US" sz="6600" b="1" dirty="0"/>
            </a:br>
            <a:r>
              <a:rPr lang="en-US" sz="6600" b="1" dirty="0"/>
              <a:t>Technique</a:t>
            </a:r>
            <a:br>
              <a:rPr lang="en-US" sz="7200" b="0" i="0" kern="1200" dirty="0">
                <a:solidFill>
                  <a:schemeClr val="tx2"/>
                </a:solidFill>
                <a:latin typeface="+mj-lt"/>
              </a:rPr>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250623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953672" y="1240550"/>
            <a:ext cx="6974911" cy="861420"/>
          </a:xfrm>
        </p:spPr>
        <p:txBody>
          <a:bodyPr vert="horz" lIns="91440" tIns="45720" rIns="91440" bIns="45720" rtlCol="0" anchor="t">
            <a:noAutofit/>
          </a:bodyPr>
          <a:lstStyle/>
          <a:p>
            <a:r>
              <a:rPr lang="en-US" sz="2400" cap="none" dirty="0">
                <a:solidFill>
                  <a:schemeClr val="tx1"/>
                </a:solidFill>
                <a:latin typeface="Calibri"/>
                <a:ea typeface="+mj-lt"/>
                <a:cs typeface="+mj-lt"/>
              </a:rPr>
              <a:t>Standardizing Data Is Recommended because otherwise the range of values in each feature will act as a weight when determining how to cluster data, which is typically undesirable.</a:t>
            </a:r>
            <a:endParaRPr lang="en-US" sz="2400" cap="none" dirty="0">
              <a:solidFill>
                <a:schemeClr val="tx1"/>
              </a:solidFill>
              <a:latin typeface="Calibri"/>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837A793E-4610-4157-A444-86C1FF149897}"/>
              </a:ext>
            </a:extLst>
          </p:cNvPr>
          <p:cNvSpPr txBox="1"/>
          <p:nvPr/>
        </p:nvSpPr>
        <p:spPr>
          <a:xfrm>
            <a:off x="957532" y="3114136"/>
            <a:ext cx="694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a:rPr>
              <a:t>We will be using </a:t>
            </a:r>
            <a:r>
              <a:rPr lang="en-US" sz="2400" err="1">
                <a:latin typeface="Calibri"/>
                <a:cs typeface="Calibri"/>
              </a:rPr>
              <a:t>StandardScaler</a:t>
            </a:r>
            <a:r>
              <a:rPr lang="en-US" sz="2400" dirty="0">
                <a:latin typeface="Calibri"/>
                <a:cs typeface="Calibri"/>
              </a:rPr>
              <a:t> to standardize our data</a:t>
            </a:r>
          </a:p>
        </p:txBody>
      </p:sp>
    </p:spTree>
    <p:extLst>
      <p:ext uri="{BB962C8B-B14F-4D97-AF65-F5344CB8AC3E}">
        <p14:creationId xmlns:p14="http://schemas.microsoft.com/office/powerpoint/2010/main" val="184098234"/>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dirty="0"/>
              <a:t>Insights from Data</a:t>
            </a:r>
            <a:br>
              <a:rPr lang="en-US" sz="7200" dirty="0"/>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7540974"/>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8191878" y="1260837"/>
            <a:ext cx="3927515" cy="5104018"/>
          </a:xfrm>
        </p:spPr>
        <p:txBody>
          <a:bodyPr vert="horz" lIns="91440" tIns="45720" rIns="91440" bIns="45720" rtlCol="0" anchor="t">
            <a:noAutofit/>
          </a:bodyPr>
          <a:lstStyle/>
          <a:p>
            <a:endParaRPr lang="en-US" sz="2000" dirty="0">
              <a:latin typeface="Calibri"/>
              <a:cs typeface="Calibri"/>
            </a:endParaRPr>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pic>
        <p:nvPicPr>
          <p:cNvPr id="3" name="Picture 5" descr="Chart, bar chart&#10;&#10;Description automatically generated">
            <a:extLst>
              <a:ext uri="{FF2B5EF4-FFF2-40B4-BE49-F238E27FC236}">
                <a16:creationId xmlns:a16="http://schemas.microsoft.com/office/drawing/2014/main" id="{886EC9CE-117C-4741-B870-5C7AC31AF58C}"/>
              </a:ext>
            </a:extLst>
          </p:cNvPr>
          <p:cNvPicPr>
            <a:picLocks noChangeAspect="1"/>
          </p:cNvPicPr>
          <p:nvPr/>
        </p:nvPicPr>
        <p:blipFill>
          <a:blip r:embed="rId7"/>
          <a:stretch>
            <a:fillRect/>
          </a:stretch>
        </p:blipFill>
        <p:spPr>
          <a:xfrm>
            <a:off x="1475117" y="802256"/>
            <a:ext cx="7228935" cy="4362090"/>
          </a:xfrm>
          <a:prstGeom prst="rect">
            <a:avLst/>
          </a:prstGeom>
        </p:spPr>
      </p:pic>
      <p:sp>
        <p:nvSpPr>
          <p:cNvPr id="7" name="TextBox 6">
            <a:extLst>
              <a:ext uri="{FF2B5EF4-FFF2-40B4-BE49-F238E27FC236}">
                <a16:creationId xmlns:a16="http://schemas.microsoft.com/office/drawing/2014/main" id="{BDBB15AB-1852-4A0F-A885-81A28B504333}"/>
              </a:ext>
            </a:extLst>
          </p:cNvPr>
          <p:cNvSpPr txBox="1"/>
          <p:nvPr/>
        </p:nvSpPr>
        <p:spPr>
          <a:xfrm>
            <a:off x="1360098" y="5658928"/>
            <a:ext cx="9342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Material Type YFER has larger Gross Weight whereas Items with material type ZVER,YCON and YMED has no gross weight</a:t>
            </a:r>
          </a:p>
        </p:txBody>
      </p:sp>
      <p:sp>
        <p:nvSpPr>
          <p:cNvPr id="8" name="TextBox 7">
            <a:extLst>
              <a:ext uri="{FF2B5EF4-FFF2-40B4-BE49-F238E27FC236}">
                <a16:creationId xmlns:a16="http://schemas.microsoft.com/office/drawing/2014/main" id="{17984466-CF45-4E43-A48C-793FBC69B143}"/>
              </a:ext>
            </a:extLst>
          </p:cNvPr>
          <p:cNvSpPr txBox="1"/>
          <p:nvPr/>
        </p:nvSpPr>
        <p:spPr>
          <a:xfrm>
            <a:off x="2250596" y="209011"/>
            <a:ext cx="6797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Gross Weight in  different Material Types</a:t>
            </a:r>
          </a:p>
        </p:txBody>
      </p:sp>
    </p:spTree>
    <p:extLst>
      <p:ext uri="{BB962C8B-B14F-4D97-AF65-F5344CB8AC3E}">
        <p14:creationId xmlns:p14="http://schemas.microsoft.com/office/powerpoint/2010/main" val="2320945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8191878" y="1260837"/>
            <a:ext cx="3927515" cy="5104018"/>
          </a:xfrm>
        </p:spPr>
        <p:txBody>
          <a:bodyPr vert="horz" lIns="91440" tIns="45720" rIns="91440" bIns="45720" rtlCol="0" anchor="t">
            <a:noAutofit/>
          </a:bodyPr>
          <a:lstStyle/>
          <a:p>
            <a:endParaRPr lang="en-US" sz="2000" dirty="0">
              <a:latin typeface="Calibri"/>
              <a:cs typeface="Calibri"/>
            </a:endParaRPr>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
        <p:nvSpPr>
          <p:cNvPr id="7" name="TextBox 6">
            <a:extLst>
              <a:ext uri="{FF2B5EF4-FFF2-40B4-BE49-F238E27FC236}">
                <a16:creationId xmlns:a16="http://schemas.microsoft.com/office/drawing/2014/main" id="{BDBB15AB-1852-4A0F-A885-81A28B504333}"/>
              </a:ext>
            </a:extLst>
          </p:cNvPr>
          <p:cNvSpPr txBox="1"/>
          <p:nvPr/>
        </p:nvSpPr>
        <p:spPr>
          <a:xfrm>
            <a:off x="1360098" y="5658928"/>
            <a:ext cx="93424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Material type YFER , YGEN, YCGM, YVER,ZVHS have minimum net value</a:t>
            </a:r>
          </a:p>
          <a:p>
            <a:r>
              <a:rPr lang="en-US" dirty="0"/>
              <a:t>whereas material YMAL has high net value.</a:t>
            </a:r>
          </a:p>
        </p:txBody>
      </p:sp>
      <p:sp>
        <p:nvSpPr>
          <p:cNvPr id="8" name="TextBox 7">
            <a:extLst>
              <a:ext uri="{FF2B5EF4-FFF2-40B4-BE49-F238E27FC236}">
                <a16:creationId xmlns:a16="http://schemas.microsoft.com/office/drawing/2014/main" id="{17984466-CF45-4E43-A48C-793FBC69B143}"/>
              </a:ext>
            </a:extLst>
          </p:cNvPr>
          <p:cNvSpPr txBox="1"/>
          <p:nvPr/>
        </p:nvSpPr>
        <p:spPr>
          <a:xfrm>
            <a:off x="2250596" y="209011"/>
            <a:ext cx="67976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Net Value of different Material Types</a:t>
            </a:r>
          </a:p>
        </p:txBody>
      </p:sp>
      <p:pic>
        <p:nvPicPr>
          <p:cNvPr id="2" name="Picture 5" descr="Chart, histogram&#10;&#10;Description automatically generated">
            <a:extLst>
              <a:ext uri="{FF2B5EF4-FFF2-40B4-BE49-F238E27FC236}">
                <a16:creationId xmlns:a16="http://schemas.microsoft.com/office/drawing/2014/main" id="{141BEE61-B0D5-4456-996D-19DEDB7D85E9}"/>
              </a:ext>
            </a:extLst>
          </p:cNvPr>
          <p:cNvPicPr>
            <a:picLocks noChangeAspect="1"/>
          </p:cNvPicPr>
          <p:nvPr/>
        </p:nvPicPr>
        <p:blipFill>
          <a:blip r:embed="rId7"/>
          <a:stretch>
            <a:fillRect/>
          </a:stretch>
        </p:blipFill>
        <p:spPr>
          <a:xfrm>
            <a:off x="756250" y="918298"/>
            <a:ext cx="9687464" cy="4460685"/>
          </a:xfrm>
          <a:prstGeom prst="rect">
            <a:avLst/>
          </a:prstGeom>
        </p:spPr>
      </p:pic>
    </p:spTree>
    <p:extLst>
      <p:ext uri="{BB962C8B-B14F-4D97-AF65-F5344CB8AC3E}">
        <p14:creationId xmlns:p14="http://schemas.microsoft.com/office/powerpoint/2010/main" val="3314781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8191878" y="1260837"/>
            <a:ext cx="3927515" cy="5104018"/>
          </a:xfrm>
        </p:spPr>
        <p:txBody>
          <a:bodyPr vert="horz" lIns="91440" tIns="45720" rIns="91440" bIns="45720" rtlCol="0" anchor="t">
            <a:noAutofit/>
          </a:bodyPr>
          <a:lstStyle/>
          <a:p>
            <a:endParaRPr lang="en-US" sz="2000" dirty="0">
              <a:latin typeface="Calibri"/>
              <a:cs typeface="Calibri"/>
            </a:endParaRPr>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
        <p:nvSpPr>
          <p:cNvPr id="7" name="TextBox 6">
            <a:extLst>
              <a:ext uri="{FF2B5EF4-FFF2-40B4-BE49-F238E27FC236}">
                <a16:creationId xmlns:a16="http://schemas.microsoft.com/office/drawing/2014/main" id="{BDBB15AB-1852-4A0F-A885-81A28B504333}"/>
              </a:ext>
            </a:extLst>
          </p:cNvPr>
          <p:cNvSpPr txBox="1"/>
          <p:nvPr/>
        </p:nvSpPr>
        <p:spPr>
          <a:xfrm>
            <a:off x="1518249" y="5831456"/>
            <a:ext cx="93424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Purchase order quantity is less for the material types YFER,</a:t>
            </a:r>
            <a:r>
              <a:rPr lang="en-US" sz="2000" dirty="0">
                <a:latin typeface="Calibri"/>
                <a:ea typeface="+mn-lt"/>
                <a:cs typeface="+mn-lt"/>
              </a:rPr>
              <a:t>YGEN, YCGM, YVER,ZVHS</a:t>
            </a:r>
            <a:endParaRPr lang="en-US" sz="2000" dirty="0">
              <a:latin typeface="Calibri"/>
            </a:endParaRPr>
          </a:p>
        </p:txBody>
      </p:sp>
      <p:sp>
        <p:nvSpPr>
          <p:cNvPr id="8" name="TextBox 7">
            <a:extLst>
              <a:ext uri="{FF2B5EF4-FFF2-40B4-BE49-F238E27FC236}">
                <a16:creationId xmlns:a16="http://schemas.microsoft.com/office/drawing/2014/main" id="{17984466-CF45-4E43-A48C-793FBC69B143}"/>
              </a:ext>
            </a:extLst>
          </p:cNvPr>
          <p:cNvSpPr txBox="1"/>
          <p:nvPr/>
        </p:nvSpPr>
        <p:spPr>
          <a:xfrm>
            <a:off x="2250596" y="209011"/>
            <a:ext cx="67976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Purchase Order Quantity of different Material Types</a:t>
            </a:r>
          </a:p>
        </p:txBody>
      </p:sp>
      <p:pic>
        <p:nvPicPr>
          <p:cNvPr id="3" name="Picture 5" descr="Chart, bar chart, histogram&#10;&#10;Description automatically generated">
            <a:extLst>
              <a:ext uri="{FF2B5EF4-FFF2-40B4-BE49-F238E27FC236}">
                <a16:creationId xmlns:a16="http://schemas.microsoft.com/office/drawing/2014/main" id="{260F61D2-9F42-4AD2-9624-0956FBE09242}"/>
              </a:ext>
            </a:extLst>
          </p:cNvPr>
          <p:cNvPicPr>
            <a:picLocks noChangeAspect="1"/>
          </p:cNvPicPr>
          <p:nvPr/>
        </p:nvPicPr>
        <p:blipFill>
          <a:blip r:embed="rId7"/>
          <a:stretch>
            <a:fillRect/>
          </a:stretch>
        </p:blipFill>
        <p:spPr>
          <a:xfrm>
            <a:off x="1777042" y="1184277"/>
            <a:ext cx="8666670" cy="4475069"/>
          </a:xfrm>
          <a:prstGeom prst="rect">
            <a:avLst/>
          </a:prstGeom>
        </p:spPr>
      </p:pic>
    </p:spTree>
    <p:extLst>
      <p:ext uri="{BB962C8B-B14F-4D97-AF65-F5344CB8AC3E}">
        <p14:creationId xmlns:p14="http://schemas.microsoft.com/office/powerpoint/2010/main" val="1183360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8191878" y="1260837"/>
            <a:ext cx="3927515" cy="5104018"/>
          </a:xfrm>
        </p:spPr>
        <p:txBody>
          <a:bodyPr vert="horz" lIns="91440" tIns="45720" rIns="91440" bIns="45720" rtlCol="0" anchor="t">
            <a:noAutofit/>
          </a:bodyPr>
          <a:lstStyle/>
          <a:p>
            <a:endParaRPr lang="en-US" sz="2000" dirty="0">
              <a:latin typeface="Calibri"/>
              <a:cs typeface="Calibri"/>
            </a:endParaRPr>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
        <p:nvSpPr>
          <p:cNvPr id="7" name="TextBox 6">
            <a:extLst>
              <a:ext uri="{FF2B5EF4-FFF2-40B4-BE49-F238E27FC236}">
                <a16:creationId xmlns:a16="http://schemas.microsoft.com/office/drawing/2014/main" id="{BDBB15AB-1852-4A0F-A885-81A28B504333}"/>
              </a:ext>
            </a:extLst>
          </p:cNvPr>
          <p:cNvSpPr txBox="1"/>
          <p:nvPr/>
        </p:nvSpPr>
        <p:spPr>
          <a:xfrm>
            <a:off x="1518249" y="5932098"/>
            <a:ext cx="9342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Remaining shelf life is also minimum for the materials like YFER, YGEN,YCOM,YVER</a:t>
            </a:r>
          </a:p>
        </p:txBody>
      </p:sp>
      <p:sp>
        <p:nvSpPr>
          <p:cNvPr id="8" name="TextBox 7">
            <a:extLst>
              <a:ext uri="{FF2B5EF4-FFF2-40B4-BE49-F238E27FC236}">
                <a16:creationId xmlns:a16="http://schemas.microsoft.com/office/drawing/2014/main" id="{17984466-CF45-4E43-A48C-793FBC69B143}"/>
              </a:ext>
            </a:extLst>
          </p:cNvPr>
          <p:cNvSpPr txBox="1"/>
          <p:nvPr/>
        </p:nvSpPr>
        <p:spPr>
          <a:xfrm>
            <a:off x="1402332" y="165879"/>
            <a:ext cx="67976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Remaining shelf life of different Material Types</a:t>
            </a:r>
          </a:p>
        </p:txBody>
      </p:sp>
      <p:pic>
        <p:nvPicPr>
          <p:cNvPr id="2" name="Picture 5" descr="Chart, histogram&#10;&#10;Description automatically generated">
            <a:extLst>
              <a:ext uri="{FF2B5EF4-FFF2-40B4-BE49-F238E27FC236}">
                <a16:creationId xmlns:a16="http://schemas.microsoft.com/office/drawing/2014/main" id="{000774D4-3446-49E9-807F-1F95AAA8DE7B}"/>
              </a:ext>
            </a:extLst>
          </p:cNvPr>
          <p:cNvPicPr>
            <a:picLocks noChangeAspect="1"/>
          </p:cNvPicPr>
          <p:nvPr/>
        </p:nvPicPr>
        <p:blipFill>
          <a:blip r:embed="rId7"/>
          <a:stretch>
            <a:fillRect/>
          </a:stretch>
        </p:blipFill>
        <p:spPr>
          <a:xfrm>
            <a:off x="1360098" y="1147913"/>
            <a:ext cx="9299274" cy="4619681"/>
          </a:xfrm>
          <a:prstGeom prst="rect">
            <a:avLst/>
          </a:prstGeom>
        </p:spPr>
      </p:pic>
    </p:spTree>
    <p:extLst>
      <p:ext uri="{BB962C8B-B14F-4D97-AF65-F5344CB8AC3E}">
        <p14:creationId xmlns:p14="http://schemas.microsoft.com/office/powerpoint/2010/main" val="401365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4" name="Picture 6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6" name="Picture 7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7" name="Oval 7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8" name="Picture 7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9" name="Title 128">
            <a:extLst>
              <a:ext uri="{FF2B5EF4-FFF2-40B4-BE49-F238E27FC236}">
                <a16:creationId xmlns:a16="http://schemas.microsoft.com/office/drawing/2014/main" id="{837B55D3-B44D-4EA1-AB52-301DC379F945}"/>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a:solidFill>
                  <a:srgbClr val="EBEBEB"/>
                </a:solidFill>
              </a:rPr>
              <a:t>OBJECTIVE</a:t>
            </a:r>
          </a:p>
        </p:txBody>
      </p:sp>
      <p:sp>
        <p:nvSpPr>
          <p:cNvPr id="86" name="Rectangle 8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TextBox 2">
            <a:extLst>
              <a:ext uri="{FF2B5EF4-FFF2-40B4-BE49-F238E27FC236}">
                <a16:creationId xmlns:a16="http://schemas.microsoft.com/office/drawing/2014/main" id="{71A6C068-C9E0-4BB4-A2C8-38987CDCCB5D}"/>
              </a:ext>
            </a:extLst>
          </p:cNvPr>
          <p:cNvGraphicFramePr/>
          <p:nvPr>
            <p:extLst>
              <p:ext uri="{D42A27DB-BD31-4B8C-83A1-F6EECF244321}">
                <p14:modId xmlns:p14="http://schemas.microsoft.com/office/powerpoint/2010/main" val="89177610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656513053"/>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8191878" y="1260837"/>
            <a:ext cx="3927515" cy="5104018"/>
          </a:xfrm>
        </p:spPr>
        <p:txBody>
          <a:bodyPr vert="horz" lIns="91440" tIns="45720" rIns="91440" bIns="45720" rtlCol="0" anchor="t">
            <a:noAutofit/>
          </a:bodyPr>
          <a:lstStyle/>
          <a:p>
            <a:endParaRPr lang="en-US" sz="2000" dirty="0">
              <a:latin typeface="Calibri"/>
              <a:cs typeface="Calibri"/>
            </a:endParaRPr>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
        <p:nvSpPr>
          <p:cNvPr id="7" name="TextBox 6">
            <a:extLst>
              <a:ext uri="{FF2B5EF4-FFF2-40B4-BE49-F238E27FC236}">
                <a16:creationId xmlns:a16="http://schemas.microsoft.com/office/drawing/2014/main" id="{BDBB15AB-1852-4A0F-A885-81A28B504333}"/>
              </a:ext>
            </a:extLst>
          </p:cNvPr>
          <p:cNvSpPr txBox="1"/>
          <p:nvPr/>
        </p:nvSpPr>
        <p:spPr>
          <a:xfrm>
            <a:off x="1791419" y="2668437"/>
            <a:ext cx="934240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YFER material types are heavy in weight but have less net value This  imply that they are not ordered in much quantity , If we observe remaining shelf life for such materials, Its quite low</a:t>
            </a:r>
            <a:endParaRPr lang="en-US" sz="240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AB01 material has maximum gross weight and price per unit  so this is a heavy item, purchase order qty is max for them, with min shelf life</a:t>
            </a:r>
            <a:endParaRPr lang="en-US" sz="2400" dirty="0"/>
          </a:p>
        </p:txBody>
      </p:sp>
      <p:sp>
        <p:nvSpPr>
          <p:cNvPr id="8" name="TextBox 7">
            <a:extLst>
              <a:ext uri="{FF2B5EF4-FFF2-40B4-BE49-F238E27FC236}">
                <a16:creationId xmlns:a16="http://schemas.microsoft.com/office/drawing/2014/main" id="{17984466-CF45-4E43-A48C-793FBC69B143}"/>
              </a:ext>
            </a:extLst>
          </p:cNvPr>
          <p:cNvSpPr txBox="1"/>
          <p:nvPr/>
        </p:nvSpPr>
        <p:spPr>
          <a:xfrm>
            <a:off x="2078068" y="424672"/>
            <a:ext cx="679761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OBSERVATIONS FROM THE PLOTS</a:t>
            </a:r>
          </a:p>
        </p:txBody>
      </p:sp>
    </p:spTree>
    <p:extLst>
      <p:ext uri="{BB962C8B-B14F-4D97-AF65-F5344CB8AC3E}">
        <p14:creationId xmlns:p14="http://schemas.microsoft.com/office/powerpoint/2010/main" val="3197429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8191878" y="1260837"/>
            <a:ext cx="3927515" cy="5104018"/>
          </a:xfrm>
        </p:spPr>
        <p:txBody>
          <a:bodyPr vert="horz" lIns="91440" tIns="45720" rIns="91440" bIns="45720" rtlCol="0" anchor="t">
            <a:noAutofit/>
          </a:bodyPr>
          <a:lstStyle/>
          <a:p>
            <a:endParaRPr lang="en-US" sz="2000" dirty="0">
              <a:latin typeface="Calibri"/>
              <a:cs typeface="Calibri"/>
            </a:endParaRPr>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
        <p:nvSpPr>
          <p:cNvPr id="7" name="TextBox 6">
            <a:extLst>
              <a:ext uri="{FF2B5EF4-FFF2-40B4-BE49-F238E27FC236}">
                <a16:creationId xmlns:a16="http://schemas.microsoft.com/office/drawing/2014/main" id="{BDBB15AB-1852-4A0F-A885-81A28B504333}"/>
              </a:ext>
            </a:extLst>
          </p:cNvPr>
          <p:cNvSpPr txBox="1"/>
          <p:nvPr/>
        </p:nvSpPr>
        <p:spPr>
          <a:xfrm>
            <a:off x="1575759" y="1417607"/>
            <a:ext cx="934240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2400" dirty="0">
              <a:ea typeface="+mn-lt"/>
              <a:cs typeface="+mn-lt"/>
            </a:endParaRPr>
          </a:p>
          <a:p>
            <a:pPr>
              <a:buFont typeface="Arial"/>
              <a:buChar char="•"/>
            </a:pPr>
            <a:r>
              <a:rPr lang="en-US" sz="2400" dirty="0">
                <a:ea typeface="+mn-lt"/>
                <a:cs typeface="+mn-lt"/>
              </a:rPr>
              <a:t>Avoid using YHAL due to low purchase qty and high net value, it's remaining shelf life is also minimum,</a:t>
            </a:r>
            <a:endParaRPr lang="en-US"/>
          </a:p>
          <a:p>
            <a:r>
              <a:rPr lang="en-US" sz="2400" dirty="0">
                <a:ea typeface="+mn-lt"/>
                <a:cs typeface="+mn-lt"/>
              </a:rPr>
              <a:t>Priority for such materials is also high(so, recommendation - to reduce its priority because we're getting less purchase orders)</a:t>
            </a:r>
            <a:endParaRPr lang="en-US" sz="2400" dirty="0"/>
          </a:p>
          <a:p>
            <a:pPr>
              <a:buFont typeface="Arial"/>
              <a:buChar char="•"/>
            </a:pPr>
            <a:endParaRPr lang="en-US" sz="2400" dirty="0">
              <a:ea typeface="+mn-lt"/>
              <a:cs typeface="+mn-lt"/>
            </a:endParaRPr>
          </a:p>
          <a:p>
            <a:pPr>
              <a:buFont typeface="Arial"/>
              <a:buChar char="•"/>
            </a:pPr>
            <a:r>
              <a:rPr lang="en-US" sz="2400" dirty="0">
                <a:ea typeface="+mn-lt"/>
                <a:cs typeface="+mn-lt"/>
              </a:rPr>
              <a:t>ZROH material has high demand as we can see through purchase order qty and also </a:t>
            </a:r>
            <a:r>
              <a:rPr lang="en-US" sz="2400" dirty="0" err="1">
                <a:ea typeface="+mn-lt"/>
                <a:cs typeface="+mn-lt"/>
              </a:rPr>
              <a:t>it's</a:t>
            </a:r>
            <a:r>
              <a:rPr lang="en-US" sz="2400" dirty="0">
                <a:ea typeface="+mn-lt"/>
                <a:cs typeface="+mn-lt"/>
              </a:rPr>
              <a:t> net value is moderate so, company should keep such material type more in supply</a:t>
            </a:r>
            <a:endParaRPr lang="en-US"/>
          </a:p>
          <a:p>
            <a:pPr>
              <a:buFont typeface="Arial"/>
              <a:buChar char="•"/>
            </a:pPr>
            <a:r>
              <a:rPr lang="en-US" sz="2400" dirty="0">
                <a:ea typeface="+mn-lt"/>
                <a:cs typeface="+mn-lt"/>
              </a:rPr>
              <a:t>YROH material have high priority but high purchase qty with moderate net price, hence company must supply more of this material type.</a:t>
            </a:r>
            <a:endParaRPr lang="en-US" sz="2400" dirty="0"/>
          </a:p>
          <a:p>
            <a:pPr marL="285750" indent="-285750">
              <a:buFont typeface="Arial"/>
              <a:buChar char="•"/>
            </a:pPr>
            <a:endParaRPr lang="en-US" sz="2400" dirty="0"/>
          </a:p>
        </p:txBody>
      </p:sp>
      <p:sp>
        <p:nvSpPr>
          <p:cNvPr id="8" name="TextBox 7">
            <a:extLst>
              <a:ext uri="{FF2B5EF4-FFF2-40B4-BE49-F238E27FC236}">
                <a16:creationId xmlns:a16="http://schemas.microsoft.com/office/drawing/2014/main" id="{17984466-CF45-4E43-A48C-793FBC69B143}"/>
              </a:ext>
            </a:extLst>
          </p:cNvPr>
          <p:cNvSpPr txBox="1"/>
          <p:nvPr/>
        </p:nvSpPr>
        <p:spPr>
          <a:xfrm>
            <a:off x="2078068" y="424672"/>
            <a:ext cx="67976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RECOMMENDATION</a:t>
            </a:r>
          </a:p>
        </p:txBody>
      </p:sp>
    </p:spTree>
    <p:extLst>
      <p:ext uri="{BB962C8B-B14F-4D97-AF65-F5344CB8AC3E}">
        <p14:creationId xmlns:p14="http://schemas.microsoft.com/office/powerpoint/2010/main" val="679387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dirty="0"/>
              <a:t>Model Selection</a:t>
            </a:r>
            <a:br>
              <a:rPr lang="en-US" sz="7200" dirty="0"/>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59726203"/>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2" descr="Chart, line chart&#10;&#10;Description automatically generated">
            <a:extLst>
              <a:ext uri="{FF2B5EF4-FFF2-40B4-BE49-F238E27FC236}">
                <a16:creationId xmlns:a16="http://schemas.microsoft.com/office/drawing/2014/main" id="{2EFF17A3-884A-4C29-9DD2-C27C7992389B}"/>
              </a:ext>
            </a:extLst>
          </p:cNvPr>
          <p:cNvPicPr>
            <a:picLocks noChangeAspect="1"/>
          </p:cNvPicPr>
          <p:nvPr/>
        </p:nvPicPr>
        <p:blipFill rotWithShape="1">
          <a:blip r:embed="rId7"/>
          <a:srcRect r="25429" b="-2"/>
          <a:stretch/>
        </p:blipFill>
        <p:spPr>
          <a:xfrm>
            <a:off x="-449" y="-4314"/>
            <a:ext cx="7787872" cy="6858000"/>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7933085" y="1519630"/>
            <a:ext cx="3927515" cy="5104018"/>
          </a:xfrm>
        </p:spPr>
        <p:txBody>
          <a:bodyPr vert="horz" lIns="91440" tIns="45720" rIns="91440" bIns="45720" rtlCol="0" anchor="t">
            <a:noAutofit/>
          </a:bodyPr>
          <a:lstStyle/>
          <a:p>
            <a:r>
              <a:rPr lang="en-US" sz="2000" dirty="0">
                <a:latin typeface="Calibri"/>
                <a:cs typeface="Calibri"/>
              </a:rPr>
              <a:t>Our data is in high dimensions with various numeric and categorical features. So , to reduce the </a:t>
            </a:r>
            <a:r>
              <a:rPr lang="en-US" sz="2000" dirty="0" err="1">
                <a:latin typeface="Calibri"/>
                <a:cs typeface="Calibri"/>
              </a:rPr>
              <a:t>numerice</a:t>
            </a:r>
            <a:r>
              <a:rPr lang="en-US" sz="2000" dirty="0">
                <a:latin typeface="Calibri"/>
                <a:cs typeface="Calibri"/>
              </a:rPr>
              <a:t> features , We have applied </a:t>
            </a:r>
            <a:r>
              <a:rPr lang="en-US" sz="2000" dirty="0" err="1">
                <a:latin typeface="Calibri"/>
                <a:cs typeface="Calibri"/>
              </a:rPr>
              <a:t>pca</a:t>
            </a:r>
            <a:r>
              <a:rPr lang="en-US" sz="2000" dirty="0">
                <a:latin typeface="Calibri"/>
                <a:cs typeface="Calibri"/>
              </a:rPr>
              <a:t> and taking components as 15 so that to preserve the maximum 85 percent variance of the given features.</a:t>
            </a:r>
            <a:endParaRPr lang="en-US"/>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Tree>
    <p:extLst>
      <p:ext uri="{BB962C8B-B14F-4D97-AF65-F5344CB8AC3E}">
        <p14:creationId xmlns:p14="http://schemas.microsoft.com/office/powerpoint/2010/main" val="3817861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10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0" name="Picture 10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17DA73A-2D0B-4C0E-88A4-C308C22696DF}"/>
              </a:ext>
            </a:extLst>
          </p:cNvPr>
          <p:cNvSpPr>
            <a:spLocks noGrp="1"/>
          </p:cNvSpPr>
          <p:nvPr>
            <p:ph type="body" sz="half" idx="2"/>
          </p:nvPr>
        </p:nvSpPr>
        <p:spPr>
          <a:xfrm>
            <a:off x="485614" y="987668"/>
            <a:ext cx="11216835" cy="5104018"/>
          </a:xfrm>
        </p:spPr>
        <p:txBody>
          <a:bodyPr vert="horz" lIns="91440" tIns="45720" rIns="91440" bIns="45720" rtlCol="0" anchor="t">
            <a:noAutofit/>
          </a:bodyPr>
          <a:lstStyle/>
          <a:p>
            <a:pPr marL="457200" indent="-457200">
              <a:buFont typeface="Arial" charset="2"/>
              <a:buChar char="•"/>
            </a:pPr>
            <a:r>
              <a:rPr lang="en-US" sz="3200" dirty="0">
                <a:latin typeface="Calibri"/>
                <a:cs typeface="Calibri"/>
              </a:rPr>
              <a:t>Thus, PCA works on the numerical features. So, we apply </a:t>
            </a:r>
            <a:r>
              <a:rPr lang="en-US" sz="3200" dirty="0" err="1">
                <a:latin typeface="Calibri"/>
                <a:cs typeface="Calibri"/>
              </a:rPr>
              <a:t>mca</a:t>
            </a:r>
            <a:r>
              <a:rPr lang="en-US" sz="3200" dirty="0">
                <a:latin typeface="Calibri"/>
                <a:cs typeface="Calibri"/>
              </a:rPr>
              <a:t> to reduce our categorical features and later, combine the components of PCA and MCA.</a:t>
            </a:r>
            <a:endParaRPr lang="en-US"/>
          </a:p>
          <a:p>
            <a:pPr marL="457200" indent="-457200">
              <a:buFont typeface="Arial" charset="2"/>
              <a:buChar char="•"/>
            </a:pPr>
            <a:r>
              <a:rPr lang="en-US" sz="3200" dirty="0">
                <a:latin typeface="Calibri"/>
                <a:cs typeface="Calibri"/>
              </a:rPr>
              <a:t>After getting the final components, We will use these components as a new features to perform clustering.</a:t>
            </a:r>
          </a:p>
          <a:p>
            <a:pPr marL="342900" indent="-342900">
              <a:buFont typeface="Wingdings 3" charset="2"/>
              <a:buChar char=""/>
            </a:pPr>
            <a:endParaRPr lang="en-US" sz="1800"/>
          </a:p>
          <a:p>
            <a:pPr>
              <a:buFont typeface="Wingdings 3" charset="2"/>
              <a:buChar char=""/>
            </a:pPr>
            <a:endParaRPr lang="en-US" sz="1800"/>
          </a:p>
        </p:txBody>
      </p:sp>
      <p:sp>
        <p:nvSpPr>
          <p:cNvPr id="5" name="TextBox 4">
            <a:extLst>
              <a:ext uri="{FF2B5EF4-FFF2-40B4-BE49-F238E27FC236}">
                <a16:creationId xmlns:a16="http://schemas.microsoft.com/office/drawing/2014/main" id="{45B51885-0A3B-4C35-B14E-F5C9DC4C80F8}"/>
              </a:ext>
            </a:extLst>
          </p:cNvPr>
          <p:cNvSpPr txBox="1"/>
          <p:nvPr/>
        </p:nvSpPr>
        <p:spPr>
          <a:xfrm>
            <a:off x="6895381" y="5472022"/>
            <a:ext cx="4065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ndParaRPr>
          </a:p>
        </p:txBody>
      </p:sp>
    </p:spTree>
    <p:extLst>
      <p:ext uri="{BB962C8B-B14F-4D97-AF65-F5344CB8AC3E}">
        <p14:creationId xmlns:p14="http://schemas.microsoft.com/office/powerpoint/2010/main" val="913657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b="0" i="0" kern="1200" dirty="0">
                <a:solidFill>
                  <a:schemeClr val="tx2"/>
                </a:solidFill>
                <a:latin typeface="+mj-lt"/>
                <a:ea typeface="+mj-ea"/>
                <a:cs typeface="+mj-cs"/>
              </a:rPr>
              <a:t>Cluster wise Analysis</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371794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b="0" i="0" kern="1200" dirty="0">
                <a:latin typeface="+mj-lt"/>
                <a:ea typeface="+mj-ea"/>
                <a:cs typeface="+mj-cs"/>
              </a:rPr>
              <a:t>Cluster </a:t>
            </a:r>
            <a:r>
              <a:rPr lang="en-US" sz="7200" dirty="0"/>
              <a:t>1</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20463112"/>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Chart, histogram&#10;&#10;Description automatically generated">
            <a:extLst>
              <a:ext uri="{FF2B5EF4-FFF2-40B4-BE49-F238E27FC236}">
                <a16:creationId xmlns:a16="http://schemas.microsoft.com/office/drawing/2014/main" id="{786D9211-AB2B-4663-8F9D-502FEC6F7B41}"/>
              </a:ext>
            </a:extLst>
          </p:cNvPr>
          <p:cNvPicPr>
            <a:picLocks noChangeAspect="1"/>
          </p:cNvPicPr>
          <p:nvPr/>
        </p:nvPicPr>
        <p:blipFill>
          <a:blip r:embed="rId2"/>
          <a:stretch>
            <a:fillRect/>
          </a:stretch>
        </p:blipFill>
        <p:spPr>
          <a:xfrm>
            <a:off x="-5751" y="2110"/>
            <a:ext cx="12160369" cy="7414495"/>
          </a:xfrm>
          <a:prstGeom prst="rect">
            <a:avLst/>
          </a:prstGeom>
        </p:spPr>
      </p:pic>
    </p:spTree>
    <p:extLst>
      <p:ext uri="{BB962C8B-B14F-4D97-AF65-F5344CB8AC3E}">
        <p14:creationId xmlns:p14="http://schemas.microsoft.com/office/powerpoint/2010/main" val="259536155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9">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11">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13">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15">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17">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19">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2" name="Rectangle 21">
            <a:extLst>
              <a:ext uri="{FF2B5EF4-FFF2-40B4-BE49-F238E27FC236}">
                <a16:creationId xmlns:a16="http://schemas.microsoft.com/office/drawing/2014/main" id="{5141C085-496E-426D-A873-77E40E68B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10;&#10;Description automatically generated">
            <a:extLst>
              <a:ext uri="{FF2B5EF4-FFF2-40B4-BE49-F238E27FC236}">
                <a16:creationId xmlns:a16="http://schemas.microsoft.com/office/drawing/2014/main" id="{7B76E5C0-6725-43AB-BE65-A760C65507E6}"/>
              </a:ext>
            </a:extLst>
          </p:cNvPr>
          <p:cNvPicPr>
            <a:picLocks noChangeAspect="1"/>
          </p:cNvPicPr>
          <p:nvPr/>
        </p:nvPicPr>
        <p:blipFill>
          <a:blip r:embed="rId6"/>
          <a:stretch>
            <a:fillRect/>
          </a:stretch>
        </p:blipFill>
        <p:spPr>
          <a:xfrm>
            <a:off x="2715" y="-499"/>
            <a:ext cx="12350949" cy="6858997"/>
          </a:xfrm>
          <a:prstGeom prst="rect">
            <a:avLst/>
          </a:prstGeom>
        </p:spPr>
      </p:pic>
    </p:spTree>
    <p:extLst>
      <p:ext uri="{BB962C8B-B14F-4D97-AF65-F5344CB8AC3E}">
        <p14:creationId xmlns:p14="http://schemas.microsoft.com/office/powerpoint/2010/main" val="147749470"/>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waterfall chart&#10;&#10;Description automatically generated">
            <a:extLst>
              <a:ext uri="{FF2B5EF4-FFF2-40B4-BE49-F238E27FC236}">
                <a16:creationId xmlns:a16="http://schemas.microsoft.com/office/drawing/2014/main" id="{14697D8D-494E-40E8-9DF1-94DC5CB20CF3}"/>
              </a:ext>
            </a:extLst>
          </p:cNvPr>
          <p:cNvPicPr>
            <a:picLocks noChangeAspect="1"/>
          </p:cNvPicPr>
          <p:nvPr/>
        </p:nvPicPr>
        <p:blipFill>
          <a:blip r:embed="rId2"/>
          <a:stretch>
            <a:fillRect/>
          </a:stretch>
        </p:blipFill>
        <p:spPr>
          <a:xfrm>
            <a:off x="-5750" y="57"/>
            <a:ext cx="12361653" cy="6757245"/>
          </a:xfrm>
          <a:prstGeom prst="rect">
            <a:avLst/>
          </a:prstGeom>
        </p:spPr>
      </p:pic>
    </p:spTree>
    <p:extLst>
      <p:ext uri="{BB962C8B-B14F-4D97-AF65-F5344CB8AC3E}">
        <p14:creationId xmlns:p14="http://schemas.microsoft.com/office/powerpoint/2010/main" val="34825528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 name="Picture 6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7" name="Picture 7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9" name="Oval 7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9" name="Title 128">
            <a:extLst>
              <a:ext uri="{FF2B5EF4-FFF2-40B4-BE49-F238E27FC236}">
                <a16:creationId xmlns:a16="http://schemas.microsoft.com/office/drawing/2014/main" id="{837B55D3-B44D-4EA1-AB52-301DC379F945}"/>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a:solidFill>
                  <a:srgbClr val="EBEBEB"/>
                </a:solidFill>
              </a:rPr>
              <a:t>TASK</a:t>
            </a:r>
          </a:p>
        </p:txBody>
      </p:sp>
      <p:sp>
        <p:nvSpPr>
          <p:cNvPr id="86" name="Rectangle 8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TextBox 2">
            <a:extLst>
              <a:ext uri="{FF2B5EF4-FFF2-40B4-BE49-F238E27FC236}">
                <a16:creationId xmlns:a16="http://schemas.microsoft.com/office/drawing/2014/main" id="{71A6C068-C9E0-4BB4-A2C8-38987CDCCB5D}"/>
              </a:ext>
            </a:extLst>
          </p:cNvPr>
          <p:cNvGraphicFramePr/>
          <p:nvPr>
            <p:extLst>
              <p:ext uri="{D42A27DB-BD31-4B8C-83A1-F6EECF244321}">
                <p14:modId xmlns:p14="http://schemas.microsoft.com/office/powerpoint/2010/main" val="46516584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04328883"/>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8EDC4B40-C357-4F99-BB6D-809EE7BD6ED7}"/>
              </a:ext>
            </a:extLst>
          </p:cNvPr>
          <p:cNvPicPr>
            <a:picLocks noChangeAspect="1"/>
          </p:cNvPicPr>
          <p:nvPr/>
        </p:nvPicPr>
        <p:blipFill>
          <a:blip r:embed="rId2"/>
          <a:stretch>
            <a:fillRect/>
          </a:stretch>
        </p:blipFill>
        <p:spPr>
          <a:xfrm>
            <a:off x="-5750" y="-1030"/>
            <a:ext cx="12203500" cy="6860060"/>
          </a:xfrm>
          <a:prstGeom prst="rect">
            <a:avLst/>
          </a:prstGeom>
        </p:spPr>
      </p:pic>
    </p:spTree>
    <p:extLst>
      <p:ext uri="{BB962C8B-B14F-4D97-AF65-F5344CB8AC3E}">
        <p14:creationId xmlns:p14="http://schemas.microsoft.com/office/powerpoint/2010/main" val="546906855"/>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Chart, bar chart&#10;&#10;Description automatically generated">
            <a:extLst>
              <a:ext uri="{FF2B5EF4-FFF2-40B4-BE49-F238E27FC236}">
                <a16:creationId xmlns:a16="http://schemas.microsoft.com/office/drawing/2014/main" id="{7BC06D60-5480-47BC-BF05-DDA0F2E3EC2A}"/>
              </a:ext>
            </a:extLst>
          </p:cNvPr>
          <p:cNvPicPr>
            <a:picLocks noChangeAspect="1"/>
          </p:cNvPicPr>
          <p:nvPr/>
        </p:nvPicPr>
        <p:blipFill>
          <a:blip r:embed="rId2"/>
          <a:stretch>
            <a:fillRect/>
          </a:stretch>
        </p:blipFill>
        <p:spPr>
          <a:xfrm>
            <a:off x="-5750" y="1713"/>
            <a:ext cx="12318519" cy="7098990"/>
          </a:xfrm>
          <a:prstGeom prst="rect">
            <a:avLst/>
          </a:prstGeom>
        </p:spPr>
      </p:pic>
    </p:spTree>
    <p:extLst>
      <p:ext uri="{BB962C8B-B14F-4D97-AF65-F5344CB8AC3E}">
        <p14:creationId xmlns:p14="http://schemas.microsoft.com/office/powerpoint/2010/main" val="394210146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b="0" i="0" kern="1200" dirty="0">
                <a:latin typeface="+mj-lt"/>
                <a:ea typeface="+mj-ea"/>
                <a:cs typeface="+mj-cs"/>
              </a:rPr>
              <a:t>Cluster </a:t>
            </a:r>
            <a:r>
              <a:rPr lang="en-US" sz="7200" dirty="0"/>
              <a:t>2</a:t>
            </a:r>
            <a:br>
              <a:rPr lang="en-US" sz="7200" dirty="0"/>
            </a:b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90815484"/>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5EF58186-965B-450E-9CB0-0158C27EE26E}"/>
              </a:ext>
            </a:extLst>
          </p:cNvPr>
          <p:cNvPicPr>
            <a:picLocks noChangeAspect="1"/>
          </p:cNvPicPr>
          <p:nvPr/>
        </p:nvPicPr>
        <p:blipFill>
          <a:blip r:embed="rId2"/>
          <a:stretch>
            <a:fillRect/>
          </a:stretch>
        </p:blipFill>
        <p:spPr>
          <a:xfrm>
            <a:off x="-5750" y="2868"/>
            <a:ext cx="12102859" cy="6924151"/>
          </a:xfrm>
          <a:prstGeom prst="rect">
            <a:avLst/>
          </a:prstGeom>
        </p:spPr>
      </p:pic>
    </p:spTree>
    <p:extLst>
      <p:ext uri="{BB962C8B-B14F-4D97-AF65-F5344CB8AC3E}">
        <p14:creationId xmlns:p14="http://schemas.microsoft.com/office/powerpoint/2010/main" val="2720128082"/>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waterfall chart&#10;&#10;Description automatically generated">
            <a:extLst>
              <a:ext uri="{FF2B5EF4-FFF2-40B4-BE49-F238E27FC236}">
                <a16:creationId xmlns:a16="http://schemas.microsoft.com/office/drawing/2014/main" id="{11ABBE48-A9A6-40AC-ABD3-40B16DA6ADC4}"/>
              </a:ext>
            </a:extLst>
          </p:cNvPr>
          <p:cNvPicPr>
            <a:picLocks noChangeAspect="1"/>
          </p:cNvPicPr>
          <p:nvPr/>
        </p:nvPicPr>
        <p:blipFill>
          <a:blip r:embed="rId2"/>
          <a:stretch>
            <a:fillRect/>
          </a:stretch>
        </p:blipFill>
        <p:spPr>
          <a:xfrm>
            <a:off x="-5750" y="-2970"/>
            <a:ext cx="12764217" cy="7007714"/>
          </a:xfrm>
          <a:prstGeom prst="rect">
            <a:avLst/>
          </a:prstGeom>
        </p:spPr>
      </p:pic>
    </p:spTree>
    <p:extLst>
      <p:ext uri="{BB962C8B-B14F-4D97-AF65-F5344CB8AC3E}">
        <p14:creationId xmlns:p14="http://schemas.microsoft.com/office/powerpoint/2010/main" val="2233054569"/>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waterfall chart&#10;&#10;Description automatically generated">
            <a:extLst>
              <a:ext uri="{FF2B5EF4-FFF2-40B4-BE49-F238E27FC236}">
                <a16:creationId xmlns:a16="http://schemas.microsoft.com/office/drawing/2014/main" id="{085A97BF-0B8E-49AA-BB85-FDFB10AD28BF}"/>
              </a:ext>
            </a:extLst>
          </p:cNvPr>
          <p:cNvPicPr>
            <a:picLocks noChangeAspect="1"/>
          </p:cNvPicPr>
          <p:nvPr/>
        </p:nvPicPr>
        <p:blipFill>
          <a:blip r:embed="rId2"/>
          <a:stretch>
            <a:fillRect/>
          </a:stretch>
        </p:blipFill>
        <p:spPr>
          <a:xfrm>
            <a:off x="-5751" y="1986"/>
            <a:ext cx="12447915" cy="6681501"/>
          </a:xfrm>
          <a:prstGeom prst="rect">
            <a:avLst/>
          </a:prstGeom>
        </p:spPr>
      </p:pic>
    </p:spTree>
    <p:extLst>
      <p:ext uri="{BB962C8B-B14F-4D97-AF65-F5344CB8AC3E}">
        <p14:creationId xmlns:p14="http://schemas.microsoft.com/office/powerpoint/2010/main" val="2223502820"/>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5E47CE93-A233-4F40-A5F6-5BA82755DF2B}"/>
              </a:ext>
            </a:extLst>
          </p:cNvPr>
          <p:cNvPicPr>
            <a:picLocks noChangeAspect="1"/>
          </p:cNvPicPr>
          <p:nvPr/>
        </p:nvPicPr>
        <p:blipFill>
          <a:blip r:embed="rId2"/>
          <a:stretch>
            <a:fillRect/>
          </a:stretch>
        </p:blipFill>
        <p:spPr>
          <a:xfrm>
            <a:off x="-5751" y="3706"/>
            <a:ext cx="11973463" cy="6922473"/>
          </a:xfrm>
          <a:prstGeom prst="rect">
            <a:avLst/>
          </a:prstGeom>
        </p:spPr>
      </p:pic>
    </p:spTree>
    <p:extLst>
      <p:ext uri="{BB962C8B-B14F-4D97-AF65-F5344CB8AC3E}">
        <p14:creationId xmlns:p14="http://schemas.microsoft.com/office/powerpoint/2010/main" val="3593441132"/>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waterfall chart&#10;&#10;Description automatically generated">
            <a:extLst>
              <a:ext uri="{FF2B5EF4-FFF2-40B4-BE49-F238E27FC236}">
                <a16:creationId xmlns:a16="http://schemas.microsoft.com/office/drawing/2014/main" id="{08F71C9D-1BE9-4D18-9FD8-D7B177450C56}"/>
              </a:ext>
            </a:extLst>
          </p:cNvPr>
          <p:cNvPicPr>
            <a:picLocks noChangeAspect="1"/>
          </p:cNvPicPr>
          <p:nvPr/>
        </p:nvPicPr>
        <p:blipFill>
          <a:blip r:embed="rId2"/>
          <a:stretch>
            <a:fillRect/>
          </a:stretch>
        </p:blipFill>
        <p:spPr>
          <a:xfrm>
            <a:off x="-5750" y="3707"/>
            <a:ext cx="12304142" cy="6850587"/>
          </a:xfrm>
          <a:prstGeom prst="rect">
            <a:avLst/>
          </a:prstGeom>
        </p:spPr>
      </p:pic>
    </p:spTree>
    <p:extLst>
      <p:ext uri="{BB962C8B-B14F-4D97-AF65-F5344CB8AC3E}">
        <p14:creationId xmlns:p14="http://schemas.microsoft.com/office/powerpoint/2010/main" val="1836339689"/>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71F82E1B-9CAA-40AD-B804-77E503AB14BD}"/>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ndParaRPr>
          </a:p>
        </p:txBody>
      </p:sp>
      <p:sp>
        <p:nvSpPr>
          <p:cNvPr id="2" name="Title 1">
            <a:extLst>
              <a:ext uri="{FF2B5EF4-FFF2-40B4-BE49-F238E27FC236}">
                <a16:creationId xmlns:a16="http://schemas.microsoft.com/office/drawing/2014/main" id="{CD6259F3-BAA6-4A54-B01B-6B2FA0351289}"/>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b="0" i="0" kern="1200" dirty="0">
                <a:latin typeface="+mj-lt"/>
                <a:ea typeface="+mj-ea"/>
                <a:cs typeface="+mj-cs"/>
              </a:rPr>
              <a:t>Cluster </a:t>
            </a:r>
            <a:r>
              <a:rPr lang="en-US" sz="7200" dirty="0"/>
              <a:t>3</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79627"/>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waterfall chart&#10;&#10;Description automatically generated">
            <a:extLst>
              <a:ext uri="{FF2B5EF4-FFF2-40B4-BE49-F238E27FC236}">
                <a16:creationId xmlns:a16="http://schemas.microsoft.com/office/drawing/2014/main" id="{D36D08C1-ACCF-44FA-949A-21903F6095F1}"/>
              </a:ext>
            </a:extLst>
          </p:cNvPr>
          <p:cNvPicPr>
            <a:picLocks noChangeAspect="1"/>
          </p:cNvPicPr>
          <p:nvPr/>
        </p:nvPicPr>
        <p:blipFill>
          <a:blip r:embed="rId2"/>
          <a:stretch>
            <a:fillRect/>
          </a:stretch>
        </p:blipFill>
        <p:spPr>
          <a:xfrm>
            <a:off x="-5750" y="2588"/>
            <a:ext cx="12217877" cy="6852824"/>
          </a:xfrm>
          <a:prstGeom prst="rect">
            <a:avLst/>
          </a:prstGeom>
        </p:spPr>
      </p:pic>
    </p:spTree>
    <p:extLst>
      <p:ext uri="{BB962C8B-B14F-4D97-AF65-F5344CB8AC3E}">
        <p14:creationId xmlns:p14="http://schemas.microsoft.com/office/powerpoint/2010/main" val="116389963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F57FCB2-A7BF-49F7-8EA6-CD31650F8C41}"/>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sz="3600" b="0" i="0" kern="1200" cap="none">
                <a:solidFill>
                  <a:schemeClr val="tx2"/>
                </a:solidFill>
                <a:latin typeface="+mj-lt"/>
                <a:ea typeface="+mj-ea"/>
                <a:cs typeface="+mj-cs"/>
              </a:rPr>
              <a:t>Items</a:t>
            </a:r>
            <a:br>
              <a:rPr lang="en-US" sz="3600" b="0" i="0" kern="1200" cap="none">
                <a:solidFill>
                  <a:schemeClr val="tx2"/>
                </a:solidFill>
                <a:latin typeface="+mj-lt"/>
                <a:ea typeface="+mj-ea"/>
                <a:cs typeface="+mj-cs"/>
              </a:rPr>
            </a:br>
            <a:r>
              <a:rPr lang="en-US" sz="3600" b="0" i="0" kern="1200" cap="none">
                <a:solidFill>
                  <a:schemeClr val="tx2"/>
                </a:solidFill>
                <a:latin typeface="+mj-lt"/>
                <a:ea typeface="+mj-ea"/>
                <a:cs typeface="+mj-cs"/>
              </a:rPr>
              <a:t>Segmentation</a:t>
            </a:r>
            <a:endParaRPr lang="en-US" sz="3600" b="0" i="0" kern="1200" cap="all">
              <a:solidFill>
                <a:schemeClr val="tx2"/>
              </a:solidFill>
              <a:effectLst/>
              <a:latin typeface="+mj-lt"/>
              <a:ea typeface="+mj-ea"/>
              <a:cs typeface="+mj-cs"/>
            </a:endParaRPr>
          </a:p>
        </p:txBody>
      </p:sp>
      <p:sp>
        <p:nvSpPr>
          <p:cNvPr id="3" name="TextBox 2">
            <a:extLst>
              <a:ext uri="{FF2B5EF4-FFF2-40B4-BE49-F238E27FC236}">
                <a16:creationId xmlns:a16="http://schemas.microsoft.com/office/drawing/2014/main" id="{A931D2B1-6DC0-4E5E-8DD5-03EE20C02583}"/>
              </a:ext>
            </a:extLst>
          </p:cNvPr>
          <p:cNvSpPr txBox="1"/>
          <p:nvPr/>
        </p:nvSpPr>
        <p:spPr>
          <a:xfrm>
            <a:off x="4975861" y="804671"/>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ts val="1000"/>
              </a:spcBef>
              <a:buClr>
                <a:schemeClr val="bg2">
                  <a:lumMod val="40000"/>
                  <a:lumOff val="60000"/>
                </a:schemeClr>
              </a:buClr>
              <a:buSzPct val="80000"/>
              <a:buFont typeface="Wingdings 3" charset="2"/>
              <a:buChar char=""/>
            </a:pPr>
            <a:r>
              <a:rPr lang="en-US">
                <a:latin typeface="+mj-lt"/>
                <a:ea typeface="+mj-ea"/>
                <a:cs typeface="+mj-cs"/>
              </a:rPr>
              <a:t>Items clustered by their purchasing patterns can be used by the companies for implementing various business strategies and decisions.</a:t>
            </a:r>
          </a:p>
        </p:txBody>
      </p:sp>
    </p:spTree>
    <p:extLst>
      <p:ext uri="{BB962C8B-B14F-4D97-AF65-F5344CB8AC3E}">
        <p14:creationId xmlns:p14="http://schemas.microsoft.com/office/powerpoint/2010/main" val="2986131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Chart, bar chart&#10;&#10;Description automatically generated">
            <a:extLst>
              <a:ext uri="{FF2B5EF4-FFF2-40B4-BE49-F238E27FC236}">
                <a16:creationId xmlns:a16="http://schemas.microsoft.com/office/drawing/2014/main" id="{9566AA53-B0B9-46A4-AE56-4842E1C18DD1}"/>
              </a:ext>
            </a:extLst>
          </p:cNvPr>
          <p:cNvPicPr>
            <a:picLocks noChangeAspect="1"/>
          </p:cNvPicPr>
          <p:nvPr/>
        </p:nvPicPr>
        <p:blipFill>
          <a:blip r:embed="rId2"/>
          <a:stretch>
            <a:fillRect/>
          </a:stretch>
        </p:blipFill>
        <p:spPr>
          <a:xfrm>
            <a:off x="-5750" y="-172"/>
            <a:ext cx="12261010" cy="6944608"/>
          </a:xfrm>
          <a:prstGeom prst="rect">
            <a:avLst/>
          </a:prstGeom>
        </p:spPr>
      </p:pic>
    </p:spTree>
    <p:extLst>
      <p:ext uri="{BB962C8B-B14F-4D97-AF65-F5344CB8AC3E}">
        <p14:creationId xmlns:p14="http://schemas.microsoft.com/office/powerpoint/2010/main" val="1195781391"/>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waterfall chart&#10;&#10;Description automatically generated">
            <a:extLst>
              <a:ext uri="{FF2B5EF4-FFF2-40B4-BE49-F238E27FC236}">
                <a16:creationId xmlns:a16="http://schemas.microsoft.com/office/drawing/2014/main" id="{7AF5B2CE-92D9-45D6-9101-F34EE1000516}"/>
              </a:ext>
            </a:extLst>
          </p:cNvPr>
          <p:cNvPicPr>
            <a:picLocks noChangeAspect="1"/>
          </p:cNvPicPr>
          <p:nvPr/>
        </p:nvPicPr>
        <p:blipFill>
          <a:blip r:embed="rId2"/>
          <a:stretch>
            <a:fillRect/>
          </a:stretch>
        </p:blipFill>
        <p:spPr>
          <a:xfrm>
            <a:off x="-5750" y="3892"/>
            <a:ext cx="12433538" cy="6763952"/>
          </a:xfrm>
          <a:prstGeom prst="rect">
            <a:avLst/>
          </a:prstGeom>
        </p:spPr>
      </p:pic>
    </p:spTree>
    <p:extLst>
      <p:ext uri="{BB962C8B-B14F-4D97-AF65-F5344CB8AC3E}">
        <p14:creationId xmlns:p14="http://schemas.microsoft.com/office/powerpoint/2010/main" val="1893967361"/>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Chart, bar chart&#10;&#10;Description automatically generated">
            <a:extLst>
              <a:ext uri="{FF2B5EF4-FFF2-40B4-BE49-F238E27FC236}">
                <a16:creationId xmlns:a16="http://schemas.microsoft.com/office/drawing/2014/main" id="{7F49721E-F4C1-47D1-915F-6CF10D589494}"/>
              </a:ext>
            </a:extLst>
          </p:cNvPr>
          <p:cNvPicPr>
            <a:picLocks noChangeAspect="1"/>
          </p:cNvPicPr>
          <p:nvPr/>
        </p:nvPicPr>
        <p:blipFill>
          <a:blip r:embed="rId2"/>
          <a:stretch>
            <a:fillRect/>
          </a:stretch>
        </p:blipFill>
        <p:spPr>
          <a:xfrm>
            <a:off x="-5750" y="-1526"/>
            <a:ext cx="12447916" cy="6861052"/>
          </a:xfrm>
          <a:prstGeom prst="rect">
            <a:avLst/>
          </a:prstGeom>
        </p:spPr>
      </p:pic>
    </p:spTree>
    <p:extLst>
      <p:ext uri="{BB962C8B-B14F-4D97-AF65-F5344CB8AC3E}">
        <p14:creationId xmlns:p14="http://schemas.microsoft.com/office/powerpoint/2010/main" val="3466218559"/>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80BC4C46-8FED-4C9E-A548-24B539E02508}"/>
              </a:ext>
            </a:extLst>
          </p:cNvPr>
          <p:cNvPicPr>
            <a:picLocks noChangeAspect="1"/>
          </p:cNvPicPr>
          <p:nvPr/>
        </p:nvPicPr>
        <p:blipFill>
          <a:blip r:embed="rId2"/>
          <a:stretch>
            <a:fillRect/>
          </a:stretch>
        </p:blipFill>
        <p:spPr>
          <a:xfrm>
            <a:off x="-5750" y="327"/>
            <a:ext cx="12577311" cy="6857346"/>
          </a:xfrm>
          <a:prstGeom prst="rect">
            <a:avLst/>
          </a:prstGeom>
        </p:spPr>
      </p:pic>
    </p:spTree>
    <p:extLst>
      <p:ext uri="{BB962C8B-B14F-4D97-AF65-F5344CB8AC3E}">
        <p14:creationId xmlns:p14="http://schemas.microsoft.com/office/powerpoint/2010/main" val="2685919032"/>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EA37-8CF3-43A8-9D88-F50D04FD1F65}"/>
              </a:ext>
            </a:extLst>
          </p:cNvPr>
          <p:cNvSpPr>
            <a:spLocks noGrp="1"/>
          </p:cNvSpPr>
          <p:nvPr>
            <p:ph type="title"/>
          </p:nvPr>
        </p:nvSpPr>
        <p:spPr/>
        <p:txBody>
          <a:bodyPr/>
          <a:lstStyle/>
          <a:p>
            <a:r>
              <a:rPr lang="en-US" dirty="0"/>
              <a:t>Clusters Evaluation</a:t>
            </a:r>
          </a:p>
        </p:txBody>
      </p:sp>
      <p:sp>
        <p:nvSpPr>
          <p:cNvPr id="3" name="Picture Placeholder 2">
            <a:extLst>
              <a:ext uri="{FF2B5EF4-FFF2-40B4-BE49-F238E27FC236}">
                <a16:creationId xmlns:a16="http://schemas.microsoft.com/office/drawing/2014/main" id="{558B3153-641C-4C29-9FA6-3E7868A686AD}"/>
              </a:ext>
            </a:extLst>
          </p:cNvPr>
          <p:cNvSpPr>
            <a:spLocks noGrp="1"/>
          </p:cNvSpPr>
          <p:nvPr>
            <p:ph type="pic" idx="1"/>
          </p:nvPr>
        </p:nvSpPr>
        <p:spPr/>
      </p:sp>
      <p:sp>
        <p:nvSpPr>
          <p:cNvPr id="4" name="Text Placeholder 3">
            <a:extLst>
              <a:ext uri="{FF2B5EF4-FFF2-40B4-BE49-F238E27FC236}">
                <a16:creationId xmlns:a16="http://schemas.microsoft.com/office/drawing/2014/main" id="{0D71A216-F45B-4174-AE9D-EB6792107F5C}"/>
              </a:ext>
            </a:extLst>
          </p:cNvPr>
          <p:cNvSpPr>
            <a:spLocks noGrp="1"/>
          </p:cNvSpPr>
          <p:nvPr>
            <p:ph type="body" sz="half" idx="2"/>
          </p:nvPr>
        </p:nvSpPr>
        <p:spPr/>
        <p:txBody>
          <a:bodyPr vert="horz" lIns="91440" tIns="45720" rIns="91440" bIns="45720" rtlCol="0" anchor="t">
            <a:normAutofit/>
          </a:bodyPr>
          <a:lstStyle/>
          <a:p>
            <a:r>
              <a:rPr lang="en-US" dirty="0"/>
              <a:t>Evaluation Metrics – Dunn Index</a:t>
            </a:r>
          </a:p>
          <a:p>
            <a:endParaRPr lang="en-US" dirty="0"/>
          </a:p>
          <a:p>
            <a:r>
              <a:rPr lang="en-US" dirty="0"/>
              <a:t>Dunn Index = 1.05</a:t>
            </a:r>
          </a:p>
          <a:p>
            <a:endParaRPr lang="en-US" dirty="0"/>
          </a:p>
        </p:txBody>
      </p:sp>
    </p:spTree>
    <p:extLst>
      <p:ext uri="{BB962C8B-B14F-4D97-AF65-F5344CB8AC3E}">
        <p14:creationId xmlns:p14="http://schemas.microsoft.com/office/powerpoint/2010/main" val="1295329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4836-FF6A-4F91-9337-3E95F5175E80}"/>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3412C08D-42CC-48AB-882F-374AF0B5F467}"/>
              </a:ext>
            </a:extLst>
          </p:cNvPr>
          <p:cNvSpPr>
            <a:spLocks noGrp="1"/>
          </p:cNvSpPr>
          <p:nvPr>
            <p:ph type="pic" idx="1"/>
          </p:nvPr>
        </p:nvSpPr>
        <p:spPr/>
      </p:sp>
      <p:sp>
        <p:nvSpPr>
          <p:cNvPr id="4" name="Text Placeholder 3">
            <a:extLst>
              <a:ext uri="{FF2B5EF4-FFF2-40B4-BE49-F238E27FC236}">
                <a16:creationId xmlns:a16="http://schemas.microsoft.com/office/drawing/2014/main" id="{424791FF-F178-49DD-A7E9-597F48D38C1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012546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3408-5F2C-41BA-B80F-98F968E0683B}"/>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C160576B-3922-45E3-B57E-A473F334CFF1}"/>
              </a:ext>
            </a:extLst>
          </p:cNvPr>
          <p:cNvSpPr>
            <a:spLocks noGrp="1"/>
          </p:cNvSpPr>
          <p:nvPr>
            <p:ph type="pic" idx="1"/>
          </p:nvPr>
        </p:nvSpPr>
        <p:spPr/>
      </p:sp>
      <p:sp>
        <p:nvSpPr>
          <p:cNvPr id="4" name="Text Placeholder 3">
            <a:extLst>
              <a:ext uri="{FF2B5EF4-FFF2-40B4-BE49-F238E27FC236}">
                <a16:creationId xmlns:a16="http://schemas.microsoft.com/office/drawing/2014/main" id="{48A0F2DF-56E3-41DB-9193-3144ECE0B50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78421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7D89-5E00-4238-B650-AA20B8457DEA}"/>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178016A5-052D-412C-B0EF-330D8E6A5717}"/>
              </a:ext>
            </a:extLst>
          </p:cNvPr>
          <p:cNvSpPr>
            <a:spLocks noGrp="1"/>
          </p:cNvSpPr>
          <p:nvPr>
            <p:ph type="pic" idx="1"/>
          </p:nvPr>
        </p:nvSpPr>
        <p:spPr/>
      </p:sp>
      <p:sp>
        <p:nvSpPr>
          <p:cNvPr id="4" name="Text Placeholder 3">
            <a:extLst>
              <a:ext uri="{FF2B5EF4-FFF2-40B4-BE49-F238E27FC236}">
                <a16:creationId xmlns:a16="http://schemas.microsoft.com/office/drawing/2014/main" id="{0299EF61-FE20-44E7-A2CE-0B18F4FF8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69311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F48C-655E-4328-9776-43FE66B6C425}"/>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DCE3784C-EE7C-4B89-8D8D-6D9E11170A82}"/>
              </a:ext>
            </a:extLst>
          </p:cNvPr>
          <p:cNvSpPr>
            <a:spLocks noGrp="1"/>
          </p:cNvSpPr>
          <p:nvPr>
            <p:ph type="pic" idx="1"/>
          </p:nvPr>
        </p:nvSpPr>
        <p:spPr/>
      </p:sp>
      <p:sp>
        <p:nvSpPr>
          <p:cNvPr id="4" name="Text Placeholder 3">
            <a:extLst>
              <a:ext uri="{FF2B5EF4-FFF2-40B4-BE49-F238E27FC236}">
                <a16:creationId xmlns:a16="http://schemas.microsoft.com/office/drawing/2014/main" id="{8A6815F8-1BDD-48E0-9442-5E23E744222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4264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389-5E83-4495-B19D-D89DA7E356B8}"/>
              </a:ext>
            </a:extLst>
          </p:cNvPr>
          <p:cNvSpPr>
            <a:spLocks noGrp="1"/>
          </p:cNvSpPr>
          <p:nvPr>
            <p:ph type="title"/>
          </p:nvPr>
        </p:nvSpPr>
        <p:spPr/>
        <p:txBody>
          <a:bodyPr>
            <a:normAutofit/>
          </a:bodyPr>
          <a:lstStyle/>
          <a:p>
            <a:r>
              <a:rPr lang="en-US" cap="none"/>
              <a:t>Treating Missing Values</a:t>
            </a:r>
            <a:endParaRPr lang="en-US"/>
          </a:p>
        </p:txBody>
      </p:sp>
      <p:sp>
        <p:nvSpPr>
          <p:cNvPr id="14" name="Content Placeholder 13">
            <a:extLst>
              <a:ext uri="{FF2B5EF4-FFF2-40B4-BE49-F238E27FC236}">
                <a16:creationId xmlns:a16="http://schemas.microsoft.com/office/drawing/2014/main" id="{0348F3CE-15FC-4307-B7FB-48978300E274}"/>
              </a:ext>
            </a:extLst>
          </p:cNvPr>
          <p:cNvSpPr>
            <a:spLocks noGrp="1"/>
          </p:cNvSpPr>
          <p:nvPr>
            <p:ph idx="1"/>
          </p:nvPr>
        </p:nvSpPr>
        <p:spPr>
          <a:xfrm>
            <a:off x="6892299" y="2015734"/>
            <a:ext cx="4162555" cy="3450613"/>
          </a:xfrm>
        </p:spPr>
        <p:txBody>
          <a:bodyPr>
            <a:normAutofit/>
          </a:bodyPr>
          <a:lstStyle/>
          <a:p>
            <a:endParaRPr lang="en-US"/>
          </a:p>
        </p:txBody>
      </p:sp>
      <p:pic>
        <p:nvPicPr>
          <p:cNvPr id="10" name="Picture 10" descr="Chart, bar chart&#10;&#10;Description automatically generated">
            <a:extLst>
              <a:ext uri="{FF2B5EF4-FFF2-40B4-BE49-F238E27FC236}">
                <a16:creationId xmlns:a16="http://schemas.microsoft.com/office/drawing/2014/main" id="{48C537C8-F1C5-422C-BBEA-5AECD1FE9417}"/>
              </a:ext>
            </a:extLst>
          </p:cNvPr>
          <p:cNvPicPr>
            <a:picLocks noChangeAspect="1"/>
          </p:cNvPicPr>
          <p:nvPr/>
        </p:nvPicPr>
        <p:blipFill>
          <a:blip r:embed="rId2"/>
          <a:stretch>
            <a:fillRect/>
          </a:stretch>
        </p:blipFill>
        <p:spPr>
          <a:xfrm>
            <a:off x="1451579" y="2500930"/>
            <a:ext cx="4960443" cy="2480221"/>
          </a:xfrm>
          <a:prstGeom prst="rect">
            <a:avLst/>
          </a:prstGeom>
        </p:spPr>
      </p:pic>
    </p:spTree>
    <p:extLst>
      <p:ext uri="{BB962C8B-B14F-4D97-AF65-F5344CB8AC3E}">
        <p14:creationId xmlns:p14="http://schemas.microsoft.com/office/powerpoint/2010/main" val="4467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F2DE30-1464-48CC-9389-BF52B8C9E888}"/>
              </a:ext>
            </a:extLst>
          </p:cNvPr>
          <p:cNvSpPr>
            <a:spLocks noGrp="1"/>
          </p:cNvSpPr>
          <p:nvPr>
            <p:ph type="title"/>
          </p:nvPr>
        </p:nvSpPr>
        <p:spPr>
          <a:xfrm>
            <a:off x="149936" y="1645920"/>
            <a:ext cx="4026086" cy="4470821"/>
          </a:xfrm>
        </p:spPr>
        <p:txBody>
          <a:bodyPr>
            <a:normAutofit/>
          </a:bodyPr>
          <a:lstStyle/>
          <a:p>
            <a:pPr algn="r"/>
            <a:r>
              <a:rPr lang="en-US" dirty="0">
                <a:solidFill>
                  <a:schemeClr val="bg2"/>
                </a:solidFill>
                <a:cs typeface="Calibri Light"/>
              </a:rPr>
              <a:t>EXPLORATORY DATA ANALYSIS</a:t>
            </a:r>
          </a:p>
        </p:txBody>
      </p:sp>
      <p:sp>
        <p:nvSpPr>
          <p:cNvPr id="3" name="Content Placeholder 2">
            <a:extLst>
              <a:ext uri="{FF2B5EF4-FFF2-40B4-BE49-F238E27FC236}">
                <a16:creationId xmlns:a16="http://schemas.microsoft.com/office/drawing/2014/main" id="{1139CA34-35B7-41D7-AB88-F932F387A0DB}"/>
              </a:ext>
            </a:extLst>
          </p:cNvPr>
          <p:cNvSpPr>
            <a:spLocks noGrp="1"/>
          </p:cNvSpPr>
          <p:nvPr>
            <p:ph idx="1"/>
          </p:nvPr>
        </p:nvSpPr>
        <p:spPr>
          <a:xfrm>
            <a:off x="5204109" y="1645920"/>
            <a:ext cx="6269434" cy="4470821"/>
          </a:xfrm>
        </p:spPr>
        <p:txBody>
          <a:bodyPr vert="horz" lIns="91440" tIns="45720" rIns="91440" bIns="45720" rtlCol="0" anchor="t">
            <a:normAutofit/>
          </a:bodyPr>
          <a:lstStyle/>
          <a:p>
            <a:r>
              <a:rPr lang="en-US" dirty="0">
                <a:latin typeface="Comic Sans MS"/>
              </a:rPr>
              <a:t>Data Set Overview</a:t>
            </a:r>
          </a:p>
          <a:p>
            <a:pPr>
              <a:buClr>
                <a:srgbClr val="8AD0D6"/>
              </a:buClr>
            </a:pPr>
            <a:r>
              <a:rPr lang="en-US" dirty="0">
                <a:latin typeface="Comic Sans MS"/>
              </a:rPr>
              <a:t>Feature Selection</a:t>
            </a:r>
            <a:endParaRPr lang="en-US" dirty="0"/>
          </a:p>
          <a:p>
            <a:pPr>
              <a:buClr>
                <a:srgbClr val="8AD0D6"/>
              </a:buClr>
            </a:pPr>
            <a:r>
              <a:rPr lang="en-US" dirty="0">
                <a:latin typeface="Comic Sans MS"/>
              </a:rPr>
              <a:t>Missing Values</a:t>
            </a:r>
          </a:p>
          <a:p>
            <a:r>
              <a:rPr lang="en-US" dirty="0">
                <a:latin typeface="Comic Sans MS"/>
              </a:rPr>
              <a:t>Feature Engineering</a:t>
            </a:r>
          </a:p>
          <a:p>
            <a:pPr>
              <a:buClr>
                <a:srgbClr val="8AD0D6"/>
              </a:buClr>
            </a:pPr>
            <a:r>
              <a:rPr lang="en-US" dirty="0">
                <a:latin typeface="Comic Sans MS"/>
              </a:rPr>
              <a:t>Outlier Treatment Technique</a:t>
            </a:r>
          </a:p>
          <a:p>
            <a:pPr>
              <a:buClr>
                <a:srgbClr val="8AD0D6"/>
              </a:buClr>
            </a:pPr>
            <a:r>
              <a:rPr lang="en-US" dirty="0">
                <a:latin typeface="Comic Sans MS"/>
              </a:rPr>
              <a:t>Standardization Technique</a:t>
            </a:r>
          </a:p>
          <a:p>
            <a:pPr>
              <a:buClr>
                <a:srgbClr val="8AD0D6"/>
              </a:buClr>
            </a:pPr>
            <a:r>
              <a:rPr lang="en-US" dirty="0">
                <a:latin typeface="Comic Sans MS"/>
              </a:rPr>
              <a:t>Insights from the data</a:t>
            </a:r>
          </a:p>
        </p:txBody>
      </p:sp>
    </p:spTree>
    <p:extLst>
      <p:ext uri="{BB962C8B-B14F-4D97-AF65-F5344CB8AC3E}">
        <p14:creationId xmlns:p14="http://schemas.microsoft.com/office/powerpoint/2010/main" val="415680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Text Placeholder 2">
            <a:extLst>
              <a:ext uri="{FF2B5EF4-FFF2-40B4-BE49-F238E27FC236}">
                <a16:creationId xmlns:a16="http://schemas.microsoft.com/office/drawing/2014/main" id="{F88658BD-4535-41D1-855B-E0D7D42AA641}"/>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dirty="0">
              <a:solidFill>
                <a:schemeClr val="tx1">
                  <a:lumMod val="85000"/>
                  <a:lumOff val="15000"/>
                </a:schemeClr>
              </a:solidFill>
            </a:endParaRPr>
          </a:p>
          <a:p>
            <a:endParaRPr lang="en-US">
              <a:solidFill>
                <a:schemeClr val="tx1">
                  <a:lumMod val="85000"/>
                  <a:lumOff val="15000"/>
                </a:schemeClr>
              </a:solidFill>
            </a:endParaRPr>
          </a:p>
        </p:txBody>
      </p:sp>
      <p:sp>
        <p:nvSpPr>
          <p:cNvPr id="2" name="Title 1">
            <a:extLst>
              <a:ext uri="{FF2B5EF4-FFF2-40B4-BE49-F238E27FC236}">
                <a16:creationId xmlns:a16="http://schemas.microsoft.com/office/drawing/2014/main" id="{02E8F87D-AF35-44D0-917B-C66535896D3A}"/>
              </a:ext>
            </a:extLst>
          </p:cNvPr>
          <p:cNvSpPr>
            <a:spLocks noGrp="1"/>
          </p:cNvSpPr>
          <p:nvPr>
            <p:ph type="title"/>
          </p:nvPr>
        </p:nvSpPr>
        <p:spPr>
          <a:xfrm>
            <a:off x="1025559" y="1145875"/>
            <a:ext cx="6974915" cy="3329581"/>
          </a:xfrm>
        </p:spPr>
        <p:txBody>
          <a:bodyPr vert="horz" lIns="91440" tIns="45720" rIns="91440" bIns="45720" rtlCol="0" anchor="b">
            <a:normAutofit/>
          </a:bodyPr>
          <a:lstStyle/>
          <a:p>
            <a:r>
              <a:rPr lang="en-US" sz="7200" dirty="0"/>
              <a:t>Data Set Overview</a:t>
            </a:r>
            <a:endParaRPr lang="en-US" sz="7200" b="0" i="0" kern="1200" dirty="0">
              <a:latin typeface="+mj-lt"/>
            </a:endParaRP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4738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8A757-704B-4A62-BB1D-D56E4950D2F4}"/>
              </a:ext>
            </a:extLst>
          </p:cNvPr>
          <p:cNvSpPr>
            <a:spLocks noGrp="1"/>
          </p:cNvSpPr>
          <p:nvPr>
            <p:ph type="title"/>
          </p:nvPr>
        </p:nvSpPr>
        <p:spPr>
          <a:xfrm>
            <a:off x="648931" y="629266"/>
            <a:ext cx="4166510" cy="1622321"/>
          </a:xfrm>
        </p:spPr>
        <p:txBody>
          <a:bodyPr vert="horz" lIns="91440" tIns="45720" rIns="91440" bIns="45720" rtlCol="0" anchor="t">
            <a:normAutofit fontScale="90000"/>
          </a:bodyPr>
          <a:lstStyle/>
          <a:p>
            <a:pPr>
              <a:lnSpc>
                <a:spcPct val="90000"/>
              </a:lnSpc>
            </a:pPr>
            <a:r>
              <a:rPr lang="en-US" b="1" dirty="0">
                <a:solidFill>
                  <a:schemeClr val="bg2"/>
                </a:solidFill>
              </a:rPr>
              <a:t>Data Set Overview</a:t>
            </a:r>
            <a:br>
              <a:rPr lang="en-US" sz="2600" b="0" i="0" kern="1200" dirty="0"/>
            </a:br>
            <a:br>
              <a:rPr lang="en-US" sz="2600" b="0" i="0" kern="1200" dirty="0"/>
            </a:br>
            <a:endParaRPr lang="en-US" sz="2600" b="0" i="0" kern="1200">
              <a:solidFill>
                <a:srgbClr val="EBEBEB"/>
              </a:solidFill>
              <a:effectLst/>
              <a:latin typeface="+mj-lt"/>
              <a:ea typeface="+mj-ea"/>
              <a:cs typeface="+mj-cs"/>
            </a:endParaRPr>
          </a:p>
        </p:txBody>
      </p:sp>
      <p:sp>
        <p:nvSpPr>
          <p:cNvPr id="3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 Placeholder 5">
            <a:extLst>
              <a:ext uri="{FF2B5EF4-FFF2-40B4-BE49-F238E27FC236}">
                <a16:creationId xmlns:a16="http://schemas.microsoft.com/office/drawing/2014/main" id="{F79CEA14-B0BB-4B38-B68A-B024011C2459}"/>
              </a:ext>
            </a:extLst>
          </p:cNvPr>
          <p:cNvSpPr>
            <a:spLocks noGrp="1"/>
          </p:cNvSpPr>
          <p:nvPr>
            <p:ph type="body" sz="half" idx="2"/>
          </p:nvPr>
        </p:nvSpPr>
        <p:spPr>
          <a:xfrm>
            <a:off x="763950" y="1820174"/>
            <a:ext cx="4166509" cy="3785419"/>
          </a:xfrm>
        </p:spPr>
        <p:txBody>
          <a:bodyPr vert="horz" lIns="91440" tIns="45720" rIns="91440" bIns="45720" rtlCol="0" anchor="t">
            <a:normAutofit/>
          </a:bodyPr>
          <a:lstStyle/>
          <a:p>
            <a:r>
              <a:rPr lang="en-US" sz="1800" dirty="0">
                <a:solidFill>
                  <a:schemeClr val="bg2"/>
                </a:solidFill>
                <a:ea typeface="+mj-lt"/>
                <a:cs typeface="+mj-lt"/>
              </a:rPr>
              <a:t>Data Set Overview contains info about the data I.e. no of rows and columns, duplicates, no of categorical and numerical features. </a:t>
            </a:r>
          </a:p>
          <a:p>
            <a:r>
              <a:rPr lang="en-US" sz="1800" dirty="0">
                <a:solidFill>
                  <a:schemeClr val="bg2"/>
                </a:solidFill>
                <a:ea typeface="+mj-lt"/>
                <a:cs typeface="+mj-lt"/>
              </a:rPr>
              <a:t>On the right hand side, We can also see no of unique values in each column I.e.  There are 58 unique items request that we have to cluster depending on the purchasing patterns.</a:t>
            </a:r>
            <a:endParaRPr lang="en-US" sz="1800" dirty="0">
              <a:solidFill>
                <a:schemeClr val="bg2"/>
              </a:solidFill>
            </a:endParaRPr>
          </a:p>
          <a:p>
            <a:endParaRPr lang="en-US" sz="1800">
              <a:solidFill>
                <a:schemeClr val="bg2"/>
              </a:solidFill>
            </a:endParaRPr>
          </a:p>
        </p:txBody>
      </p:sp>
      <p:pic>
        <p:nvPicPr>
          <p:cNvPr id="3" name="Picture 3" descr="Text&#10;&#10;Description automatically generated">
            <a:extLst>
              <a:ext uri="{FF2B5EF4-FFF2-40B4-BE49-F238E27FC236}">
                <a16:creationId xmlns:a16="http://schemas.microsoft.com/office/drawing/2014/main" id="{26E14B98-FCCE-48DD-AACF-25C5520CF92B}"/>
              </a:ext>
            </a:extLst>
          </p:cNvPr>
          <p:cNvPicPr>
            <a:picLocks noChangeAspect="1"/>
          </p:cNvPicPr>
          <p:nvPr/>
        </p:nvPicPr>
        <p:blipFill>
          <a:blip r:embed="rId6"/>
          <a:stretch>
            <a:fillRect/>
          </a:stretch>
        </p:blipFill>
        <p:spPr>
          <a:xfrm>
            <a:off x="5558287" y="-1419"/>
            <a:ext cx="6423802" cy="6860835"/>
          </a:xfrm>
          <a:prstGeom prst="rect">
            <a:avLst/>
          </a:prstGeom>
        </p:spPr>
      </p:pic>
    </p:spTree>
    <p:extLst>
      <p:ext uri="{BB962C8B-B14F-4D97-AF65-F5344CB8AC3E}">
        <p14:creationId xmlns:p14="http://schemas.microsoft.com/office/powerpoint/2010/main" val="99141985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69</Slides>
  <Notes>0</Notes>
  <HiddenSlides>0</HiddenSlide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Ion</vt:lpstr>
      <vt:lpstr>Spend Analytics</vt:lpstr>
      <vt:lpstr>CONTENTS</vt:lpstr>
      <vt:lpstr>Project Overview</vt:lpstr>
      <vt:lpstr>OBJECTIVE</vt:lpstr>
      <vt:lpstr>TASK</vt:lpstr>
      <vt:lpstr>Items Segmentation</vt:lpstr>
      <vt:lpstr>EXPLORATORY DATA ANALYSIS</vt:lpstr>
      <vt:lpstr>Data Set Overview</vt:lpstr>
      <vt:lpstr>Data Set Overview  </vt:lpstr>
      <vt:lpstr>Checking data type of some columns </vt:lpstr>
      <vt:lpstr>Final Data Type of every column  </vt:lpstr>
      <vt:lpstr>Feature Selection  </vt:lpstr>
      <vt:lpstr>Removing Numeric Features with Constant Variance  </vt:lpstr>
      <vt:lpstr>Missing Values</vt:lpstr>
      <vt:lpstr>Visualizing Missing Values Using Heatmap  </vt:lpstr>
      <vt:lpstr>Percentage of Missing Values </vt:lpstr>
      <vt:lpstr>PowerPoint Presentation</vt:lpstr>
      <vt:lpstr>Distribution of Material before imputation and after imputation is same for the Material Feature</vt:lpstr>
      <vt:lpstr>Approach – Treating Missing value in SLoc</vt:lpstr>
      <vt:lpstr>Approach – Treating Missing value in DCI</vt:lpstr>
      <vt:lpstr>Approach – Treating Missing value in BUn</vt:lpstr>
      <vt:lpstr>Approach – Treating Missing value in Profit Ctr</vt:lpstr>
      <vt:lpstr>Approach – Treating Missing value in NCM Code</vt:lpstr>
      <vt:lpstr>Approach – Treating Missing value in PriceDate</vt:lpstr>
      <vt:lpstr>Feature Engineering  </vt:lpstr>
      <vt:lpstr>Order quantity </vt:lpstr>
      <vt:lpstr>Order quantity </vt:lpstr>
      <vt:lpstr>Packaging weight</vt:lpstr>
      <vt:lpstr>Last changed on year</vt:lpstr>
      <vt:lpstr>Year on which system determined last net price</vt:lpstr>
      <vt:lpstr>Outlier Technique </vt:lpstr>
      <vt:lpstr>PowerPoint Presentation</vt:lpstr>
      <vt:lpstr>Standardization  Technique </vt:lpstr>
      <vt:lpstr> </vt:lpstr>
      <vt:lpstr>Insights from Data </vt:lpstr>
      <vt:lpstr>PowerPoint Presentation</vt:lpstr>
      <vt:lpstr>PowerPoint Presentation</vt:lpstr>
      <vt:lpstr>PowerPoint Presentation</vt:lpstr>
      <vt:lpstr>PowerPoint Presentation</vt:lpstr>
      <vt:lpstr>PowerPoint Presentation</vt:lpstr>
      <vt:lpstr>PowerPoint Presentation</vt:lpstr>
      <vt:lpstr>Model Selection </vt:lpstr>
      <vt:lpstr>PowerPoint Presentation</vt:lpstr>
      <vt:lpstr>PowerPoint Presentation</vt:lpstr>
      <vt:lpstr>Cluster wise Analysis </vt:lpstr>
      <vt:lpstr>Cluster 1 </vt:lpstr>
      <vt:lpstr>PowerPoint Presentation</vt:lpstr>
      <vt:lpstr>PowerPoint Presentation</vt:lpstr>
      <vt:lpstr>PowerPoint Presentation</vt:lpstr>
      <vt:lpstr>PowerPoint Presentation</vt:lpstr>
      <vt:lpstr>PowerPoint Presentation</vt:lpstr>
      <vt:lpstr>Cluster 2  </vt:lpstr>
      <vt:lpstr>PowerPoint Presentation</vt:lpstr>
      <vt:lpstr>PowerPoint Presentation</vt:lpstr>
      <vt:lpstr>PowerPoint Presentation</vt:lpstr>
      <vt:lpstr>PowerPoint Presentation</vt:lpstr>
      <vt:lpstr>PowerPoint Presentation</vt:lpstr>
      <vt:lpstr>Cluster 3 </vt:lpstr>
      <vt:lpstr>PowerPoint Presentation</vt:lpstr>
      <vt:lpstr>PowerPoint Presentation</vt:lpstr>
      <vt:lpstr>PowerPoint Presentation</vt:lpstr>
      <vt:lpstr>PowerPoint Presentation</vt:lpstr>
      <vt:lpstr>PowerPoint Presentation</vt:lpstr>
      <vt:lpstr>Clusters Evaluation</vt:lpstr>
      <vt:lpstr>PowerPoint Presentation</vt:lpstr>
      <vt:lpstr>PowerPoint Presentation</vt:lpstr>
      <vt:lpstr>PowerPoint Presentation</vt:lpstr>
      <vt:lpstr>PowerPoint Presentation</vt:lpstr>
      <vt:lpstr>Treating Missing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1023</cp:revision>
  <dcterms:created xsi:type="dcterms:W3CDTF">2021-02-22T10:28:00Z</dcterms:created>
  <dcterms:modified xsi:type="dcterms:W3CDTF">2021-03-02T03:48:30Z</dcterms:modified>
</cp:coreProperties>
</file>