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41" autoAdjust="0"/>
    <p:restoredTop sz="94660"/>
  </p:normalViewPr>
  <p:slideViewPr>
    <p:cSldViewPr snapToGrid="0">
      <p:cViewPr varScale="1">
        <p:scale>
          <a:sx n="98" d="100"/>
          <a:sy n="98" d="100"/>
        </p:scale>
        <p:origin x="53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9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3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6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7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17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15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22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6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5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9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0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8E9CA-A62B-438C-B472-0FC63A84B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DB27E-CA4D-4377-8AF0-FAACD21D1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0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A3CD6A3-4DF4-4F83-ACF5-6D333E0CB607}"/>
              </a:ext>
            </a:extLst>
          </p:cNvPr>
          <p:cNvSpPr/>
          <p:nvPr/>
        </p:nvSpPr>
        <p:spPr>
          <a:xfrm>
            <a:off x="129923" y="2691579"/>
            <a:ext cx="2892323" cy="1782091"/>
          </a:xfrm>
          <a:prstGeom prst="roundRect">
            <a:avLst/>
          </a:prstGeom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latin typeface="Kristen ITC" panose="03050502040202030202" pitchFamily="66" charset="0"/>
              </a:rPr>
              <a:t>Account Mgmt.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C488418-45A9-4B20-A949-150D263DBF0A}"/>
              </a:ext>
            </a:extLst>
          </p:cNvPr>
          <p:cNvSpPr/>
          <p:nvPr/>
        </p:nvSpPr>
        <p:spPr>
          <a:xfrm>
            <a:off x="3114364" y="2691580"/>
            <a:ext cx="2892322" cy="1782090"/>
          </a:xfrm>
          <a:prstGeom prst="roundRect">
            <a:avLst/>
          </a:prstGeom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latin typeface="Kristen ITC" panose="03050502040202030202" pitchFamily="66" charset="0"/>
              </a:rPr>
              <a:t>Program Mgmt.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30300D2-B7CD-4E6E-8B72-DE3CDEF666D3}"/>
              </a:ext>
            </a:extLst>
          </p:cNvPr>
          <p:cNvSpPr/>
          <p:nvPr/>
        </p:nvSpPr>
        <p:spPr>
          <a:xfrm>
            <a:off x="6098804" y="2691580"/>
            <a:ext cx="2884666" cy="1782090"/>
          </a:xfrm>
          <a:prstGeom prst="roundRect">
            <a:avLst/>
          </a:prstGeom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latin typeface="Kristen ITC" panose="03050502040202030202" pitchFamily="66" charset="0"/>
              </a:rPr>
              <a:t>Action Mgmt.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88F2D5E-5494-46E6-84FB-34ED30B33132}"/>
              </a:ext>
            </a:extLst>
          </p:cNvPr>
          <p:cNvSpPr/>
          <p:nvPr/>
        </p:nvSpPr>
        <p:spPr>
          <a:xfrm>
            <a:off x="9083243" y="2691580"/>
            <a:ext cx="2889504" cy="1782090"/>
          </a:xfrm>
          <a:prstGeom prst="roundRect">
            <a:avLst/>
          </a:prstGeom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latin typeface="Kristen ITC" panose="03050502040202030202" pitchFamily="66" charset="0"/>
              </a:rPr>
              <a:t>Incentive Mgmt.</a:t>
            </a: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081DFECC-6B05-4A06-89BC-96FD622A2BA0}"/>
              </a:ext>
            </a:extLst>
          </p:cNvPr>
          <p:cNvSpPr/>
          <p:nvPr/>
        </p:nvSpPr>
        <p:spPr>
          <a:xfrm>
            <a:off x="3512094" y="709097"/>
            <a:ext cx="4446573" cy="707923"/>
          </a:xfrm>
          <a:prstGeom prst="snip2DiagRect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Kristen ITC" panose="03050502040202030202" pitchFamily="66" charset="0"/>
              </a:rPr>
              <a:t>Administration Portal</a:t>
            </a:r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CE07883E-1F13-4B38-A1C4-0E44A447997F}"/>
              </a:ext>
            </a:extLst>
          </p:cNvPr>
          <p:cNvSpPr/>
          <p:nvPr/>
        </p:nvSpPr>
        <p:spPr>
          <a:xfrm>
            <a:off x="418541" y="3833445"/>
            <a:ext cx="928729" cy="53713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Kristen ITC" panose="03050502040202030202" pitchFamily="66" charset="0"/>
              </a:rPr>
              <a:t>accountsdb</a:t>
            </a:r>
            <a:endParaRPr lang="en-US" dirty="0">
              <a:latin typeface="Kristen ITC" panose="03050502040202030202" pitchFamily="66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E9A543-F5BF-4189-BB4A-8633CD4681E5}"/>
              </a:ext>
            </a:extLst>
          </p:cNvPr>
          <p:cNvGrpSpPr/>
          <p:nvPr/>
        </p:nvGrpSpPr>
        <p:grpSpPr>
          <a:xfrm>
            <a:off x="236968" y="5194115"/>
            <a:ext cx="11895050" cy="850492"/>
            <a:chOff x="192437" y="5077534"/>
            <a:chExt cx="11895050" cy="42142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9813CCB-98A1-48AC-A561-6917F27167E1}"/>
                </a:ext>
              </a:extLst>
            </p:cNvPr>
            <p:cNvSpPr/>
            <p:nvPr/>
          </p:nvSpPr>
          <p:spPr>
            <a:xfrm>
              <a:off x="307731" y="5077535"/>
              <a:ext cx="11664462" cy="42141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Kristen ITC" panose="03050502040202030202" pitchFamily="66" charset="0"/>
                </a:rPr>
                <a:t>Service Bus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D30972A-1839-496E-896A-57D798E7BE59}"/>
                </a:ext>
              </a:extLst>
            </p:cNvPr>
            <p:cNvSpPr/>
            <p:nvPr/>
          </p:nvSpPr>
          <p:spPr>
            <a:xfrm>
              <a:off x="192437" y="5077534"/>
              <a:ext cx="230588" cy="42141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4C4A851-9CF1-438A-B12B-73F3F836709F}"/>
                </a:ext>
              </a:extLst>
            </p:cNvPr>
            <p:cNvSpPr/>
            <p:nvPr/>
          </p:nvSpPr>
          <p:spPr>
            <a:xfrm>
              <a:off x="11856899" y="5077534"/>
              <a:ext cx="230588" cy="42141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</p:grp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8D057355-15B1-4B2F-B9B6-B4CE928AB7C6}"/>
              </a:ext>
            </a:extLst>
          </p:cNvPr>
          <p:cNvSpPr/>
          <p:nvPr/>
        </p:nvSpPr>
        <p:spPr>
          <a:xfrm>
            <a:off x="3512094" y="3833445"/>
            <a:ext cx="928729" cy="53713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Kristen ITC" panose="03050502040202030202" pitchFamily="66" charset="0"/>
              </a:rPr>
              <a:t>programsdb</a:t>
            </a:r>
            <a:endParaRPr lang="en-US" sz="1000" dirty="0"/>
          </a:p>
        </p:txBody>
      </p:sp>
      <p:sp>
        <p:nvSpPr>
          <p:cNvPr id="35" name="Flowchart: Magnetic Disk 34">
            <a:extLst>
              <a:ext uri="{FF2B5EF4-FFF2-40B4-BE49-F238E27FC236}">
                <a16:creationId xmlns:a16="http://schemas.microsoft.com/office/drawing/2014/main" id="{6972A732-BAFF-4AF7-881F-C77F15FC19AC}"/>
              </a:ext>
            </a:extLst>
          </p:cNvPr>
          <p:cNvSpPr/>
          <p:nvPr/>
        </p:nvSpPr>
        <p:spPr>
          <a:xfrm>
            <a:off x="6496811" y="3833445"/>
            <a:ext cx="928729" cy="53713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Kristen ITC" panose="03050502040202030202" pitchFamily="66" charset="0"/>
              </a:rPr>
              <a:t>actionsdb</a:t>
            </a:r>
            <a:endParaRPr lang="en-US" sz="1000" dirty="0"/>
          </a:p>
        </p:txBody>
      </p: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AA239BF1-6F3B-458F-8D1B-3745968CEBC4}"/>
              </a:ext>
            </a:extLst>
          </p:cNvPr>
          <p:cNvSpPr/>
          <p:nvPr/>
        </p:nvSpPr>
        <p:spPr>
          <a:xfrm>
            <a:off x="9391689" y="3833445"/>
            <a:ext cx="928729" cy="53713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latin typeface="Kristen ITC" panose="03050502040202030202" pitchFamily="66" charset="0"/>
              </a:rPr>
              <a:t>incentivesdb</a:t>
            </a:r>
            <a:endParaRPr lang="en-US" sz="9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573B4C-DBAE-4799-ADFA-703EC702949E}"/>
              </a:ext>
            </a:extLst>
          </p:cNvPr>
          <p:cNvCxnSpPr>
            <a:cxnSpLocks/>
          </p:cNvCxnSpPr>
          <p:nvPr/>
        </p:nvCxnSpPr>
        <p:spPr>
          <a:xfrm>
            <a:off x="1646424" y="3578470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2741766-9664-472E-ADF0-27D8C57A3FF7}"/>
              </a:ext>
            </a:extLst>
          </p:cNvPr>
          <p:cNvCxnSpPr>
            <a:cxnSpLocks/>
          </p:cNvCxnSpPr>
          <p:nvPr/>
        </p:nvCxnSpPr>
        <p:spPr>
          <a:xfrm flipV="1">
            <a:off x="2184062" y="3578470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6F59EB-9623-4756-AD21-3E02A0174B8A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82906" y="3575995"/>
            <a:ext cx="0" cy="2574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78B21-CB9C-46B3-AD8D-1A07F1C9C803}"/>
              </a:ext>
            </a:extLst>
          </p:cNvPr>
          <p:cNvCxnSpPr>
            <a:cxnSpLocks/>
          </p:cNvCxnSpPr>
          <p:nvPr/>
        </p:nvCxnSpPr>
        <p:spPr>
          <a:xfrm>
            <a:off x="4584901" y="3582624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16C5A46-F371-4DB0-BC8F-207044244FDB}"/>
              </a:ext>
            </a:extLst>
          </p:cNvPr>
          <p:cNvCxnSpPr>
            <a:cxnSpLocks/>
          </p:cNvCxnSpPr>
          <p:nvPr/>
        </p:nvCxnSpPr>
        <p:spPr>
          <a:xfrm flipV="1">
            <a:off x="5215878" y="3582624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9809DFF-E1E0-4866-A09D-60FF8A3709C7}"/>
              </a:ext>
            </a:extLst>
          </p:cNvPr>
          <p:cNvCxnSpPr>
            <a:cxnSpLocks/>
          </p:cNvCxnSpPr>
          <p:nvPr/>
        </p:nvCxnSpPr>
        <p:spPr>
          <a:xfrm>
            <a:off x="7556267" y="3613587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47A63F5-D6D9-4BF2-AF21-E37D1F4BA934}"/>
              </a:ext>
            </a:extLst>
          </p:cNvPr>
          <p:cNvCxnSpPr>
            <a:cxnSpLocks/>
          </p:cNvCxnSpPr>
          <p:nvPr/>
        </p:nvCxnSpPr>
        <p:spPr>
          <a:xfrm flipV="1">
            <a:off x="8252059" y="3593782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956B31-9955-4F62-ADA7-DA64F925A167}"/>
              </a:ext>
            </a:extLst>
          </p:cNvPr>
          <p:cNvCxnSpPr>
            <a:cxnSpLocks/>
          </p:cNvCxnSpPr>
          <p:nvPr/>
        </p:nvCxnSpPr>
        <p:spPr>
          <a:xfrm>
            <a:off x="10521402" y="3593782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B59ED71-E0CE-4C5B-BBC0-ED69553D23E8}"/>
              </a:ext>
            </a:extLst>
          </p:cNvPr>
          <p:cNvCxnSpPr>
            <a:cxnSpLocks/>
          </p:cNvCxnSpPr>
          <p:nvPr/>
        </p:nvCxnSpPr>
        <p:spPr>
          <a:xfrm flipV="1">
            <a:off x="11137646" y="3582624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59BB37-3682-4065-8CEE-E0CEE8794597}"/>
              </a:ext>
            </a:extLst>
          </p:cNvPr>
          <p:cNvCxnSpPr>
            <a:cxnSpLocks/>
          </p:cNvCxnSpPr>
          <p:nvPr/>
        </p:nvCxnSpPr>
        <p:spPr>
          <a:xfrm>
            <a:off x="3980203" y="3588702"/>
            <a:ext cx="0" cy="2574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03DF67-B752-4E52-BD04-518FB5850619}"/>
              </a:ext>
            </a:extLst>
          </p:cNvPr>
          <p:cNvCxnSpPr>
            <a:cxnSpLocks/>
          </p:cNvCxnSpPr>
          <p:nvPr/>
        </p:nvCxnSpPr>
        <p:spPr>
          <a:xfrm>
            <a:off x="6964920" y="3588702"/>
            <a:ext cx="0" cy="2574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2BA471-1724-4585-AD7E-0CDFDF7B36E7}"/>
              </a:ext>
            </a:extLst>
          </p:cNvPr>
          <p:cNvCxnSpPr>
            <a:cxnSpLocks/>
          </p:cNvCxnSpPr>
          <p:nvPr/>
        </p:nvCxnSpPr>
        <p:spPr>
          <a:xfrm>
            <a:off x="9856053" y="3588702"/>
            <a:ext cx="0" cy="2574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197DBD-D9FF-4497-8991-0D0AE6BBACE1}"/>
              </a:ext>
            </a:extLst>
          </p:cNvPr>
          <p:cNvSpPr txBox="1"/>
          <p:nvPr/>
        </p:nvSpPr>
        <p:spPr>
          <a:xfrm>
            <a:off x="467556" y="5767607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Kristen ITC" panose="03050502040202030202" pitchFamily="66" charset="0"/>
              </a:rPr>
              <a:t>ezloyaltysb</a:t>
            </a:r>
            <a:endParaRPr lang="en-US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ABB10E-773D-486A-A808-AFCA14D71365}"/>
              </a:ext>
            </a:extLst>
          </p:cNvPr>
          <p:cNvSpPr txBox="1"/>
          <p:nvPr/>
        </p:nvSpPr>
        <p:spPr>
          <a:xfrm>
            <a:off x="1463927" y="521014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Kristen ITC" panose="03050502040202030202" pitchFamily="66" charset="0"/>
              </a:rPr>
              <a:t>accounts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Kristen ITC" panose="03050502040202030202" pitchFamily="66" charset="0"/>
              </a:rPr>
              <a:t>(subscription)</a:t>
            </a:r>
            <a:endParaRPr lang="en-US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F83F42-0D70-4E11-9EB9-988C1DC48CB9}"/>
              </a:ext>
            </a:extLst>
          </p:cNvPr>
          <p:cNvSpPr txBox="1"/>
          <p:nvPr/>
        </p:nvSpPr>
        <p:spPr>
          <a:xfrm>
            <a:off x="4447284" y="5210148"/>
            <a:ext cx="1204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Kristen ITC" panose="03050502040202030202" pitchFamily="66" charset="0"/>
              </a:rPr>
              <a:t>programs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Kristen ITC" panose="03050502040202030202" pitchFamily="66" charset="0"/>
              </a:rPr>
              <a:t>(subscription)</a:t>
            </a:r>
            <a:endParaRPr lang="en-US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E78292-EE14-4FA8-BF32-3651D69FB515}"/>
              </a:ext>
            </a:extLst>
          </p:cNvPr>
          <p:cNvSpPr txBox="1"/>
          <p:nvPr/>
        </p:nvSpPr>
        <p:spPr>
          <a:xfrm>
            <a:off x="7534624" y="521014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Kristen ITC" panose="03050502040202030202" pitchFamily="66" charset="0"/>
              </a:rPr>
              <a:t>actions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Kristen ITC" panose="03050502040202030202" pitchFamily="66" charset="0"/>
              </a:rPr>
              <a:t>(subscription)</a:t>
            </a:r>
            <a:endParaRPr lang="en-US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7B361D-6642-439E-9F76-DEAEDF81110E}"/>
              </a:ext>
            </a:extLst>
          </p:cNvPr>
          <p:cNvSpPr txBox="1"/>
          <p:nvPr/>
        </p:nvSpPr>
        <p:spPr>
          <a:xfrm>
            <a:off x="10349395" y="521014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Kristen ITC" panose="03050502040202030202" pitchFamily="66" charset="0"/>
              </a:rPr>
              <a:t>incentives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Kristen ITC" panose="03050502040202030202" pitchFamily="66" charset="0"/>
              </a:rPr>
              <a:t>(subscription)</a:t>
            </a:r>
            <a:endParaRPr lang="en-US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FE30BA23-1271-4C8A-9CFB-5D50DF112106}"/>
              </a:ext>
            </a:extLst>
          </p:cNvPr>
          <p:cNvSpPr/>
          <p:nvPr/>
        </p:nvSpPr>
        <p:spPr>
          <a:xfrm>
            <a:off x="1836004" y="3156438"/>
            <a:ext cx="1050876" cy="437344"/>
          </a:xfrm>
          <a:prstGeom prst="round2Diag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dk1"/>
                </a:solidFill>
                <a:latin typeface="Kristen ITC" panose="03050502040202030202" pitchFamily="66" charset="0"/>
              </a:rPr>
              <a:t>Event Handler</a:t>
            </a:r>
          </a:p>
        </p:txBody>
      </p:sp>
      <p:sp>
        <p:nvSpPr>
          <p:cNvPr id="53" name="Rectangle: Diagonal Corners Rounded 52">
            <a:extLst>
              <a:ext uri="{FF2B5EF4-FFF2-40B4-BE49-F238E27FC236}">
                <a16:creationId xmlns:a16="http://schemas.microsoft.com/office/drawing/2014/main" id="{745A5590-2A35-4ACA-873A-14B48B1C16BF}"/>
              </a:ext>
            </a:extLst>
          </p:cNvPr>
          <p:cNvSpPr/>
          <p:nvPr/>
        </p:nvSpPr>
        <p:spPr>
          <a:xfrm>
            <a:off x="7779320" y="3167596"/>
            <a:ext cx="1050876" cy="437344"/>
          </a:xfrm>
          <a:prstGeom prst="round2Diag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dk1"/>
                </a:solidFill>
                <a:latin typeface="Kristen ITC" panose="03050502040202030202" pitchFamily="66" charset="0"/>
              </a:rPr>
              <a:t>Event Handler</a:t>
            </a:r>
          </a:p>
        </p:txBody>
      </p:sp>
      <p:sp>
        <p:nvSpPr>
          <p:cNvPr id="54" name="Rectangle: Diagonal Corners Rounded 53">
            <a:extLst>
              <a:ext uri="{FF2B5EF4-FFF2-40B4-BE49-F238E27FC236}">
                <a16:creationId xmlns:a16="http://schemas.microsoft.com/office/drawing/2014/main" id="{95E41451-D49E-48ED-B09F-4760E6D389CF}"/>
              </a:ext>
            </a:extLst>
          </p:cNvPr>
          <p:cNvSpPr/>
          <p:nvPr/>
        </p:nvSpPr>
        <p:spPr>
          <a:xfrm>
            <a:off x="4813436" y="3148782"/>
            <a:ext cx="1050876" cy="437344"/>
          </a:xfrm>
          <a:prstGeom prst="round2Diag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dk1"/>
                </a:solidFill>
                <a:latin typeface="Kristen ITC" panose="03050502040202030202" pitchFamily="66" charset="0"/>
              </a:rPr>
              <a:t>Event Handler</a:t>
            </a:r>
          </a:p>
        </p:txBody>
      </p:sp>
      <p:sp>
        <p:nvSpPr>
          <p:cNvPr id="55" name="Rectangle: Diagonal Corners Rounded 54">
            <a:extLst>
              <a:ext uri="{FF2B5EF4-FFF2-40B4-BE49-F238E27FC236}">
                <a16:creationId xmlns:a16="http://schemas.microsoft.com/office/drawing/2014/main" id="{8BD87D7A-A50D-4752-B679-9AB9B649E6D3}"/>
              </a:ext>
            </a:extLst>
          </p:cNvPr>
          <p:cNvSpPr/>
          <p:nvPr/>
        </p:nvSpPr>
        <p:spPr>
          <a:xfrm>
            <a:off x="10768446" y="3122564"/>
            <a:ext cx="1050876" cy="437344"/>
          </a:xfrm>
          <a:prstGeom prst="round2Diag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dk1"/>
                </a:solidFill>
                <a:latin typeface="Kristen ITC" panose="03050502040202030202" pitchFamily="66" charset="0"/>
              </a:rPr>
              <a:t>Event Handler</a:t>
            </a:r>
          </a:p>
        </p:txBody>
      </p:sp>
      <p:sp>
        <p:nvSpPr>
          <p:cNvPr id="25" name="Rectangle: Top Corners One Rounded and One Snipped 24">
            <a:extLst>
              <a:ext uri="{FF2B5EF4-FFF2-40B4-BE49-F238E27FC236}">
                <a16:creationId xmlns:a16="http://schemas.microsoft.com/office/drawing/2014/main" id="{D885DF04-E8FE-491A-A1CD-3C04B327C38F}"/>
              </a:ext>
            </a:extLst>
          </p:cNvPr>
          <p:cNvSpPr/>
          <p:nvPr/>
        </p:nvSpPr>
        <p:spPr>
          <a:xfrm>
            <a:off x="271047" y="3156438"/>
            <a:ext cx="1446404" cy="422032"/>
          </a:xfrm>
          <a:prstGeom prst="snipRoundRect">
            <a:avLst/>
          </a:prstGeom>
          <a:noFill/>
          <a:ln w="635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dk1"/>
                </a:solidFill>
                <a:latin typeface="Kristen ITC" panose="03050502040202030202" pitchFamily="66" charset="0"/>
              </a:rPr>
              <a:t>API</a:t>
            </a:r>
          </a:p>
        </p:txBody>
      </p:sp>
      <p:sp>
        <p:nvSpPr>
          <p:cNvPr id="27" name="Rectangle: Top Corners One Rounded and One Snipped 26">
            <a:extLst>
              <a:ext uri="{FF2B5EF4-FFF2-40B4-BE49-F238E27FC236}">
                <a16:creationId xmlns:a16="http://schemas.microsoft.com/office/drawing/2014/main" id="{C0B6C97E-79D4-4551-9DE2-15A95CB01600}"/>
              </a:ext>
            </a:extLst>
          </p:cNvPr>
          <p:cNvSpPr/>
          <p:nvPr/>
        </p:nvSpPr>
        <p:spPr>
          <a:xfrm>
            <a:off x="3218574" y="3156438"/>
            <a:ext cx="1444752" cy="422032"/>
          </a:xfrm>
          <a:prstGeom prst="snipRoundRect">
            <a:avLst/>
          </a:prstGeom>
          <a:noFill/>
          <a:ln w="635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dk1"/>
                </a:solidFill>
                <a:latin typeface="Kristen ITC" panose="03050502040202030202" pitchFamily="66" charset="0"/>
              </a:rPr>
              <a:t>API</a:t>
            </a:r>
          </a:p>
        </p:txBody>
      </p:sp>
      <p:sp>
        <p:nvSpPr>
          <p:cNvPr id="29" name="Rectangle: Top Corners One Rounded and One Snipped 28">
            <a:extLst>
              <a:ext uri="{FF2B5EF4-FFF2-40B4-BE49-F238E27FC236}">
                <a16:creationId xmlns:a16="http://schemas.microsoft.com/office/drawing/2014/main" id="{7554D8C4-61B2-403C-9B80-CA1A29CE507A}"/>
              </a:ext>
            </a:extLst>
          </p:cNvPr>
          <p:cNvSpPr/>
          <p:nvPr/>
        </p:nvSpPr>
        <p:spPr>
          <a:xfrm>
            <a:off x="6186920" y="3156438"/>
            <a:ext cx="1444752" cy="422032"/>
          </a:xfrm>
          <a:prstGeom prst="snipRoundRect">
            <a:avLst/>
          </a:prstGeom>
          <a:noFill/>
          <a:ln w="635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dk1"/>
                </a:solidFill>
                <a:latin typeface="Kristen ITC" panose="03050502040202030202" pitchFamily="66" charset="0"/>
              </a:rPr>
              <a:t>API</a:t>
            </a:r>
          </a:p>
        </p:txBody>
      </p:sp>
      <p:sp>
        <p:nvSpPr>
          <p:cNvPr id="31" name="Rectangle: Top Corners One Rounded and One Snipped 30">
            <a:extLst>
              <a:ext uri="{FF2B5EF4-FFF2-40B4-BE49-F238E27FC236}">
                <a16:creationId xmlns:a16="http://schemas.microsoft.com/office/drawing/2014/main" id="{7E2639DC-5759-4012-8787-CBE8385FA890}"/>
              </a:ext>
            </a:extLst>
          </p:cNvPr>
          <p:cNvSpPr/>
          <p:nvPr/>
        </p:nvSpPr>
        <p:spPr>
          <a:xfrm>
            <a:off x="9170270" y="3137876"/>
            <a:ext cx="1444752" cy="422032"/>
          </a:xfrm>
          <a:prstGeom prst="snipRoundRect">
            <a:avLst/>
          </a:prstGeom>
          <a:noFill/>
          <a:ln w="635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dk1"/>
                </a:solidFill>
                <a:latin typeface="Kristen ITC" panose="03050502040202030202" pitchFamily="66" charset="0"/>
              </a:rPr>
              <a:t>API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DCC0769-3E67-4449-BBA8-D62120780226}"/>
              </a:ext>
            </a:extLst>
          </p:cNvPr>
          <p:cNvCxnSpPr>
            <a:cxnSpLocks/>
            <a:stCxn id="13" idx="1"/>
            <a:endCxn id="20" idx="0"/>
          </p:cNvCxnSpPr>
          <p:nvPr/>
        </p:nvCxnSpPr>
        <p:spPr>
          <a:xfrm rot="5400000">
            <a:off x="3018454" y="-25349"/>
            <a:ext cx="1274559" cy="41592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AECC0D9-CE58-45B1-8C54-C83A3B5B707E}"/>
              </a:ext>
            </a:extLst>
          </p:cNvPr>
          <p:cNvCxnSpPr>
            <a:cxnSpLocks/>
            <a:stCxn id="13" idx="1"/>
            <a:endCxn id="22" idx="0"/>
          </p:cNvCxnSpPr>
          <p:nvPr/>
        </p:nvCxnSpPr>
        <p:spPr>
          <a:xfrm rot="5400000">
            <a:off x="4510673" y="1466872"/>
            <a:ext cx="1274560" cy="1174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B72F2F6-BF24-4748-993B-FB56613F1F45}"/>
              </a:ext>
            </a:extLst>
          </p:cNvPr>
          <p:cNvCxnSpPr>
            <a:cxnSpLocks/>
            <a:stCxn id="13" idx="1"/>
            <a:endCxn id="23" idx="0"/>
          </p:cNvCxnSpPr>
          <p:nvPr/>
        </p:nvCxnSpPr>
        <p:spPr>
          <a:xfrm rot="16200000" flipH="1">
            <a:off x="6000979" y="1151422"/>
            <a:ext cx="1274560" cy="18057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7D999C9-0ADF-4D2D-897C-2278BFDA7BA7}"/>
              </a:ext>
            </a:extLst>
          </p:cNvPr>
          <p:cNvCxnSpPr>
            <a:cxnSpLocks/>
            <a:stCxn id="13" idx="1"/>
            <a:endCxn id="24" idx="0"/>
          </p:cNvCxnSpPr>
          <p:nvPr/>
        </p:nvCxnSpPr>
        <p:spPr>
          <a:xfrm rot="16200000" flipH="1">
            <a:off x="7494408" y="-342007"/>
            <a:ext cx="1274560" cy="47926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44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FC38C6-E7A6-45ED-96F2-62EF271BCD58}"/>
              </a:ext>
            </a:extLst>
          </p:cNvPr>
          <p:cNvSpPr/>
          <p:nvPr/>
        </p:nvSpPr>
        <p:spPr>
          <a:xfrm>
            <a:off x="871172" y="1488830"/>
            <a:ext cx="3378200" cy="2099734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Kristen ITC" panose="03050502040202030202" pitchFamily="66" charset="0"/>
              </a:rPr>
              <a:t>Accounts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118E75B-9930-444A-AF0A-C94683E92C6C}"/>
              </a:ext>
            </a:extLst>
          </p:cNvPr>
          <p:cNvSpPr/>
          <p:nvPr/>
        </p:nvSpPr>
        <p:spPr>
          <a:xfrm>
            <a:off x="1806739" y="2136528"/>
            <a:ext cx="1507066" cy="808568"/>
          </a:xfrm>
          <a:prstGeom prst="ellipse">
            <a:avLst/>
          </a:prstGeom>
          <a:noFill/>
          <a:ln w="508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Kristen ITC" panose="03050502040202030202" pitchFamily="66" charset="0"/>
              </a:rPr>
              <a:t>Accounts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FFCAAA-8A9F-435F-BE74-AC1B6958719B}"/>
              </a:ext>
            </a:extLst>
          </p:cNvPr>
          <p:cNvSpPr/>
          <p:nvPr/>
        </p:nvSpPr>
        <p:spPr>
          <a:xfrm>
            <a:off x="4682067" y="4275667"/>
            <a:ext cx="3378200" cy="2099734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Kristen ITC" panose="03050502040202030202" pitchFamily="66" charset="0"/>
              </a:rPr>
              <a:t>Sales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F712E9-7B20-4DAA-A1AD-ACE2AF7F5971}"/>
              </a:ext>
            </a:extLst>
          </p:cNvPr>
          <p:cNvSpPr/>
          <p:nvPr/>
        </p:nvSpPr>
        <p:spPr>
          <a:xfrm>
            <a:off x="4809068" y="5532965"/>
            <a:ext cx="1562099" cy="715435"/>
          </a:xfrm>
          <a:prstGeom prst="ellipse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Kristen ITC" panose="03050502040202030202" pitchFamily="66" charset="0"/>
              </a:rPr>
              <a:t>Customer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91DDE7-B2E8-4D46-9337-C8AAA9522D73}"/>
              </a:ext>
            </a:extLst>
          </p:cNvPr>
          <p:cNvSpPr/>
          <p:nvPr/>
        </p:nvSpPr>
        <p:spPr>
          <a:xfrm>
            <a:off x="6434667" y="5532965"/>
            <a:ext cx="1562099" cy="715435"/>
          </a:xfrm>
          <a:prstGeom prst="ellipse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Kristen ITC" panose="03050502040202030202" pitchFamily="66" charset="0"/>
              </a:rPr>
              <a:t>Program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1046F3-008E-4FBF-B315-0EF2E1517496}"/>
              </a:ext>
            </a:extLst>
          </p:cNvPr>
          <p:cNvSpPr/>
          <p:nvPr/>
        </p:nvSpPr>
        <p:spPr>
          <a:xfrm>
            <a:off x="5621868" y="4817530"/>
            <a:ext cx="1562099" cy="715435"/>
          </a:xfrm>
          <a:prstGeom prst="ellipse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Kristen ITC" panose="03050502040202030202" pitchFamily="66" charset="0"/>
              </a:rPr>
              <a:t>Sale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A82CD-7E0A-4F9D-ADB5-D976CA20667D}"/>
              </a:ext>
            </a:extLst>
          </p:cNvPr>
          <p:cNvSpPr/>
          <p:nvPr/>
        </p:nvSpPr>
        <p:spPr>
          <a:xfrm>
            <a:off x="863601" y="4275667"/>
            <a:ext cx="3378200" cy="2099734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Kristen ITC" panose="03050502040202030202" pitchFamily="66" charset="0"/>
              </a:rPr>
              <a:t>Programs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0208AD-7F86-42FC-8043-63F0E25E6620}"/>
              </a:ext>
            </a:extLst>
          </p:cNvPr>
          <p:cNvSpPr/>
          <p:nvPr/>
        </p:nvSpPr>
        <p:spPr>
          <a:xfrm>
            <a:off x="1799168" y="4923365"/>
            <a:ext cx="1507066" cy="808568"/>
          </a:xfrm>
          <a:prstGeom prst="ellipse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Kristen ITC" panose="03050502040202030202" pitchFamily="66" charset="0"/>
              </a:rPr>
              <a:t>Programs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6A175-6ABA-46DF-A0FD-81D46D3A1337}"/>
              </a:ext>
            </a:extLst>
          </p:cNvPr>
          <p:cNvSpPr/>
          <p:nvPr/>
        </p:nvSpPr>
        <p:spPr>
          <a:xfrm>
            <a:off x="5010475" y="74571"/>
            <a:ext cx="5618447" cy="2455333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Kristen ITC" panose="03050502040202030202" pitchFamily="66" charset="0"/>
              </a:rPr>
              <a:t>Actions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E25BB3-8F79-4354-AFE5-34D4765FA849}"/>
              </a:ext>
            </a:extLst>
          </p:cNvPr>
          <p:cNvSpPr/>
          <p:nvPr/>
        </p:nvSpPr>
        <p:spPr>
          <a:xfrm>
            <a:off x="5198534" y="468268"/>
            <a:ext cx="1507066" cy="808568"/>
          </a:xfrm>
          <a:prstGeom prst="ellipse">
            <a:avLst/>
          </a:prstGeom>
          <a:noFill/>
          <a:ln w="508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Kristen ITC" panose="03050502040202030202" pitchFamily="66" charset="0"/>
              </a:rPr>
              <a:t>ActionMetadata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5A7729-5F1A-4BA0-BC11-7B8E42FD005E}"/>
              </a:ext>
            </a:extLst>
          </p:cNvPr>
          <p:cNvSpPr/>
          <p:nvPr/>
        </p:nvSpPr>
        <p:spPr>
          <a:xfrm>
            <a:off x="6977836" y="451013"/>
            <a:ext cx="1507066" cy="808568"/>
          </a:xfrm>
          <a:prstGeom prst="ellipse">
            <a:avLst/>
          </a:prstGeom>
          <a:noFill/>
          <a:ln w="508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Kristen ITC" panose="03050502040202030202" pitchFamily="66" charset="0"/>
              </a:rPr>
              <a:t>ActionStatus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EE6CE04-CB28-41D2-AFDB-4FA94C13E6AF}"/>
              </a:ext>
            </a:extLst>
          </p:cNvPr>
          <p:cNvSpPr/>
          <p:nvPr/>
        </p:nvSpPr>
        <p:spPr>
          <a:xfrm>
            <a:off x="6112935" y="1521550"/>
            <a:ext cx="1507066" cy="808568"/>
          </a:xfrm>
          <a:prstGeom prst="ellipse">
            <a:avLst/>
          </a:prstGeom>
          <a:noFill/>
          <a:ln w="508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Kristen ITC" panose="03050502040202030202" pitchFamily="66" charset="0"/>
              </a:rPr>
              <a:t>Actions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42D161-1FD3-4D8E-93C8-316CD9D0CC4D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4249372" y="1302238"/>
            <a:ext cx="761103" cy="123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EBDCD2-D2D8-4133-8EF4-1BCB527190CC}"/>
              </a:ext>
            </a:extLst>
          </p:cNvPr>
          <p:cNvCxnSpPr>
            <a:stCxn id="3" idx="3"/>
            <a:endCxn id="5" idx="0"/>
          </p:cNvCxnSpPr>
          <p:nvPr/>
        </p:nvCxnSpPr>
        <p:spPr>
          <a:xfrm>
            <a:off x="4249372" y="2538697"/>
            <a:ext cx="2121795" cy="173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5BEEBF-E066-47FC-BA7F-FDB24EE35D4A}"/>
              </a:ext>
            </a:extLst>
          </p:cNvPr>
          <p:cNvCxnSpPr>
            <a:stCxn id="9" idx="3"/>
            <a:endCxn id="5" idx="1"/>
          </p:cNvCxnSpPr>
          <p:nvPr/>
        </p:nvCxnSpPr>
        <p:spPr>
          <a:xfrm>
            <a:off x="4241801" y="5325534"/>
            <a:ext cx="440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8A70BF4-A27D-45C0-9C34-CE977BEE69C4}"/>
              </a:ext>
            </a:extLst>
          </p:cNvPr>
          <p:cNvSpPr/>
          <p:nvPr/>
        </p:nvSpPr>
        <p:spPr>
          <a:xfrm>
            <a:off x="8803379" y="3429000"/>
            <a:ext cx="2035908" cy="1651000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Kristen ITC" panose="03050502040202030202" pitchFamily="66" charset="0"/>
              </a:rPr>
              <a:t>Incentives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8690BD7-C69E-4E7C-84C6-AFC64C451C36}"/>
              </a:ext>
            </a:extLst>
          </p:cNvPr>
          <p:cNvSpPr/>
          <p:nvPr/>
        </p:nvSpPr>
        <p:spPr>
          <a:xfrm>
            <a:off x="9082456" y="4000824"/>
            <a:ext cx="1507066" cy="808568"/>
          </a:xfrm>
          <a:prstGeom prst="ellipse">
            <a:avLst/>
          </a:prstGeom>
          <a:noFill/>
          <a:ln w="508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Kristen ITC" panose="03050502040202030202" pitchFamily="66" charset="0"/>
              </a:rPr>
              <a:t>Points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16FB2A-9235-4326-9599-313613A24B7B}"/>
              </a:ext>
            </a:extLst>
          </p:cNvPr>
          <p:cNvCxnSpPr>
            <a:cxnSpLocks/>
            <a:stCxn id="11" idx="2"/>
            <a:endCxn id="21" idx="0"/>
          </p:cNvCxnSpPr>
          <p:nvPr/>
        </p:nvCxnSpPr>
        <p:spPr>
          <a:xfrm>
            <a:off x="7819699" y="2529904"/>
            <a:ext cx="2001634" cy="89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14D3925-14D6-45AF-A1FA-97EDE3F0FEF6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4249372" y="2538697"/>
            <a:ext cx="4554007" cy="171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266665B9-DC56-48F7-929F-5501EB142A31}"/>
              </a:ext>
            </a:extLst>
          </p:cNvPr>
          <p:cNvSpPr/>
          <p:nvPr/>
        </p:nvSpPr>
        <p:spPr>
          <a:xfrm>
            <a:off x="8803379" y="451013"/>
            <a:ext cx="1507066" cy="808568"/>
          </a:xfrm>
          <a:prstGeom prst="ellipse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Kristen ITC" panose="03050502040202030202" pitchFamily="66" charset="0"/>
              </a:rPr>
              <a:t>Rules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B0F6BDD-87AC-4144-A862-C06AF8B4A6C9}"/>
              </a:ext>
            </a:extLst>
          </p:cNvPr>
          <p:cNvSpPr/>
          <p:nvPr/>
        </p:nvSpPr>
        <p:spPr>
          <a:xfrm>
            <a:off x="7968928" y="1515366"/>
            <a:ext cx="1507066" cy="808568"/>
          </a:xfrm>
          <a:prstGeom prst="ellipse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Kristen ITC" panose="03050502040202030202" pitchFamily="66" charset="0"/>
              </a:rPr>
              <a:t>ActionRules</a:t>
            </a:r>
            <a:endParaRPr lang="en-US" sz="800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3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A3CD6A3-4DF4-4F83-ACF5-6D333E0CB607}"/>
              </a:ext>
            </a:extLst>
          </p:cNvPr>
          <p:cNvSpPr/>
          <p:nvPr/>
        </p:nvSpPr>
        <p:spPr>
          <a:xfrm>
            <a:off x="129923" y="2691579"/>
            <a:ext cx="2892323" cy="1782091"/>
          </a:xfrm>
          <a:prstGeom prst="roundRect">
            <a:avLst/>
          </a:prstGeom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latin typeface="Kristen ITC" panose="03050502040202030202" pitchFamily="66" charset="0"/>
              </a:rPr>
              <a:t>Account Mgmt.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C488418-45A9-4B20-A949-150D263DBF0A}"/>
              </a:ext>
            </a:extLst>
          </p:cNvPr>
          <p:cNvSpPr/>
          <p:nvPr/>
        </p:nvSpPr>
        <p:spPr>
          <a:xfrm>
            <a:off x="3114364" y="2691580"/>
            <a:ext cx="2892322" cy="1782090"/>
          </a:xfrm>
          <a:prstGeom prst="roundRect">
            <a:avLst/>
          </a:prstGeom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latin typeface="Kristen ITC" panose="03050502040202030202" pitchFamily="66" charset="0"/>
              </a:rPr>
              <a:t>Program Mgmt.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30300D2-B7CD-4E6E-8B72-DE3CDEF666D3}"/>
              </a:ext>
            </a:extLst>
          </p:cNvPr>
          <p:cNvSpPr/>
          <p:nvPr/>
        </p:nvSpPr>
        <p:spPr>
          <a:xfrm>
            <a:off x="6098804" y="2691580"/>
            <a:ext cx="2884666" cy="1782090"/>
          </a:xfrm>
          <a:prstGeom prst="roundRect">
            <a:avLst/>
          </a:prstGeom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latin typeface="Kristen ITC" panose="03050502040202030202" pitchFamily="66" charset="0"/>
              </a:rPr>
              <a:t>Action Mgmt.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88F2D5E-5494-46E6-84FB-34ED30B33132}"/>
              </a:ext>
            </a:extLst>
          </p:cNvPr>
          <p:cNvSpPr/>
          <p:nvPr/>
        </p:nvSpPr>
        <p:spPr>
          <a:xfrm>
            <a:off x="9083243" y="2691580"/>
            <a:ext cx="2889504" cy="1782090"/>
          </a:xfrm>
          <a:prstGeom prst="roundRect">
            <a:avLst/>
          </a:prstGeom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latin typeface="Kristen ITC" panose="03050502040202030202" pitchFamily="66" charset="0"/>
              </a:rPr>
              <a:t>Incentive Mgmt.</a:t>
            </a: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081DFECC-6B05-4A06-89BC-96FD622A2BA0}"/>
              </a:ext>
            </a:extLst>
          </p:cNvPr>
          <p:cNvSpPr/>
          <p:nvPr/>
        </p:nvSpPr>
        <p:spPr>
          <a:xfrm>
            <a:off x="6184493" y="167148"/>
            <a:ext cx="2487559" cy="707923"/>
          </a:xfrm>
          <a:prstGeom prst="snip2DiagRect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Kristen ITC" panose="03050502040202030202" pitchFamily="66" charset="0"/>
              </a:rPr>
              <a:t>Administration Portal</a:t>
            </a:r>
          </a:p>
        </p:txBody>
      </p:sp>
      <p:sp>
        <p:nvSpPr>
          <p:cNvPr id="19" name="Rectangle: Diagonal Corners Snipped 18">
            <a:extLst>
              <a:ext uri="{FF2B5EF4-FFF2-40B4-BE49-F238E27FC236}">
                <a16:creationId xmlns:a16="http://schemas.microsoft.com/office/drawing/2014/main" id="{E6DF5073-9035-4604-821F-D6D48D3C65DA}"/>
              </a:ext>
            </a:extLst>
          </p:cNvPr>
          <p:cNvSpPr/>
          <p:nvPr/>
        </p:nvSpPr>
        <p:spPr>
          <a:xfrm>
            <a:off x="3180738" y="167148"/>
            <a:ext cx="2487559" cy="707923"/>
          </a:xfrm>
          <a:prstGeom prst="snip2DiagRect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Kristen ITC" panose="03050502040202030202" pitchFamily="66" charset="0"/>
              </a:rPr>
              <a:t>Web Portal</a:t>
            </a: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18227B2B-3BE0-44FA-B41F-317B54B832C1}"/>
              </a:ext>
            </a:extLst>
          </p:cNvPr>
          <p:cNvSpPr/>
          <p:nvPr/>
        </p:nvSpPr>
        <p:spPr>
          <a:xfrm>
            <a:off x="4603780" y="1358554"/>
            <a:ext cx="2487559" cy="707923"/>
          </a:xfrm>
          <a:prstGeom prst="snip2DiagRect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Kristen ITC" panose="03050502040202030202" pitchFamily="66" charset="0"/>
              </a:rPr>
              <a:t>Custom Aggregator</a:t>
            </a:r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CE07883E-1F13-4B38-A1C4-0E44A447997F}"/>
              </a:ext>
            </a:extLst>
          </p:cNvPr>
          <p:cNvSpPr/>
          <p:nvPr/>
        </p:nvSpPr>
        <p:spPr>
          <a:xfrm>
            <a:off x="418541" y="3833445"/>
            <a:ext cx="928729" cy="53713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Kristen ITC" panose="03050502040202030202" pitchFamily="66" charset="0"/>
              </a:rPr>
              <a:t>accountsdb</a:t>
            </a:r>
            <a:endParaRPr lang="en-US" dirty="0">
              <a:latin typeface="Kristen ITC" panose="03050502040202030202" pitchFamily="66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E9A543-F5BF-4189-BB4A-8633CD4681E5}"/>
              </a:ext>
            </a:extLst>
          </p:cNvPr>
          <p:cNvGrpSpPr/>
          <p:nvPr/>
        </p:nvGrpSpPr>
        <p:grpSpPr>
          <a:xfrm>
            <a:off x="236968" y="5194115"/>
            <a:ext cx="11895050" cy="850492"/>
            <a:chOff x="192437" y="5077534"/>
            <a:chExt cx="11895050" cy="42142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9813CCB-98A1-48AC-A561-6917F27167E1}"/>
                </a:ext>
              </a:extLst>
            </p:cNvPr>
            <p:cNvSpPr/>
            <p:nvPr/>
          </p:nvSpPr>
          <p:spPr>
            <a:xfrm>
              <a:off x="307731" y="5077535"/>
              <a:ext cx="11664462" cy="42141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Kristen ITC" panose="03050502040202030202" pitchFamily="66" charset="0"/>
                </a:rPr>
                <a:t>Service Bus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D30972A-1839-496E-896A-57D798E7BE59}"/>
                </a:ext>
              </a:extLst>
            </p:cNvPr>
            <p:cNvSpPr/>
            <p:nvPr/>
          </p:nvSpPr>
          <p:spPr>
            <a:xfrm>
              <a:off x="192437" y="5077534"/>
              <a:ext cx="230588" cy="42141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4C4A851-9CF1-438A-B12B-73F3F836709F}"/>
                </a:ext>
              </a:extLst>
            </p:cNvPr>
            <p:cNvSpPr/>
            <p:nvPr/>
          </p:nvSpPr>
          <p:spPr>
            <a:xfrm>
              <a:off x="11856899" y="5077534"/>
              <a:ext cx="230588" cy="42141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</p:grp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8D057355-15B1-4B2F-B9B6-B4CE928AB7C6}"/>
              </a:ext>
            </a:extLst>
          </p:cNvPr>
          <p:cNvSpPr/>
          <p:nvPr/>
        </p:nvSpPr>
        <p:spPr>
          <a:xfrm>
            <a:off x="3512094" y="3833445"/>
            <a:ext cx="928729" cy="53713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Kristen ITC" panose="03050502040202030202" pitchFamily="66" charset="0"/>
              </a:rPr>
              <a:t>programsdb</a:t>
            </a:r>
            <a:endParaRPr lang="en-US" sz="1000" dirty="0"/>
          </a:p>
        </p:txBody>
      </p:sp>
      <p:sp>
        <p:nvSpPr>
          <p:cNvPr id="35" name="Flowchart: Magnetic Disk 34">
            <a:extLst>
              <a:ext uri="{FF2B5EF4-FFF2-40B4-BE49-F238E27FC236}">
                <a16:creationId xmlns:a16="http://schemas.microsoft.com/office/drawing/2014/main" id="{6972A732-BAFF-4AF7-881F-C77F15FC19AC}"/>
              </a:ext>
            </a:extLst>
          </p:cNvPr>
          <p:cNvSpPr/>
          <p:nvPr/>
        </p:nvSpPr>
        <p:spPr>
          <a:xfrm>
            <a:off x="6496811" y="3833445"/>
            <a:ext cx="928729" cy="53713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Kristen ITC" panose="03050502040202030202" pitchFamily="66" charset="0"/>
              </a:rPr>
              <a:t>actionsdb</a:t>
            </a:r>
            <a:endParaRPr lang="en-US" sz="1000" dirty="0"/>
          </a:p>
        </p:txBody>
      </p: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AA239BF1-6F3B-458F-8D1B-3745968CEBC4}"/>
              </a:ext>
            </a:extLst>
          </p:cNvPr>
          <p:cNvSpPr/>
          <p:nvPr/>
        </p:nvSpPr>
        <p:spPr>
          <a:xfrm>
            <a:off x="9391689" y="3833445"/>
            <a:ext cx="928729" cy="53713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latin typeface="Kristen ITC" panose="03050502040202030202" pitchFamily="66" charset="0"/>
              </a:rPr>
              <a:t>incentivesdb</a:t>
            </a:r>
            <a:endParaRPr lang="en-US" sz="9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573B4C-DBAE-4799-ADFA-703EC702949E}"/>
              </a:ext>
            </a:extLst>
          </p:cNvPr>
          <p:cNvCxnSpPr>
            <a:cxnSpLocks/>
          </p:cNvCxnSpPr>
          <p:nvPr/>
        </p:nvCxnSpPr>
        <p:spPr>
          <a:xfrm>
            <a:off x="1646424" y="3578470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2741766-9664-472E-ADF0-27D8C57A3FF7}"/>
              </a:ext>
            </a:extLst>
          </p:cNvPr>
          <p:cNvCxnSpPr>
            <a:cxnSpLocks/>
          </p:cNvCxnSpPr>
          <p:nvPr/>
        </p:nvCxnSpPr>
        <p:spPr>
          <a:xfrm flipV="1">
            <a:off x="2184062" y="3578470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6F59EB-9623-4756-AD21-3E02A0174B8A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82906" y="3575995"/>
            <a:ext cx="0" cy="2574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78B21-CB9C-46B3-AD8D-1A07F1C9C803}"/>
              </a:ext>
            </a:extLst>
          </p:cNvPr>
          <p:cNvCxnSpPr>
            <a:cxnSpLocks/>
          </p:cNvCxnSpPr>
          <p:nvPr/>
        </p:nvCxnSpPr>
        <p:spPr>
          <a:xfrm>
            <a:off x="4584901" y="3582624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16C5A46-F371-4DB0-BC8F-207044244FDB}"/>
              </a:ext>
            </a:extLst>
          </p:cNvPr>
          <p:cNvCxnSpPr>
            <a:cxnSpLocks/>
          </p:cNvCxnSpPr>
          <p:nvPr/>
        </p:nvCxnSpPr>
        <p:spPr>
          <a:xfrm flipV="1">
            <a:off x="5215878" y="3582624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9809DFF-E1E0-4866-A09D-60FF8A3709C7}"/>
              </a:ext>
            </a:extLst>
          </p:cNvPr>
          <p:cNvCxnSpPr>
            <a:cxnSpLocks/>
          </p:cNvCxnSpPr>
          <p:nvPr/>
        </p:nvCxnSpPr>
        <p:spPr>
          <a:xfrm>
            <a:off x="7556267" y="3613587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47A63F5-D6D9-4BF2-AF21-E37D1F4BA934}"/>
              </a:ext>
            </a:extLst>
          </p:cNvPr>
          <p:cNvCxnSpPr>
            <a:cxnSpLocks/>
          </p:cNvCxnSpPr>
          <p:nvPr/>
        </p:nvCxnSpPr>
        <p:spPr>
          <a:xfrm flipV="1">
            <a:off x="8252059" y="3593782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956B31-9955-4F62-ADA7-DA64F925A167}"/>
              </a:ext>
            </a:extLst>
          </p:cNvPr>
          <p:cNvCxnSpPr>
            <a:cxnSpLocks/>
          </p:cNvCxnSpPr>
          <p:nvPr/>
        </p:nvCxnSpPr>
        <p:spPr>
          <a:xfrm>
            <a:off x="10521402" y="3593782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B59ED71-E0CE-4C5B-BBC0-ED69553D23E8}"/>
              </a:ext>
            </a:extLst>
          </p:cNvPr>
          <p:cNvCxnSpPr>
            <a:cxnSpLocks/>
          </p:cNvCxnSpPr>
          <p:nvPr/>
        </p:nvCxnSpPr>
        <p:spPr>
          <a:xfrm flipV="1">
            <a:off x="11137646" y="3582624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59BB37-3682-4065-8CEE-E0CEE8794597}"/>
              </a:ext>
            </a:extLst>
          </p:cNvPr>
          <p:cNvCxnSpPr>
            <a:cxnSpLocks/>
          </p:cNvCxnSpPr>
          <p:nvPr/>
        </p:nvCxnSpPr>
        <p:spPr>
          <a:xfrm>
            <a:off x="3980203" y="3588702"/>
            <a:ext cx="0" cy="2574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03DF67-B752-4E52-BD04-518FB5850619}"/>
              </a:ext>
            </a:extLst>
          </p:cNvPr>
          <p:cNvCxnSpPr>
            <a:cxnSpLocks/>
          </p:cNvCxnSpPr>
          <p:nvPr/>
        </p:nvCxnSpPr>
        <p:spPr>
          <a:xfrm>
            <a:off x="6964920" y="3588702"/>
            <a:ext cx="0" cy="2574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2BA471-1724-4585-AD7E-0CDFDF7B36E7}"/>
              </a:ext>
            </a:extLst>
          </p:cNvPr>
          <p:cNvCxnSpPr>
            <a:cxnSpLocks/>
          </p:cNvCxnSpPr>
          <p:nvPr/>
        </p:nvCxnSpPr>
        <p:spPr>
          <a:xfrm>
            <a:off x="9856053" y="3588702"/>
            <a:ext cx="0" cy="2574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197DBD-D9FF-4497-8991-0D0AE6BBACE1}"/>
              </a:ext>
            </a:extLst>
          </p:cNvPr>
          <p:cNvSpPr txBox="1"/>
          <p:nvPr/>
        </p:nvSpPr>
        <p:spPr>
          <a:xfrm>
            <a:off x="5815443" y="5163981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Kristen ITC" panose="03050502040202030202" pitchFamily="66" charset="0"/>
              </a:rPr>
              <a:t>ezloyaltysb</a:t>
            </a:r>
            <a:endParaRPr lang="en-US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ABB10E-773D-486A-A808-AFCA14D71365}"/>
              </a:ext>
            </a:extLst>
          </p:cNvPr>
          <p:cNvSpPr txBox="1"/>
          <p:nvPr/>
        </p:nvSpPr>
        <p:spPr>
          <a:xfrm>
            <a:off x="1463927" y="521014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Kristen ITC" panose="03050502040202030202" pitchFamily="66" charset="0"/>
              </a:rPr>
              <a:t>accounts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Kristen ITC" panose="03050502040202030202" pitchFamily="66" charset="0"/>
              </a:rPr>
              <a:t>(subscription)</a:t>
            </a:r>
            <a:endParaRPr lang="en-US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F83F42-0D70-4E11-9EB9-988C1DC48CB9}"/>
              </a:ext>
            </a:extLst>
          </p:cNvPr>
          <p:cNvSpPr txBox="1"/>
          <p:nvPr/>
        </p:nvSpPr>
        <p:spPr>
          <a:xfrm>
            <a:off x="4447284" y="5210148"/>
            <a:ext cx="1204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Kristen ITC" panose="03050502040202030202" pitchFamily="66" charset="0"/>
              </a:rPr>
              <a:t>programs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Kristen ITC" panose="03050502040202030202" pitchFamily="66" charset="0"/>
              </a:rPr>
              <a:t>(subscription)</a:t>
            </a:r>
            <a:endParaRPr lang="en-US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E78292-EE14-4FA8-BF32-3651D69FB515}"/>
              </a:ext>
            </a:extLst>
          </p:cNvPr>
          <p:cNvSpPr txBox="1"/>
          <p:nvPr/>
        </p:nvSpPr>
        <p:spPr>
          <a:xfrm>
            <a:off x="7534624" y="521014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Kristen ITC" panose="03050502040202030202" pitchFamily="66" charset="0"/>
              </a:rPr>
              <a:t>actions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Kristen ITC" panose="03050502040202030202" pitchFamily="66" charset="0"/>
              </a:rPr>
              <a:t>(subscription)</a:t>
            </a:r>
            <a:endParaRPr lang="en-US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7B361D-6642-439E-9F76-DEAEDF81110E}"/>
              </a:ext>
            </a:extLst>
          </p:cNvPr>
          <p:cNvSpPr txBox="1"/>
          <p:nvPr/>
        </p:nvSpPr>
        <p:spPr>
          <a:xfrm>
            <a:off x="10349395" y="521014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Kristen ITC" panose="03050502040202030202" pitchFamily="66" charset="0"/>
              </a:rPr>
              <a:t>incentives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Kristen ITC" panose="03050502040202030202" pitchFamily="66" charset="0"/>
              </a:rPr>
              <a:t>(subscription)</a:t>
            </a:r>
            <a:endParaRPr lang="en-US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FE30BA23-1271-4C8A-9CFB-5D50DF112106}"/>
              </a:ext>
            </a:extLst>
          </p:cNvPr>
          <p:cNvSpPr/>
          <p:nvPr/>
        </p:nvSpPr>
        <p:spPr>
          <a:xfrm>
            <a:off x="1836004" y="3156438"/>
            <a:ext cx="1050876" cy="437344"/>
          </a:xfrm>
          <a:prstGeom prst="round2Diag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dk1"/>
                </a:solidFill>
                <a:latin typeface="Kristen ITC" panose="03050502040202030202" pitchFamily="66" charset="0"/>
              </a:rPr>
              <a:t>Event Handler</a:t>
            </a:r>
          </a:p>
        </p:txBody>
      </p:sp>
      <p:sp>
        <p:nvSpPr>
          <p:cNvPr id="53" name="Rectangle: Diagonal Corners Rounded 52">
            <a:extLst>
              <a:ext uri="{FF2B5EF4-FFF2-40B4-BE49-F238E27FC236}">
                <a16:creationId xmlns:a16="http://schemas.microsoft.com/office/drawing/2014/main" id="{745A5590-2A35-4ACA-873A-14B48B1C16BF}"/>
              </a:ext>
            </a:extLst>
          </p:cNvPr>
          <p:cNvSpPr/>
          <p:nvPr/>
        </p:nvSpPr>
        <p:spPr>
          <a:xfrm>
            <a:off x="7779320" y="3167596"/>
            <a:ext cx="1050876" cy="437344"/>
          </a:xfrm>
          <a:prstGeom prst="round2Diag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dk1"/>
                </a:solidFill>
                <a:latin typeface="Kristen ITC" panose="03050502040202030202" pitchFamily="66" charset="0"/>
              </a:rPr>
              <a:t>Event Handler</a:t>
            </a:r>
          </a:p>
        </p:txBody>
      </p:sp>
      <p:sp>
        <p:nvSpPr>
          <p:cNvPr id="54" name="Rectangle: Diagonal Corners Rounded 53">
            <a:extLst>
              <a:ext uri="{FF2B5EF4-FFF2-40B4-BE49-F238E27FC236}">
                <a16:creationId xmlns:a16="http://schemas.microsoft.com/office/drawing/2014/main" id="{95E41451-D49E-48ED-B09F-4760E6D389CF}"/>
              </a:ext>
            </a:extLst>
          </p:cNvPr>
          <p:cNvSpPr/>
          <p:nvPr/>
        </p:nvSpPr>
        <p:spPr>
          <a:xfrm>
            <a:off x="4813436" y="3148782"/>
            <a:ext cx="1050876" cy="437344"/>
          </a:xfrm>
          <a:prstGeom prst="round2Diag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dk1"/>
                </a:solidFill>
                <a:latin typeface="Kristen ITC" panose="03050502040202030202" pitchFamily="66" charset="0"/>
              </a:rPr>
              <a:t>Event Handler</a:t>
            </a:r>
          </a:p>
        </p:txBody>
      </p:sp>
      <p:sp>
        <p:nvSpPr>
          <p:cNvPr id="55" name="Rectangle: Diagonal Corners Rounded 54">
            <a:extLst>
              <a:ext uri="{FF2B5EF4-FFF2-40B4-BE49-F238E27FC236}">
                <a16:creationId xmlns:a16="http://schemas.microsoft.com/office/drawing/2014/main" id="{8BD87D7A-A50D-4752-B679-9AB9B649E6D3}"/>
              </a:ext>
            </a:extLst>
          </p:cNvPr>
          <p:cNvSpPr/>
          <p:nvPr/>
        </p:nvSpPr>
        <p:spPr>
          <a:xfrm>
            <a:off x="10768446" y="3122564"/>
            <a:ext cx="1050876" cy="437344"/>
          </a:xfrm>
          <a:prstGeom prst="round2Diag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dk1"/>
                </a:solidFill>
                <a:latin typeface="Kristen ITC" panose="03050502040202030202" pitchFamily="66" charset="0"/>
              </a:rPr>
              <a:t>Event Handler</a:t>
            </a:r>
          </a:p>
        </p:txBody>
      </p:sp>
      <p:sp>
        <p:nvSpPr>
          <p:cNvPr id="25" name="Rectangle: Top Corners One Rounded and One Snipped 24">
            <a:extLst>
              <a:ext uri="{FF2B5EF4-FFF2-40B4-BE49-F238E27FC236}">
                <a16:creationId xmlns:a16="http://schemas.microsoft.com/office/drawing/2014/main" id="{D885DF04-E8FE-491A-A1CD-3C04B327C38F}"/>
              </a:ext>
            </a:extLst>
          </p:cNvPr>
          <p:cNvSpPr/>
          <p:nvPr/>
        </p:nvSpPr>
        <p:spPr>
          <a:xfrm>
            <a:off x="271047" y="3156438"/>
            <a:ext cx="1446404" cy="422032"/>
          </a:xfrm>
          <a:prstGeom prst="snipRoundRect">
            <a:avLst/>
          </a:prstGeom>
          <a:noFill/>
          <a:ln w="635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dk1"/>
                </a:solidFill>
                <a:latin typeface="Kristen ITC" panose="03050502040202030202" pitchFamily="66" charset="0"/>
              </a:rPr>
              <a:t>API</a:t>
            </a:r>
          </a:p>
        </p:txBody>
      </p:sp>
      <p:sp>
        <p:nvSpPr>
          <p:cNvPr id="27" name="Rectangle: Top Corners One Rounded and One Snipped 26">
            <a:extLst>
              <a:ext uri="{FF2B5EF4-FFF2-40B4-BE49-F238E27FC236}">
                <a16:creationId xmlns:a16="http://schemas.microsoft.com/office/drawing/2014/main" id="{C0B6C97E-79D4-4551-9DE2-15A95CB01600}"/>
              </a:ext>
            </a:extLst>
          </p:cNvPr>
          <p:cNvSpPr/>
          <p:nvPr/>
        </p:nvSpPr>
        <p:spPr>
          <a:xfrm>
            <a:off x="3218574" y="3156438"/>
            <a:ext cx="1444752" cy="422032"/>
          </a:xfrm>
          <a:prstGeom prst="snipRoundRect">
            <a:avLst/>
          </a:prstGeom>
          <a:noFill/>
          <a:ln w="635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dk1"/>
                </a:solidFill>
                <a:latin typeface="Kristen ITC" panose="03050502040202030202" pitchFamily="66" charset="0"/>
              </a:rPr>
              <a:t>API</a:t>
            </a:r>
          </a:p>
        </p:txBody>
      </p:sp>
      <p:sp>
        <p:nvSpPr>
          <p:cNvPr id="29" name="Rectangle: Top Corners One Rounded and One Snipped 28">
            <a:extLst>
              <a:ext uri="{FF2B5EF4-FFF2-40B4-BE49-F238E27FC236}">
                <a16:creationId xmlns:a16="http://schemas.microsoft.com/office/drawing/2014/main" id="{7554D8C4-61B2-403C-9B80-CA1A29CE507A}"/>
              </a:ext>
            </a:extLst>
          </p:cNvPr>
          <p:cNvSpPr/>
          <p:nvPr/>
        </p:nvSpPr>
        <p:spPr>
          <a:xfrm>
            <a:off x="6186920" y="3156438"/>
            <a:ext cx="1444752" cy="422032"/>
          </a:xfrm>
          <a:prstGeom prst="snipRoundRect">
            <a:avLst/>
          </a:prstGeom>
          <a:noFill/>
          <a:ln w="635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dk1"/>
                </a:solidFill>
                <a:latin typeface="Kristen ITC" panose="03050502040202030202" pitchFamily="66" charset="0"/>
              </a:rPr>
              <a:t>API</a:t>
            </a:r>
          </a:p>
        </p:txBody>
      </p:sp>
      <p:sp>
        <p:nvSpPr>
          <p:cNvPr id="31" name="Rectangle: Top Corners One Rounded and One Snipped 30">
            <a:extLst>
              <a:ext uri="{FF2B5EF4-FFF2-40B4-BE49-F238E27FC236}">
                <a16:creationId xmlns:a16="http://schemas.microsoft.com/office/drawing/2014/main" id="{7E2639DC-5759-4012-8787-CBE8385FA890}"/>
              </a:ext>
            </a:extLst>
          </p:cNvPr>
          <p:cNvSpPr/>
          <p:nvPr/>
        </p:nvSpPr>
        <p:spPr>
          <a:xfrm>
            <a:off x="9170270" y="3137876"/>
            <a:ext cx="1444752" cy="422032"/>
          </a:xfrm>
          <a:prstGeom prst="snipRoundRect">
            <a:avLst/>
          </a:prstGeom>
          <a:noFill/>
          <a:ln w="635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dk1"/>
                </a:solidFill>
                <a:latin typeface="Kristen ITC" panose="03050502040202030202" pitchFamily="66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5173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081DFECC-6B05-4A06-89BC-96FD622A2BA0}"/>
              </a:ext>
            </a:extLst>
          </p:cNvPr>
          <p:cNvSpPr/>
          <p:nvPr/>
        </p:nvSpPr>
        <p:spPr>
          <a:xfrm>
            <a:off x="6184493" y="167148"/>
            <a:ext cx="2487559" cy="707923"/>
          </a:xfrm>
          <a:prstGeom prst="snip2DiagRect">
            <a:avLst/>
          </a:prstGeom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Kristen ITC" panose="03050502040202030202" pitchFamily="66" charset="0"/>
              </a:rPr>
              <a:t>Administration Portal</a:t>
            </a:r>
          </a:p>
        </p:txBody>
      </p:sp>
      <p:sp>
        <p:nvSpPr>
          <p:cNvPr id="19" name="Rectangle: Diagonal Corners Snipped 18">
            <a:extLst>
              <a:ext uri="{FF2B5EF4-FFF2-40B4-BE49-F238E27FC236}">
                <a16:creationId xmlns:a16="http://schemas.microsoft.com/office/drawing/2014/main" id="{E6DF5073-9035-4604-821F-D6D48D3C65DA}"/>
              </a:ext>
            </a:extLst>
          </p:cNvPr>
          <p:cNvSpPr/>
          <p:nvPr/>
        </p:nvSpPr>
        <p:spPr>
          <a:xfrm>
            <a:off x="3180738" y="167148"/>
            <a:ext cx="2487559" cy="707923"/>
          </a:xfrm>
          <a:prstGeom prst="snip2DiagRect">
            <a:avLst/>
          </a:prstGeom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Kristen ITC" panose="03050502040202030202" pitchFamily="66" charset="0"/>
              </a:rPr>
              <a:t>Web Portal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A3CD6A3-4DF4-4F83-ACF5-6D333E0CB607}"/>
              </a:ext>
            </a:extLst>
          </p:cNvPr>
          <p:cNvSpPr/>
          <p:nvPr/>
        </p:nvSpPr>
        <p:spPr>
          <a:xfrm>
            <a:off x="307731" y="2691579"/>
            <a:ext cx="2711142" cy="1782091"/>
          </a:xfrm>
          <a:prstGeom prst="roundRect">
            <a:avLst/>
          </a:prstGeom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latin typeface="Kristen ITC" panose="03050502040202030202" pitchFamily="66" charset="0"/>
              </a:rPr>
              <a:t>Account Mgmt.</a:t>
            </a: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18227B2B-3BE0-44FA-B41F-317B54B832C1}"/>
              </a:ext>
            </a:extLst>
          </p:cNvPr>
          <p:cNvSpPr/>
          <p:nvPr/>
        </p:nvSpPr>
        <p:spPr>
          <a:xfrm>
            <a:off x="4603780" y="1358554"/>
            <a:ext cx="2487559" cy="707923"/>
          </a:xfrm>
          <a:prstGeom prst="snip2DiagRect">
            <a:avLst/>
          </a:prstGeom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Kristen ITC" panose="03050502040202030202" pitchFamily="66" charset="0"/>
              </a:rPr>
              <a:t>Custom Aggregator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C488418-45A9-4B20-A949-150D263DBF0A}"/>
              </a:ext>
            </a:extLst>
          </p:cNvPr>
          <p:cNvSpPr/>
          <p:nvPr/>
        </p:nvSpPr>
        <p:spPr>
          <a:xfrm>
            <a:off x="3292171" y="2691580"/>
            <a:ext cx="2711142" cy="1782090"/>
          </a:xfrm>
          <a:prstGeom prst="roundRect">
            <a:avLst/>
          </a:prstGeom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latin typeface="Kristen ITC" panose="03050502040202030202" pitchFamily="66" charset="0"/>
              </a:rPr>
              <a:t>Program Mgmt.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30300D2-B7CD-4E6E-8B72-DE3CDEF666D3}"/>
              </a:ext>
            </a:extLst>
          </p:cNvPr>
          <p:cNvSpPr/>
          <p:nvPr/>
        </p:nvSpPr>
        <p:spPr>
          <a:xfrm>
            <a:off x="6276611" y="2691580"/>
            <a:ext cx="2711142" cy="1782090"/>
          </a:xfrm>
          <a:prstGeom prst="roundRect">
            <a:avLst/>
          </a:prstGeom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latin typeface="Kristen ITC" panose="03050502040202030202" pitchFamily="66" charset="0"/>
              </a:rPr>
              <a:t>Action Mgmt.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88F2D5E-5494-46E6-84FB-34ED30B33132}"/>
              </a:ext>
            </a:extLst>
          </p:cNvPr>
          <p:cNvSpPr/>
          <p:nvPr/>
        </p:nvSpPr>
        <p:spPr>
          <a:xfrm>
            <a:off x="9261051" y="2691580"/>
            <a:ext cx="2711142" cy="1782090"/>
          </a:xfrm>
          <a:prstGeom prst="roundRect">
            <a:avLst/>
          </a:prstGeom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latin typeface="Kristen ITC" panose="03050502040202030202" pitchFamily="66" charset="0"/>
              </a:rPr>
              <a:t>Incentive Mgmt.</a:t>
            </a:r>
          </a:p>
        </p:txBody>
      </p:sp>
      <p:sp>
        <p:nvSpPr>
          <p:cNvPr id="25" name="Rectangle: Top Corners One Rounded and One Snipped 24">
            <a:extLst>
              <a:ext uri="{FF2B5EF4-FFF2-40B4-BE49-F238E27FC236}">
                <a16:creationId xmlns:a16="http://schemas.microsoft.com/office/drawing/2014/main" id="{D885DF04-E8FE-491A-A1CD-3C04B327C38F}"/>
              </a:ext>
            </a:extLst>
          </p:cNvPr>
          <p:cNvSpPr/>
          <p:nvPr/>
        </p:nvSpPr>
        <p:spPr>
          <a:xfrm>
            <a:off x="770589" y="3156438"/>
            <a:ext cx="1869244" cy="422032"/>
          </a:xfrm>
          <a:prstGeom prst="snipRoundRect">
            <a:avLst/>
          </a:prstGeom>
          <a:noFill/>
          <a:ln w="635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dk1"/>
                </a:solidFill>
                <a:latin typeface="Kristen ITC" panose="03050502040202030202" pitchFamily="66" charset="0"/>
              </a:rPr>
              <a:t>API</a:t>
            </a:r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CE07883E-1F13-4B38-A1C4-0E44A447997F}"/>
              </a:ext>
            </a:extLst>
          </p:cNvPr>
          <p:cNvSpPr/>
          <p:nvPr/>
        </p:nvSpPr>
        <p:spPr>
          <a:xfrm>
            <a:off x="596348" y="3833445"/>
            <a:ext cx="928729" cy="53713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Kristen ITC" panose="03050502040202030202" pitchFamily="66" charset="0"/>
              </a:rPr>
              <a:t>accountsdb</a:t>
            </a:r>
            <a:endParaRPr lang="en-US" dirty="0">
              <a:latin typeface="Kristen ITC" panose="03050502040202030202" pitchFamily="66" charset="0"/>
            </a:endParaRPr>
          </a:p>
        </p:txBody>
      </p:sp>
      <p:sp>
        <p:nvSpPr>
          <p:cNvPr id="27" name="Rectangle: Top Corners One Rounded and One Snipped 26">
            <a:extLst>
              <a:ext uri="{FF2B5EF4-FFF2-40B4-BE49-F238E27FC236}">
                <a16:creationId xmlns:a16="http://schemas.microsoft.com/office/drawing/2014/main" id="{C0B6C97E-79D4-4551-9DE2-15A95CB01600}"/>
              </a:ext>
            </a:extLst>
          </p:cNvPr>
          <p:cNvSpPr/>
          <p:nvPr/>
        </p:nvSpPr>
        <p:spPr>
          <a:xfrm>
            <a:off x="3689901" y="3156438"/>
            <a:ext cx="1978396" cy="422032"/>
          </a:xfrm>
          <a:prstGeom prst="snipRoundRect">
            <a:avLst/>
          </a:prstGeom>
          <a:noFill/>
          <a:ln w="635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dk1"/>
                </a:solidFill>
                <a:latin typeface="Kristen ITC" panose="03050502040202030202" pitchFamily="66" charset="0"/>
              </a:rPr>
              <a:t>API</a:t>
            </a:r>
          </a:p>
        </p:txBody>
      </p:sp>
      <p:sp>
        <p:nvSpPr>
          <p:cNvPr id="29" name="Rectangle: Top Corners One Rounded and One Snipped 28">
            <a:extLst>
              <a:ext uri="{FF2B5EF4-FFF2-40B4-BE49-F238E27FC236}">
                <a16:creationId xmlns:a16="http://schemas.microsoft.com/office/drawing/2014/main" id="{7554D8C4-61B2-403C-9B80-CA1A29CE507A}"/>
              </a:ext>
            </a:extLst>
          </p:cNvPr>
          <p:cNvSpPr/>
          <p:nvPr/>
        </p:nvSpPr>
        <p:spPr>
          <a:xfrm>
            <a:off x="6674618" y="3156438"/>
            <a:ext cx="1997433" cy="422032"/>
          </a:xfrm>
          <a:prstGeom prst="snipRoundRect">
            <a:avLst/>
          </a:prstGeom>
          <a:noFill/>
          <a:ln w="635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dk1"/>
                </a:solidFill>
                <a:latin typeface="Kristen ITC" panose="03050502040202030202" pitchFamily="66" charset="0"/>
              </a:rPr>
              <a:t>API</a:t>
            </a:r>
          </a:p>
        </p:txBody>
      </p:sp>
      <p:sp>
        <p:nvSpPr>
          <p:cNvPr id="31" name="Rectangle: Top Corners One Rounded and One Snipped 30">
            <a:extLst>
              <a:ext uri="{FF2B5EF4-FFF2-40B4-BE49-F238E27FC236}">
                <a16:creationId xmlns:a16="http://schemas.microsoft.com/office/drawing/2014/main" id="{7E2639DC-5759-4012-8787-CBE8385FA890}"/>
              </a:ext>
            </a:extLst>
          </p:cNvPr>
          <p:cNvSpPr/>
          <p:nvPr/>
        </p:nvSpPr>
        <p:spPr>
          <a:xfrm>
            <a:off x="9698914" y="3156438"/>
            <a:ext cx="2005405" cy="422032"/>
          </a:xfrm>
          <a:prstGeom prst="snipRoundRect">
            <a:avLst/>
          </a:prstGeom>
          <a:noFill/>
          <a:ln w="635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dk1"/>
                </a:solidFill>
                <a:latin typeface="Kristen ITC" panose="03050502040202030202" pitchFamily="66" charset="0"/>
              </a:rPr>
              <a:t>API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E9A543-F5BF-4189-BB4A-8633CD4681E5}"/>
              </a:ext>
            </a:extLst>
          </p:cNvPr>
          <p:cNvGrpSpPr/>
          <p:nvPr/>
        </p:nvGrpSpPr>
        <p:grpSpPr>
          <a:xfrm>
            <a:off x="236968" y="5194115"/>
            <a:ext cx="11895050" cy="641329"/>
            <a:chOff x="192437" y="5077534"/>
            <a:chExt cx="11895050" cy="42142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9813CCB-98A1-48AC-A561-6917F27167E1}"/>
                </a:ext>
              </a:extLst>
            </p:cNvPr>
            <p:cNvSpPr/>
            <p:nvPr/>
          </p:nvSpPr>
          <p:spPr>
            <a:xfrm>
              <a:off x="307731" y="5077535"/>
              <a:ext cx="11664462" cy="42141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Kristen ITC" panose="03050502040202030202" pitchFamily="66" charset="0"/>
                </a:rPr>
                <a:t>Service Bus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D30972A-1839-496E-896A-57D798E7BE59}"/>
                </a:ext>
              </a:extLst>
            </p:cNvPr>
            <p:cNvSpPr/>
            <p:nvPr/>
          </p:nvSpPr>
          <p:spPr>
            <a:xfrm>
              <a:off x="192437" y="5077534"/>
              <a:ext cx="230588" cy="42141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4C4A851-9CF1-438A-B12B-73F3F836709F}"/>
                </a:ext>
              </a:extLst>
            </p:cNvPr>
            <p:cNvSpPr/>
            <p:nvPr/>
          </p:nvSpPr>
          <p:spPr>
            <a:xfrm>
              <a:off x="11856899" y="5077534"/>
              <a:ext cx="230588" cy="42141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</p:grp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8D057355-15B1-4B2F-B9B6-B4CE928AB7C6}"/>
              </a:ext>
            </a:extLst>
          </p:cNvPr>
          <p:cNvSpPr/>
          <p:nvPr/>
        </p:nvSpPr>
        <p:spPr>
          <a:xfrm>
            <a:off x="3689901" y="3833445"/>
            <a:ext cx="928729" cy="53713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Kristen ITC" panose="03050502040202030202" pitchFamily="66" charset="0"/>
              </a:rPr>
              <a:t>programsdb</a:t>
            </a:r>
            <a:endParaRPr lang="en-US" sz="1000" dirty="0"/>
          </a:p>
        </p:txBody>
      </p:sp>
      <p:sp>
        <p:nvSpPr>
          <p:cNvPr id="35" name="Flowchart: Magnetic Disk 34">
            <a:extLst>
              <a:ext uri="{FF2B5EF4-FFF2-40B4-BE49-F238E27FC236}">
                <a16:creationId xmlns:a16="http://schemas.microsoft.com/office/drawing/2014/main" id="{6972A732-BAFF-4AF7-881F-C77F15FC19AC}"/>
              </a:ext>
            </a:extLst>
          </p:cNvPr>
          <p:cNvSpPr/>
          <p:nvPr/>
        </p:nvSpPr>
        <p:spPr>
          <a:xfrm>
            <a:off x="6674618" y="3833445"/>
            <a:ext cx="928729" cy="53713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Kristen ITC" panose="03050502040202030202" pitchFamily="66" charset="0"/>
              </a:rPr>
              <a:t>actionsdb</a:t>
            </a:r>
            <a:endParaRPr lang="en-US" sz="1000" dirty="0"/>
          </a:p>
        </p:txBody>
      </p: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AA239BF1-6F3B-458F-8D1B-3745968CEBC4}"/>
              </a:ext>
            </a:extLst>
          </p:cNvPr>
          <p:cNvSpPr/>
          <p:nvPr/>
        </p:nvSpPr>
        <p:spPr>
          <a:xfrm>
            <a:off x="9698914" y="3833445"/>
            <a:ext cx="928729" cy="53713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latin typeface="Kristen ITC" panose="03050502040202030202" pitchFamily="66" charset="0"/>
              </a:rPr>
              <a:t>incentivesdb</a:t>
            </a:r>
            <a:endParaRPr lang="en-US" sz="9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573B4C-DBAE-4799-ADFA-703EC702949E}"/>
              </a:ext>
            </a:extLst>
          </p:cNvPr>
          <p:cNvCxnSpPr>
            <a:cxnSpLocks/>
          </p:cNvCxnSpPr>
          <p:nvPr/>
        </p:nvCxnSpPr>
        <p:spPr>
          <a:xfrm>
            <a:off x="1824231" y="3578470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2741766-9664-472E-ADF0-27D8C57A3FF7}"/>
              </a:ext>
            </a:extLst>
          </p:cNvPr>
          <p:cNvCxnSpPr>
            <a:cxnSpLocks/>
          </p:cNvCxnSpPr>
          <p:nvPr/>
        </p:nvCxnSpPr>
        <p:spPr>
          <a:xfrm flipV="1">
            <a:off x="2361869" y="3578470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E504AB-7DF9-48C0-A477-073F69B60F0D}"/>
              </a:ext>
            </a:extLst>
          </p:cNvPr>
          <p:cNvCxnSpPr>
            <a:cxnSpLocks/>
          </p:cNvCxnSpPr>
          <p:nvPr/>
        </p:nvCxnSpPr>
        <p:spPr>
          <a:xfrm flipV="1">
            <a:off x="3500631" y="6044607"/>
            <a:ext cx="0" cy="641329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6F59EB-9623-4756-AD21-3E02A0174B8A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060713" y="3575995"/>
            <a:ext cx="0" cy="2574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78B21-CB9C-46B3-AD8D-1A07F1C9C803}"/>
              </a:ext>
            </a:extLst>
          </p:cNvPr>
          <p:cNvCxnSpPr>
            <a:cxnSpLocks/>
          </p:cNvCxnSpPr>
          <p:nvPr/>
        </p:nvCxnSpPr>
        <p:spPr>
          <a:xfrm>
            <a:off x="4906644" y="3582624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16C5A46-F371-4DB0-BC8F-207044244FDB}"/>
              </a:ext>
            </a:extLst>
          </p:cNvPr>
          <p:cNvCxnSpPr>
            <a:cxnSpLocks/>
          </p:cNvCxnSpPr>
          <p:nvPr/>
        </p:nvCxnSpPr>
        <p:spPr>
          <a:xfrm flipV="1">
            <a:off x="5444282" y="3582624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9809DFF-E1E0-4866-A09D-60FF8A3709C7}"/>
              </a:ext>
            </a:extLst>
          </p:cNvPr>
          <p:cNvCxnSpPr>
            <a:cxnSpLocks/>
          </p:cNvCxnSpPr>
          <p:nvPr/>
        </p:nvCxnSpPr>
        <p:spPr>
          <a:xfrm>
            <a:off x="7895650" y="3582624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47A63F5-D6D9-4BF2-AF21-E37D1F4BA934}"/>
              </a:ext>
            </a:extLst>
          </p:cNvPr>
          <p:cNvCxnSpPr>
            <a:cxnSpLocks/>
          </p:cNvCxnSpPr>
          <p:nvPr/>
        </p:nvCxnSpPr>
        <p:spPr>
          <a:xfrm flipV="1">
            <a:off x="8433288" y="3582624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956B31-9955-4F62-ADA7-DA64F925A167}"/>
              </a:ext>
            </a:extLst>
          </p:cNvPr>
          <p:cNvCxnSpPr>
            <a:cxnSpLocks/>
          </p:cNvCxnSpPr>
          <p:nvPr/>
        </p:nvCxnSpPr>
        <p:spPr>
          <a:xfrm>
            <a:off x="11012476" y="3582624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B59ED71-E0CE-4C5B-BBC0-ED69553D23E8}"/>
              </a:ext>
            </a:extLst>
          </p:cNvPr>
          <p:cNvCxnSpPr>
            <a:cxnSpLocks/>
          </p:cNvCxnSpPr>
          <p:nvPr/>
        </p:nvCxnSpPr>
        <p:spPr>
          <a:xfrm flipV="1">
            <a:off x="11550114" y="3582624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59BB37-3682-4065-8CEE-E0CEE8794597}"/>
              </a:ext>
            </a:extLst>
          </p:cNvPr>
          <p:cNvCxnSpPr>
            <a:cxnSpLocks/>
          </p:cNvCxnSpPr>
          <p:nvPr/>
        </p:nvCxnSpPr>
        <p:spPr>
          <a:xfrm>
            <a:off x="4158010" y="3588702"/>
            <a:ext cx="0" cy="2574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03DF67-B752-4E52-BD04-518FB5850619}"/>
              </a:ext>
            </a:extLst>
          </p:cNvPr>
          <p:cNvCxnSpPr>
            <a:cxnSpLocks/>
          </p:cNvCxnSpPr>
          <p:nvPr/>
        </p:nvCxnSpPr>
        <p:spPr>
          <a:xfrm>
            <a:off x="7142727" y="3588702"/>
            <a:ext cx="0" cy="2574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2BA471-1724-4585-AD7E-0CDFDF7B36E7}"/>
              </a:ext>
            </a:extLst>
          </p:cNvPr>
          <p:cNvCxnSpPr>
            <a:cxnSpLocks/>
          </p:cNvCxnSpPr>
          <p:nvPr/>
        </p:nvCxnSpPr>
        <p:spPr>
          <a:xfrm>
            <a:off x="10163278" y="3588702"/>
            <a:ext cx="0" cy="2574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197DBD-D9FF-4497-8991-0D0AE6BBACE1}"/>
              </a:ext>
            </a:extLst>
          </p:cNvPr>
          <p:cNvSpPr txBox="1"/>
          <p:nvPr/>
        </p:nvSpPr>
        <p:spPr>
          <a:xfrm>
            <a:off x="5670299" y="5194115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Kristen ITC" panose="03050502040202030202" pitchFamily="66" charset="0"/>
              </a:rPr>
              <a:t>ezloyaltysb</a:t>
            </a:r>
            <a:endParaRPr lang="en-US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ABB10E-773D-486A-A808-AFCA14D71365}"/>
              </a:ext>
            </a:extLst>
          </p:cNvPr>
          <p:cNvSpPr txBox="1"/>
          <p:nvPr/>
        </p:nvSpPr>
        <p:spPr>
          <a:xfrm>
            <a:off x="1598869" y="5241587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  <a:latin typeface="Kristen ITC" panose="03050502040202030202" pitchFamily="66" charset="0"/>
              </a:rPr>
              <a:t>accounts</a:t>
            </a:r>
            <a:endParaRPr lang="en-US" dirty="0">
              <a:solidFill>
                <a:srgbClr val="FFC000"/>
              </a:solidFill>
              <a:latin typeface="Kristen ITC" panose="03050502040202030202" pitchFamily="66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F83F42-0D70-4E11-9EB9-988C1DC48CB9}"/>
              </a:ext>
            </a:extLst>
          </p:cNvPr>
          <p:cNvSpPr txBox="1"/>
          <p:nvPr/>
        </p:nvSpPr>
        <p:spPr>
          <a:xfrm>
            <a:off x="3666379" y="5241587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  <a:latin typeface="Kristen ITC" panose="03050502040202030202" pitchFamily="66" charset="0"/>
              </a:rPr>
              <a:t>programs</a:t>
            </a:r>
            <a:endParaRPr lang="en-US" dirty="0">
              <a:solidFill>
                <a:srgbClr val="FFC000"/>
              </a:solidFill>
              <a:latin typeface="Kristen ITC" panose="03050502040202030202" pitchFamily="66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E78292-EE14-4FA8-BF32-3651D69FB515}"/>
              </a:ext>
            </a:extLst>
          </p:cNvPr>
          <p:cNvSpPr txBox="1"/>
          <p:nvPr/>
        </p:nvSpPr>
        <p:spPr>
          <a:xfrm>
            <a:off x="7712431" y="5241587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  <a:latin typeface="Kristen ITC" panose="03050502040202030202" pitchFamily="66" charset="0"/>
              </a:rPr>
              <a:t>actions</a:t>
            </a:r>
            <a:endParaRPr lang="en-US" dirty="0">
              <a:solidFill>
                <a:srgbClr val="FFC000"/>
              </a:solidFill>
              <a:latin typeface="Kristen ITC" panose="03050502040202030202" pitchFamily="66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7B361D-6642-439E-9F76-DEAEDF81110E}"/>
              </a:ext>
            </a:extLst>
          </p:cNvPr>
          <p:cNvSpPr txBox="1"/>
          <p:nvPr/>
        </p:nvSpPr>
        <p:spPr>
          <a:xfrm>
            <a:off x="10864303" y="5241587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  <a:latin typeface="Kristen ITC" panose="03050502040202030202" pitchFamily="66" charset="0"/>
              </a:rPr>
              <a:t>incentives</a:t>
            </a:r>
            <a:endParaRPr lang="en-US" dirty="0">
              <a:solidFill>
                <a:srgbClr val="FFC000"/>
              </a:solidFill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63774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Sketchy</Template>
  <TotalTime>679</TotalTime>
  <Words>151</Words>
  <Application>Microsoft Office PowerPoint</Application>
  <PresentationFormat>Widescreen</PresentationFormat>
  <Paragraphs>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Kristen ITC</vt:lpstr>
      <vt:lpstr>The Hand Bold</vt:lpstr>
      <vt:lpstr>The Serif Hand Black</vt:lpstr>
      <vt:lpstr>SketchyVTI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 Prakash</dc:creator>
  <cp:lastModifiedBy>Chandra Prakash</cp:lastModifiedBy>
  <cp:revision>17</cp:revision>
  <dcterms:created xsi:type="dcterms:W3CDTF">2022-02-26T13:28:02Z</dcterms:created>
  <dcterms:modified xsi:type="dcterms:W3CDTF">2022-02-27T21:04:01Z</dcterms:modified>
</cp:coreProperties>
</file>