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20"/>
  </p:notesMasterIdLst>
  <p:handoutMasterIdLst>
    <p:handoutMasterId r:id="rId21"/>
  </p:handoutMasterIdLst>
  <p:sldIdLst>
    <p:sldId id="323" r:id="rId2"/>
    <p:sldId id="381" r:id="rId3"/>
    <p:sldId id="424" r:id="rId4"/>
    <p:sldId id="394" r:id="rId5"/>
    <p:sldId id="405" r:id="rId6"/>
    <p:sldId id="409" r:id="rId7"/>
    <p:sldId id="410" r:id="rId8"/>
    <p:sldId id="412" r:id="rId9"/>
    <p:sldId id="415" r:id="rId10"/>
    <p:sldId id="417" r:id="rId11"/>
    <p:sldId id="422" r:id="rId12"/>
    <p:sldId id="418" r:id="rId13"/>
    <p:sldId id="425" r:id="rId14"/>
    <p:sldId id="423" r:id="rId15"/>
    <p:sldId id="429" r:id="rId16"/>
    <p:sldId id="426" r:id="rId17"/>
    <p:sldId id="428" r:id="rId18"/>
    <p:sldId id="427" r:id="rId19"/>
  </p:sldIdLst>
  <p:sldSz cx="9144000" cy="6858000" type="screen4x3"/>
  <p:notesSz cx="6742113" cy="9872663"/>
  <p:embeddedFontLst>
    <p:embeddedFont>
      <p:font typeface="HY헤드라인M" pitchFamily="18" charset="-127"/>
      <p:regular r:id="rId22"/>
    </p:embeddedFont>
    <p:embeddedFont>
      <p:font typeface="맑은 고딕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4="http://schemas.microsoft.com/office/powerpoint/2010/main" xmlns="" xmlns:p15="http://schemas.microsoft.com/office/powerpoint/2012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  <p:ext uri="{EFAFB233-063F-42B5-8137-9DF3F51BA10A}">
      <p15:sldGuideLst xmlns="" xmlns:p14="http://schemas.microsoft.com/office/powerpoint/2010/main"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  <p:clrMru>
    <a:srgbClr val="7030A0"/>
    <a:srgbClr val="FFFFFF"/>
    <a:srgbClr val="FFC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434" autoAdjust="0"/>
    <p:restoredTop sz="74421" autoAdjust="0"/>
  </p:normalViewPr>
  <p:slideViewPr>
    <p:cSldViewPr snapToObjects="1">
      <p:cViewPr>
        <p:scale>
          <a:sx n="100" d="100"/>
          <a:sy n="100" d="100"/>
        </p:scale>
        <p:origin x="-2502" y="23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-3990" y="-84"/>
      </p:cViewPr>
      <p:guideLst>
        <p:guide orient="horz" pos="2158"/>
        <p:guide pos="287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76EA4-8DB1-437E-BBF8-7630FFE60AF0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0930-C343-43C2-92F6-3D29E615A4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965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D320-43C7-4EA1-A92A-ABAF985AB554}" type="datetimeFigureOut">
              <a:rPr lang="ko-KR" altLang="en-US" smtClean="0"/>
              <a:pPr/>
              <a:t>2018-10-12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3A74C-C224-45C9-A36C-269D17BF4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164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Hello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this time, I’ll talk about Air Pollution Prediction based on CNN-LSTM model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Next</a:t>
            </a:r>
            <a:r>
              <a:rPr lang="en-US" altLang="ko-KR" baseline="0" dirty="0" smtClean="0"/>
              <a:t>  paper focus on PM concentration prediction. </a:t>
            </a:r>
            <a:endParaRPr lang="en-US" altLang="ko-KR" dirty="0" smtClean="0"/>
          </a:p>
          <a:p>
            <a:r>
              <a:rPr lang="en-US" altLang="ko-KR" dirty="0" smtClean="0"/>
              <a:t>In </a:t>
            </a:r>
            <a:r>
              <a:rPr lang="en-US" altLang="ko-KR" dirty="0" smtClean="0"/>
              <a:t>this </a:t>
            </a:r>
            <a:r>
              <a:rPr lang="en-US" altLang="ko-KR" dirty="0" smtClean="0"/>
              <a:t>paper,</a:t>
            </a:r>
            <a:r>
              <a:rPr lang="en-US" altLang="ko-KR" baseline="0" dirty="0" smtClean="0"/>
              <a:t> It also made CNN-LSTM based model. </a:t>
            </a:r>
          </a:p>
          <a:p>
            <a:r>
              <a:rPr lang="en-US" altLang="ko-KR" baseline="0" dirty="0" smtClean="0"/>
              <a:t>But they did not describe how they make model in detail</a:t>
            </a:r>
            <a:r>
              <a:rPr lang="en-US" altLang="ko-KR" dirty="0" smtClean="0"/>
              <a:t>. So I </a:t>
            </a:r>
            <a:r>
              <a:rPr lang="en-US" altLang="ko-KR" dirty="0" smtClean="0"/>
              <a:t>just focused</a:t>
            </a:r>
            <a:r>
              <a:rPr lang="en-US" altLang="ko-KR" baseline="0" dirty="0" smtClean="0"/>
              <a:t> on what kind of method they used and comparisons of other models.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is overview of this paper showing input dataset and CNN-LSTM model.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It</a:t>
            </a:r>
            <a:r>
              <a:rPr lang="en-US" altLang="ko-KR" baseline="0" dirty="0" smtClean="0"/>
              <a:t> only used 3 kind of input feature. </a:t>
            </a:r>
          </a:p>
          <a:p>
            <a:r>
              <a:rPr lang="en-US" altLang="ko-KR" baseline="0" dirty="0" smtClean="0"/>
              <a:t>It’s so simple, compare to prior paper.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The figure on right </a:t>
            </a:r>
            <a:r>
              <a:rPr lang="en-US" altLang="ko-KR" baseline="0" dirty="0" smtClean="0"/>
              <a:t>side show CNN-LSTM </a:t>
            </a:r>
            <a:r>
              <a:rPr lang="en-US" altLang="ko-KR" baseline="0" dirty="0" smtClean="0"/>
              <a:t>Model </a:t>
            </a:r>
            <a:r>
              <a:rPr lang="en-US" altLang="ko-KR" baseline="0" dirty="0" smtClean="0"/>
              <a:t>they made.</a:t>
            </a:r>
          </a:p>
          <a:p>
            <a:r>
              <a:rPr lang="en-US" altLang="ko-KR" baseline="0" dirty="0" smtClean="0"/>
              <a:t>They used past 1day historical data, and</a:t>
            </a:r>
          </a:p>
          <a:p>
            <a:r>
              <a:rPr lang="en-US" altLang="ko-KR" baseline="0" dirty="0" smtClean="0"/>
              <a:t>This data enter triple CNN layer containing SELU activation function and</a:t>
            </a:r>
          </a:p>
          <a:p>
            <a:r>
              <a:rPr lang="en-US" altLang="ko-KR" baseline="0" dirty="0" smtClean="0"/>
              <a:t>Batch normalization.</a:t>
            </a:r>
          </a:p>
          <a:p>
            <a:r>
              <a:rPr lang="en-US" altLang="ko-KR" baseline="0" dirty="0" smtClean="0"/>
              <a:t>And after feature extraction by using CNN, LSTM layer forecast</a:t>
            </a:r>
          </a:p>
          <a:p>
            <a:r>
              <a:rPr lang="en-US" altLang="ko-KR" baseline="0" dirty="0" smtClean="0"/>
              <a:t>Next 1 hour data.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They did</a:t>
            </a:r>
            <a:r>
              <a:rPr lang="en-US" altLang="ko-KR" baseline="0" dirty="0" smtClean="0"/>
              <a:t> not any </a:t>
            </a:r>
            <a:r>
              <a:rPr lang="en-US" altLang="ko-KR" baseline="0" dirty="0" err="1" smtClean="0"/>
              <a:t>mension</a:t>
            </a:r>
            <a:r>
              <a:rPr lang="en-US" altLang="ko-KR" baseline="0" dirty="0" smtClean="0"/>
              <a:t> about how to make CNN and LSTM layer, so </a:t>
            </a:r>
          </a:p>
          <a:p>
            <a:r>
              <a:rPr lang="en-US" altLang="ko-KR" baseline="0" dirty="0" smtClean="0"/>
              <a:t>I just introduce two methods that the CNN-LSTM model used.</a:t>
            </a:r>
            <a:endParaRPr lang="en-US" altLang="ko-KR" baseline="0" dirty="0" smtClean="0"/>
          </a:p>
          <a:p>
            <a:endParaRPr lang="en-US" altLang="ko-KR" b="0" baseline="0" dirty="0" smtClean="0"/>
          </a:p>
          <a:p>
            <a:r>
              <a:rPr lang="en-US" altLang="ko-KR" b="0" baseline="0" dirty="0" smtClean="0"/>
              <a:t>First one is Batch Normalization.</a:t>
            </a:r>
          </a:p>
          <a:p>
            <a:r>
              <a:rPr lang="en-US" altLang="ko-KR" b="0" baseline="0" dirty="0" smtClean="0"/>
              <a:t>Compare to normalization on  prior paper, This normalization apply each batch separately.</a:t>
            </a:r>
          </a:p>
          <a:p>
            <a:r>
              <a:rPr lang="en-US" altLang="ko-KR" b="0" baseline="0" dirty="0" smtClean="0"/>
              <a:t>On this equation, xi is input value and m is mini-batch size.</a:t>
            </a:r>
          </a:p>
          <a:p>
            <a:r>
              <a:rPr lang="en-US" altLang="ko-KR" b="0" baseline="0" dirty="0" smtClean="0"/>
              <a:t>What is critical point is It use scale factor and shift factor that can be trained to improve performance</a:t>
            </a:r>
          </a:p>
          <a:p>
            <a:endParaRPr lang="en-US" altLang="ko-KR" b="0" baseline="0" dirty="0" smtClean="0"/>
          </a:p>
          <a:p>
            <a:r>
              <a:rPr lang="en-US" altLang="ko-KR" b="0" baseline="0" dirty="0" smtClean="0"/>
              <a:t>It has advantages on </a:t>
            </a:r>
            <a:r>
              <a:rPr lang="en-US" altLang="ko-KR" b="0" baseline="0" dirty="0" err="1" smtClean="0"/>
              <a:t>overfiting</a:t>
            </a:r>
            <a:r>
              <a:rPr lang="en-US" altLang="ko-KR" b="0" baseline="0" dirty="0" smtClean="0"/>
              <a:t> and </a:t>
            </a:r>
            <a:r>
              <a:rPr lang="en-US" altLang="ko-KR" dirty="0" smtClean="0"/>
              <a:t>gradient vanishing/exploding problem</a:t>
            </a:r>
          </a:p>
          <a:p>
            <a:r>
              <a:rPr lang="en-US" altLang="ko-KR" b="0" baseline="0" dirty="0" smtClean="0"/>
              <a:t>And it can reduce learning time.</a:t>
            </a:r>
          </a:p>
          <a:p>
            <a:endParaRPr lang="en-US" altLang="ko-KR" b="0" baseline="0" dirty="0" smtClean="0"/>
          </a:p>
          <a:p>
            <a:r>
              <a:rPr lang="en-US" altLang="ko-KR" b="0" baseline="0" dirty="0" smtClean="0"/>
              <a:t>Second on is SELU activation.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smtClean="0"/>
              <a:t>Instead</a:t>
            </a:r>
            <a:r>
              <a:rPr lang="en-US" altLang="ko-KR" b="0" baseline="0" dirty="0" smtClean="0"/>
              <a:t> of using RELU activation, it used SELU to avoid </a:t>
            </a:r>
            <a:r>
              <a:rPr lang="en-US" dirty="0" smtClean="0"/>
              <a:t>avoid </a:t>
            </a:r>
            <a:r>
              <a:rPr lang="en-US" altLang="ko-KR" dirty="0" smtClean="0"/>
              <a:t>gradient vanishing/exploding problem.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</a:t>
            </a:r>
            <a:r>
              <a:rPr lang="en-US" altLang="ko-KR" baseline="0" dirty="0" smtClean="0"/>
              <a:t> slide show the result of CNN-LSTM performance comparing other </a:t>
            </a:r>
            <a:r>
              <a:rPr lang="en-US" altLang="ko-KR" baseline="0" dirty="0" err="1" smtClean="0"/>
              <a:t>althorithm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In this paper, SVM show the worst result.</a:t>
            </a:r>
          </a:p>
          <a:p>
            <a:r>
              <a:rPr lang="en-US" altLang="ko-KR" baseline="0" dirty="0" smtClean="0"/>
              <a:t>Comparing to </a:t>
            </a:r>
            <a:r>
              <a:rPr lang="en-US" altLang="ko-KR" baseline="0" dirty="0" err="1" smtClean="0"/>
              <a:t>APNet</a:t>
            </a:r>
            <a:r>
              <a:rPr lang="en-US" altLang="ko-KR" baseline="0" dirty="0" smtClean="0"/>
              <a:t> that use LSTM, SVM has three time RMSE.</a:t>
            </a:r>
          </a:p>
          <a:p>
            <a:r>
              <a:rPr lang="en-US" altLang="ko-KR" baseline="0" dirty="0" smtClean="0"/>
              <a:t> Next worst result is Decision tree </a:t>
            </a:r>
          </a:p>
          <a:p>
            <a:r>
              <a:rPr lang="en-US" altLang="ko-KR" baseline="0" dirty="0" smtClean="0"/>
              <a:t>And Random forest and MLP show similar result.</a:t>
            </a:r>
          </a:p>
          <a:p>
            <a:r>
              <a:rPr lang="en-US" altLang="ko-KR" baseline="0" dirty="0" smtClean="0"/>
              <a:t>CNN and LSTM model show a quite better result than previous models.</a:t>
            </a:r>
          </a:p>
          <a:p>
            <a:r>
              <a:rPr lang="en-US" altLang="ko-KR" baseline="0" dirty="0" smtClean="0"/>
              <a:t>But the best model is hybrid of CNN and LSTM model.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paper also compare</a:t>
            </a:r>
            <a:r>
              <a:rPr lang="en-US" altLang="ko-KR" baseline="0" dirty="0" smtClean="0"/>
              <a:t>d observed value and predicted value on each algorithm.</a:t>
            </a:r>
          </a:p>
          <a:p>
            <a:r>
              <a:rPr lang="en-US" altLang="ko-KR" baseline="0" dirty="0" smtClean="0"/>
              <a:t>Two worst algorithm show that they predict so weird and have many high error prediction.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Next two moderate algorithm show better prediction then the worst algorithm</a:t>
            </a:r>
          </a:p>
          <a:p>
            <a:r>
              <a:rPr lang="en-US" altLang="ko-KR" baseline="0" dirty="0" smtClean="0"/>
              <a:t>But the predict value have some d</a:t>
            </a:r>
            <a:r>
              <a:rPr lang="en-US" dirty="0" smtClean="0"/>
              <a:t>eviation</a:t>
            </a:r>
            <a:r>
              <a:rPr lang="en-US" altLang="ko-KR" baseline="0" dirty="0" smtClean="0"/>
              <a:t> in all range.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Last Three algorithm show good prediction.</a:t>
            </a:r>
          </a:p>
          <a:p>
            <a:r>
              <a:rPr lang="en-US" altLang="ko-KR" baseline="0" dirty="0" smtClean="0"/>
              <a:t>Almost in all range, the observed value match to prediction value.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Especially, in </a:t>
            </a:r>
            <a:r>
              <a:rPr lang="en-US" altLang="ko-KR" dirty="0" err="1" smtClean="0"/>
              <a:t>APNet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this prediction value is very similar to real value on graph of right side. </a:t>
            </a:r>
          </a:p>
          <a:p>
            <a:r>
              <a:rPr lang="en-US" altLang="ko-KR" baseline="0" dirty="0" smtClean="0"/>
              <a:t>But it has also deviation on certain range. </a:t>
            </a:r>
          </a:p>
          <a:p>
            <a:r>
              <a:rPr lang="en-US" altLang="ko-KR" baseline="0" dirty="0" smtClean="0"/>
              <a:t>So It is not perfect model but better model then other.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 my</a:t>
            </a:r>
            <a:r>
              <a:rPr lang="en-US" altLang="ko-KR" baseline="0" dirty="0" smtClean="0"/>
              <a:t> conclusion can be summarized in three ways. </a:t>
            </a:r>
          </a:p>
          <a:p>
            <a:r>
              <a:rPr lang="en-US" altLang="ko-KR" baseline="0" dirty="0" err="1" smtClean="0"/>
              <a:t>Frist</a:t>
            </a:r>
            <a:r>
              <a:rPr lang="en-US" altLang="ko-KR" baseline="0" dirty="0" smtClean="0"/>
              <a:t>, </a:t>
            </a:r>
            <a:r>
              <a:rPr lang="en-US" sz="1200" b="1" dirty="0" smtClean="0">
                <a:solidFill>
                  <a:srgbClr val="FF0000"/>
                </a:solidFill>
              </a:rPr>
              <a:t>CNN-LSTM model is better than LSTM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or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CNN model.</a:t>
            </a:r>
          </a:p>
          <a:p>
            <a:r>
              <a:rPr lang="en-US" sz="1200" dirty="0" smtClean="0"/>
              <a:t>2. In first paper, </a:t>
            </a:r>
            <a:r>
              <a:rPr lang="en-US" sz="1200" b="1" dirty="0" err="1" smtClean="0"/>
              <a:t>Subsampling</a:t>
            </a:r>
            <a:r>
              <a:rPr lang="en-US" sz="1200" b="1" dirty="0" smtClean="0"/>
              <a:t> layer and double LSTM layer </a:t>
            </a:r>
            <a:r>
              <a:rPr lang="en-US" sz="1200" dirty="0" smtClean="0"/>
              <a:t>make the result better.</a:t>
            </a:r>
          </a:p>
          <a:p>
            <a:r>
              <a:rPr lang="en-US" sz="1200" dirty="0" smtClean="0"/>
              <a:t>3. In second paper, It is reasonable </a:t>
            </a:r>
            <a:r>
              <a:rPr lang="en-US" sz="1200" b="1" dirty="0" smtClean="0"/>
              <a:t>to add Batch normalization and SELU to training</a:t>
            </a:r>
          </a:p>
          <a:p>
            <a:endParaRPr lang="en-US" altLang="ko-KR" sz="1200" b="1" dirty="0" smtClean="0"/>
          </a:p>
          <a:p>
            <a:r>
              <a:rPr lang="en-US" altLang="ko-KR" sz="1200" b="1" dirty="0" smtClean="0"/>
              <a:t>To </a:t>
            </a:r>
            <a:r>
              <a:rPr lang="en-US" altLang="ko-KR" sz="1200" b="1" baseline="0" dirty="0" smtClean="0"/>
              <a:t>verify whether those method can really improve result, I’ll apply those method on my case.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baseline="0" dirty="0" smtClean="0"/>
              <a:t> Last presentation. I made a simple LSTM model,</a:t>
            </a:r>
          </a:p>
          <a:p>
            <a:r>
              <a:rPr lang="en-US" altLang="ko-KR" dirty="0" smtClean="0"/>
              <a:t>The result showed LSTM have</a:t>
            </a:r>
            <a:r>
              <a:rPr lang="en-US" altLang="ko-KR" baseline="0" dirty="0" smtClean="0"/>
              <a:t> a better performance than simple temporal prediction model</a:t>
            </a:r>
          </a:p>
          <a:p>
            <a:r>
              <a:rPr lang="en-US" altLang="ko-KR" baseline="0" dirty="0" smtClean="0"/>
              <a:t>such as persistence or ARIMA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But, This result had a problem that follow prior data strongly, so It look like just time shift result.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So I’m finding other methods that do not show this effect.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What</a:t>
            </a:r>
            <a:r>
              <a:rPr lang="en-US" altLang="ko-KR" baseline="0" dirty="0" smtClean="0"/>
              <a:t> I have found is CNN-LSTM model that integrated</a:t>
            </a:r>
          </a:p>
          <a:p>
            <a:r>
              <a:rPr lang="en-US" altLang="ko-KR" baseline="0" dirty="0" smtClean="0"/>
              <a:t>CNN and LSTM.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In this model, CNN is used to extract the inherent feature from input data.</a:t>
            </a:r>
          </a:p>
          <a:p>
            <a:r>
              <a:rPr lang="en-US" altLang="ko-KR" baseline="0" dirty="0" smtClean="0"/>
              <a:t>and Because the pollution data is time sequence data,</a:t>
            </a:r>
          </a:p>
          <a:p>
            <a:r>
              <a:rPr lang="en-US" altLang="ko-KR" baseline="0" dirty="0" smtClean="0"/>
              <a:t>It use one-dimensional convolution as shown this. </a:t>
            </a:r>
            <a:br>
              <a:rPr lang="en-US" altLang="ko-KR" baseline="0" dirty="0" smtClean="0"/>
            </a:br>
            <a:r>
              <a:rPr lang="en-US" altLang="ko-KR" baseline="0" dirty="0" smtClean="0"/>
              <a:t>Series </a:t>
            </a:r>
            <a:r>
              <a:rPr lang="en-US" altLang="ko-KR" baseline="0" dirty="0" err="1" smtClean="0"/>
              <a:t>Xn</a:t>
            </a:r>
            <a:r>
              <a:rPr lang="en-US" altLang="ko-KR" baseline="0" dirty="0" smtClean="0"/>
              <a:t> is time-sequence input data.</a:t>
            </a:r>
          </a:p>
          <a:p>
            <a:r>
              <a:rPr lang="en-US" altLang="ko-KR" baseline="0" dirty="0" smtClean="0"/>
              <a:t>And This is connected to Series </a:t>
            </a:r>
            <a:r>
              <a:rPr lang="en-US" altLang="ko-KR" baseline="0" dirty="0" err="1" smtClean="0"/>
              <a:t>Cn</a:t>
            </a:r>
            <a:r>
              <a:rPr lang="en-US" altLang="ko-KR" baseline="0" dirty="0" smtClean="0"/>
              <a:t>, which is feature map.</a:t>
            </a:r>
          </a:p>
          <a:p>
            <a:r>
              <a:rPr lang="en-US" altLang="ko-KR" baseline="0" dirty="0" smtClean="0"/>
              <a:t>Each connection has its weight value and the same color have the same weight value.</a:t>
            </a:r>
          </a:p>
          <a:p>
            <a:endParaRPr lang="en-US" altLang="ko-KR" baseline="0" dirty="0" smtClean="0"/>
          </a:p>
          <a:p>
            <a:pPr marL="342900" indent="-342900">
              <a:buFontTx/>
              <a:buNone/>
            </a:pPr>
            <a:r>
              <a:rPr lang="en-US" altLang="ko-KR" baseline="0" dirty="0" smtClean="0"/>
              <a:t>After the feature are extracted , LSTM is used to </a:t>
            </a:r>
            <a:r>
              <a:rPr lang="en-US" altLang="ko-KR" dirty="0" smtClean="0"/>
              <a:t>reflect </a:t>
            </a:r>
            <a:r>
              <a:rPr lang="en-US" altLang="ko-KR" dirty="0" smtClean="0">
                <a:solidFill>
                  <a:srgbClr val="FF0000"/>
                </a:solidFill>
              </a:rPr>
              <a:t>the long-term historic process </a:t>
            </a:r>
            <a:r>
              <a:rPr lang="en-US" altLang="ko-KR" dirty="0" smtClean="0"/>
              <a:t>of the input time series</a:t>
            </a:r>
          </a:p>
          <a:p>
            <a:pPr marL="342900" indent="-342900"/>
            <a:r>
              <a:rPr lang="en-US" altLang="ko-KR" dirty="0" smtClean="0"/>
              <a:t>data.</a:t>
            </a:r>
          </a:p>
          <a:p>
            <a:pPr marL="342900" indent="-342900"/>
            <a:endParaRPr lang="en-US" altLang="ko-KR" baseline="0" dirty="0" smtClean="0"/>
          </a:p>
          <a:p>
            <a:r>
              <a:rPr lang="en-US" altLang="ko-KR" baseline="0" dirty="0" smtClean="0"/>
              <a:t>In this paper, they uses the basic LSTM model</a:t>
            </a:r>
          </a:p>
          <a:p>
            <a:r>
              <a:rPr lang="en-US" altLang="ko-KR" baseline="0" dirty="0" smtClean="0"/>
              <a:t>That contain 3 gate and Cell state.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I’ll</a:t>
            </a:r>
            <a:r>
              <a:rPr lang="en-US" altLang="ko-KR" baseline="0" dirty="0" smtClean="0"/>
              <a:t> introduce 2 paper using CNN-LSTM model.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First</a:t>
            </a:r>
            <a:r>
              <a:rPr lang="en-US" altLang="ko-KR" baseline="0" dirty="0" smtClean="0"/>
              <a:t> paper has 2 purpose.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First one is </a:t>
            </a:r>
            <a:r>
              <a:rPr lang="en-US" altLang="ko-KR" dirty="0" smtClean="0">
                <a:solidFill>
                  <a:srgbClr val="FF0000"/>
                </a:solidFill>
                <a:cs typeface="Times New Roman" pitchFamily="18" charset="0"/>
              </a:rPr>
              <a:t>Constructing the effective structure of the CNN-LSTM hybrid model</a:t>
            </a:r>
            <a:r>
              <a:rPr lang="en-US" altLang="ko-KR" dirty="0" smtClean="0">
                <a:cs typeface="Times New Roman" pitchFamily="18" charset="0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second one is </a:t>
            </a:r>
            <a:r>
              <a:rPr lang="en-US" altLang="ko-KR" dirty="0" smtClean="0">
                <a:cs typeface="Times New Roman" pitchFamily="18" charset="0"/>
              </a:rPr>
              <a:t>Predicting the next day’s 8-h average ozone.</a:t>
            </a:r>
          </a:p>
          <a:p>
            <a:r>
              <a:rPr lang="en-US" altLang="ko-KR" baseline="0" dirty="0" smtClean="0"/>
              <a:t>Because I’m researching  particulate matter prediction.</a:t>
            </a:r>
          </a:p>
          <a:p>
            <a:r>
              <a:rPr lang="en-US" altLang="ko-KR" baseline="0" dirty="0" smtClean="0"/>
              <a:t>So I just focus on first purpose.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This is overview that show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what</a:t>
            </a:r>
            <a:r>
              <a:rPr lang="en-US" altLang="ko-KR" baseline="0" dirty="0" smtClean="0"/>
              <a:t> is the CNN-LSTM model structure and system process.</a:t>
            </a:r>
          </a:p>
          <a:p>
            <a:r>
              <a:rPr lang="en-US" altLang="ko-KR" dirty="0" smtClean="0"/>
              <a:t>They</a:t>
            </a:r>
            <a:r>
              <a:rPr lang="en-US" altLang="ko-KR" baseline="0" dirty="0" smtClean="0"/>
              <a:t> used </a:t>
            </a:r>
            <a:r>
              <a:rPr lang="en-US" altLang="ko-KR" baseline="0" dirty="0" err="1" smtClean="0"/>
              <a:t>Convolutional</a:t>
            </a:r>
            <a:r>
              <a:rPr lang="en-US" altLang="ko-KR" baseline="0" dirty="0" smtClean="0"/>
              <a:t> and </a:t>
            </a:r>
            <a:r>
              <a:rPr lang="en-US" altLang="ko-KR" baseline="0" dirty="0" err="1" smtClean="0"/>
              <a:t>subsampling</a:t>
            </a:r>
            <a:r>
              <a:rPr lang="en-US" altLang="ko-KR" baseline="0" dirty="0" smtClean="0"/>
              <a:t> layer and</a:t>
            </a:r>
          </a:p>
          <a:p>
            <a:r>
              <a:rPr lang="en-US" altLang="ko-KR" baseline="0" dirty="0" smtClean="0"/>
              <a:t>Double LSTM layer. </a:t>
            </a:r>
          </a:p>
          <a:p>
            <a:r>
              <a:rPr lang="en-US" altLang="ko-KR" baseline="0" dirty="0" smtClean="0"/>
              <a:t>System process is similar to other model system </a:t>
            </a:r>
          </a:p>
          <a:p>
            <a:r>
              <a:rPr lang="en-US" altLang="ko-KR" baseline="0" dirty="0" smtClean="0"/>
              <a:t>First they preprocessed raw data using normalization</a:t>
            </a:r>
          </a:p>
          <a:p>
            <a:r>
              <a:rPr lang="en-US" altLang="ko-KR" baseline="0" dirty="0" smtClean="0"/>
              <a:t>and made Sequence Modeling, whose structure already show you on the left side.</a:t>
            </a:r>
          </a:p>
          <a:p>
            <a:r>
              <a:rPr lang="en-US" altLang="ko-KR" baseline="0" dirty="0" smtClean="0"/>
              <a:t>and divide the input data set to training set and test set</a:t>
            </a:r>
          </a:p>
          <a:p>
            <a:r>
              <a:rPr lang="en-US" altLang="ko-KR" baseline="0" dirty="0" smtClean="0"/>
              <a:t>So they train and test the model with different data set.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Here is raw</a:t>
            </a:r>
            <a:r>
              <a:rPr lang="en-US" altLang="ko-KR" baseline="0" dirty="0" smtClean="0"/>
              <a:t> input data set and preprocessing method.</a:t>
            </a:r>
          </a:p>
          <a:p>
            <a:r>
              <a:rPr lang="en-US" altLang="ko-KR" baseline="0" dirty="0" smtClean="0"/>
              <a:t>They use many kind of input parameter as shown on left side.</a:t>
            </a:r>
          </a:p>
          <a:p>
            <a:r>
              <a:rPr lang="en-US" altLang="ko-KR" baseline="0" dirty="0" smtClean="0"/>
              <a:t>And output is next 8-h average ozone concentration.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And they normalized</a:t>
            </a:r>
            <a:r>
              <a:rPr lang="en-US" altLang="ko-KR" baseline="0" dirty="0" smtClean="0"/>
              <a:t> the data by using below equation</a:t>
            </a:r>
          </a:p>
          <a:p>
            <a:r>
              <a:rPr lang="en-US" altLang="ko-KR" baseline="0" dirty="0" smtClean="0"/>
              <a:t>And the result show on right side.</a:t>
            </a:r>
          </a:p>
          <a:p>
            <a:r>
              <a:rPr lang="en-US" altLang="ko-KR" baseline="0" dirty="0" smtClean="0"/>
              <a:t>Each table is one dataset to </a:t>
            </a:r>
            <a:r>
              <a:rPr lang="en-US" altLang="ko-KR" dirty="0" smtClean="0"/>
              <a:t>predict data at time t+1.</a:t>
            </a:r>
          </a:p>
          <a:p>
            <a:r>
              <a:rPr lang="en-US" altLang="ko-KR" baseline="0" dirty="0" smtClean="0"/>
              <a:t>This row data means input feature series</a:t>
            </a:r>
          </a:p>
          <a:p>
            <a:r>
              <a:rPr lang="en-US" altLang="ko-KR" baseline="0" dirty="0" smtClean="0"/>
              <a:t>And column data means historical data with time step p.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</a:t>
            </a:r>
            <a:r>
              <a:rPr lang="en-US" altLang="ko-KR" baseline="0" dirty="0" smtClean="0"/>
              <a:t> this show CNN layer containing </a:t>
            </a:r>
            <a:r>
              <a:rPr lang="en-US" altLang="ko-KR" baseline="0" dirty="0" err="1" smtClean="0"/>
              <a:t>subsampling</a:t>
            </a:r>
            <a:r>
              <a:rPr lang="en-US" altLang="ko-KR" baseline="0" dirty="0" smtClean="0"/>
              <a:t> and Fully connected layer.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M and N denote the numbers of input features and time lengths,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When input data enter</a:t>
            </a:r>
            <a:r>
              <a:rPr lang="en-US" altLang="ko-KR" baseline="0" dirty="0" smtClean="0"/>
              <a:t> CNN layer,</a:t>
            </a:r>
            <a:endParaRPr lang="en-US" altLang="ko-KR" dirty="0" smtClean="0"/>
          </a:p>
          <a:p>
            <a:r>
              <a:rPr lang="en-US" altLang="ko-KR" baseline="0" dirty="0" smtClean="0"/>
              <a:t>1D convolution operation  applied </a:t>
            </a:r>
            <a:r>
              <a:rPr lang="en-US" altLang="ko-KR" dirty="0" smtClean="0"/>
              <a:t>Each</a:t>
            </a:r>
            <a:r>
              <a:rPr lang="en-US" altLang="ko-KR" baseline="0" dirty="0" smtClean="0"/>
              <a:t> row data like below.</a:t>
            </a:r>
          </a:p>
          <a:p>
            <a:r>
              <a:rPr lang="en-US" altLang="ko-KR" dirty="0" smtClean="0"/>
              <a:t>They</a:t>
            </a:r>
            <a:r>
              <a:rPr lang="en-US" altLang="ko-KR" baseline="0" dirty="0" smtClean="0"/>
              <a:t> do not contain any padding. So, next time length decrease to N-CK1+1</a:t>
            </a:r>
          </a:p>
          <a:p>
            <a:r>
              <a:rPr lang="en-US" altLang="ko-KR" baseline="0" dirty="0" smtClean="0"/>
              <a:t>(CK means kernel size).</a:t>
            </a:r>
            <a:endParaRPr lang="en-US" altLang="ko-KR" dirty="0" smtClean="0"/>
          </a:p>
          <a:p>
            <a:r>
              <a:rPr lang="en-US" altLang="ko-KR" dirty="0" smtClean="0"/>
              <a:t>Next, On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Subsampling</a:t>
            </a:r>
            <a:r>
              <a:rPr lang="en-US" altLang="ko-KR" baseline="0" dirty="0" smtClean="0"/>
              <a:t> layer, the size of output dimension by average pooling is reduced.</a:t>
            </a:r>
          </a:p>
          <a:p>
            <a:r>
              <a:rPr lang="en-US" altLang="ko-KR" baseline="0" dirty="0" smtClean="0"/>
              <a:t>Actually, I got confuse why </a:t>
            </a:r>
            <a:r>
              <a:rPr lang="en-US" altLang="ko-KR" baseline="0" dirty="0" err="1" smtClean="0"/>
              <a:t>Sni</a:t>
            </a:r>
            <a:r>
              <a:rPr lang="en-US" altLang="ko-KR" baseline="0" dirty="0" smtClean="0"/>
              <a:t> is same to </a:t>
            </a:r>
            <a:r>
              <a:rPr lang="en-US" altLang="ko-KR" baseline="0" dirty="0" err="1" smtClean="0"/>
              <a:t>Cni</a:t>
            </a:r>
            <a:r>
              <a:rPr lang="en-US" altLang="ko-KR" baseline="0" dirty="0" smtClean="0"/>
              <a:t> on the paper.</a:t>
            </a:r>
          </a:p>
          <a:p>
            <a:r>
              <a:rPr lang="en-US" altLang="ko-KR" baseline="0" dirty="0" smtClean="0"/>
              <a:t>I think </a:t>
            </a:r>
            <a:r>
              <a:rPr lang="en-US" altLang="ko-KR" baseline="0" dirty="0" err="1" smtClean="0"/>
              <a:t>Sni</a:t>
            </a:r>
            <a:r>
              <a:rPr lang="en-US" altLang="ko-KR" baseline="0" dirty="0" smtClean="0"/>
              <a:t> will be reduce because </a:t>
            </a:r>
            <a:r>
              <a:rPr lang="en-US" altLang="ko-KR" baseline="0" dirty="0" err="1" smtClean="0"/>
              <a:t>subsampling</a:t>
            </a:r>
            <a:r>
              <a:rPr lang="en-US" altLang="ko-KR" baseline="0" dirty="0" smtClean="0"/>
              <a:t> layer reduce the dimension.</a:t>
            </a:r>
          </a:p>
          <a:p>
            <a:r>
              <a:rPr lang="en-US" altLang="ko-KR" baseline="0" dirty="0" smtClean="0"/>
              <a:t>Anyway, 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 use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same CNN and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Subsampling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 again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order to give the model a good chance of learning features from the input data.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CNN and pooling,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output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enter FNN (that means Fully connected layer)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be LSTM layer input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They made 4</a:t>
            </a:r>
            <a:r>
              <a:rPr lang="en-US" altLang="ko-KR" baseline="0" dirty="0" smtClean="0"/>
              <a:t> kind of model based on CNN-LSTM</a:t>
            </a:r>
          </a:p>
          <a:p>
            <a:r>
              <a:rPr lang="en-US" altLang="ko-KR" dirty="0" smtClean="0"/>
              <a:t>Model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(a)</a:t>
            </a:r>
            <a:r>
              <a:rPr lang="en-US" altLang="ko-KR" baseline="0" dirty="0" smtClean="0"/>
              <a:t> To (d) correspond to model 1 to 4 on the right side table.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model A is basic model that just contain CNN and LSTM layer</a:t>
            </a:r>
          </a:p>
          <a:p>
            <a:r>
              <a:rPr lang="en-US" altLang="ko-KR" baseline="0" dirty="0" smtClean="0"/>
              <a:t>model B add one pooling layer on basic model. </a:t>
            </a:r>
          </a:p>
          <a:p>
            <a:r>
              <a:rPr lang="en-US" altLang="ko-KR" baseline="0" dirty="0" smtClean="0"/>
              <a:t>model C add one LSTM layer. </a:t>
            </a:r>
          </a:p>
          <a:p>
            <a:r>
              <a:rPr lang="en-US" altLang="ko-KR" baseline="0" dirty="0" smtClean="0"/>
              <a:t>And model D add both of one pooling and one LSTM layer.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As you can see on the table, model d show the best result.</a:t>
            </a:r>
          </a:p>
          <a:p>
            <a:r>
              <a:rPr lang="en-US" altLang="ko-KR" baseline="0" dirty="0" smtClean="0"/>
              <a:t>And model c show the worst result.</a:t>
            </a:r>
          </a:p>
          <a:p>
            <a:r>
              <a:rPr lang="en-US" altLang="ko-KR" baseline="0" dirty="0" smtClean="0"/>
              <a:t>It means that pooling layer is important to improve performance</a:t>
            </a:r>
          </a:p>
          <a:p>
            <a:r>
              <a:rPr lang="en-US" altLang="ko-KR" baseline="0" dirty="0" smtClean="0"/>
              <a:t>When the model complexity get bigger.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And  they also compared this to other model such as MLP or LSTM.</a:t>
            </a:r>
          </a:p>
          <a:p>
            <a:r>
              <a:rPr lang="en-US" altLang="ko-KR" baseline="0" dirty="0" smtClean="0"/>
              <a:t>On this result CNN-LSTM also show better performance than MLP and LSTM.</a:t>
            </a:r>
          </a:p>
          <a:p>
            <a:r>
              <a:rPr lang="en-US" altLang="ko-KR" baseline="0" dirty="0" smtClean="0"/>
              <a:t>(compared to LSTM, this model get 35% more better performance.</a:t>
            </a:r>
          </a:p>
          <a:p>
            <a:r>
              <a:rPr lang="en-US" altLang="ko-KR" dirty="0" smtClean="0"/>
              <a:t>(M2/1 denotes the performance improvement 2, compared to model 1.)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Last</a:t>
            </a:r>
            <a:r>
              <a:rPr lang="en-US" altLang="ko-KR" baseline="0" dirty="0" smtClean="0"/>
              <a:t> graph show Comparison of Observed and Predicted value </a:t>
            </a:r>
          </a:p>
          <a:p>
            <a:r>
              <a:rPr lang="en-US" altLang="ko-KR" baseline="0" dirty="0" smtClean="0"/>
              <a:t>Y-axis means next- 8 hour Ozone concentration</a:t>
            </a:r>
          </a:p>
          <a:p>
            <a:r>
              <a:rPr lang="en-US" altLang="ko-KR" baseline="0" dirty="0" smtClean="0"/>
              <a:t>And X-axis is time axis.</a:t>
            </a:r>
          </a:p>
          <a:p>
            <a:r>
              <a:rPr lang="en-US" altLang="ko-KR" baseline="0" dirty="0" smtClean="0"/>
              <a:t>As you can see, the result do not show any shift effect that follow prior data.</a:t>
            </a:r>
          </a:p>
          <a:p>
            <a:r>
              <a:rPr lang="en-US" altLang="ko-KR" baseline="0" dirty="0" smtClean="0"/>
              <a:t>But What we have to check carefully is that the data is not PM concentration data and</a:t>
            </a:r>
          </a:p>
          <a:p>
            <a:r>
              <a:rPr lang="en-US" altLang="ko-KR" baseline="0" dirty="0" smtClean="0"/>
              <a:t>This value is 8-h average value, not 1hour value.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This is the end of first paper explanation.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3868" y="6505183"/>
            <a:ext cx="1277888" cy="352817"/>
          </a:xfrm>
          <a:prstGeom prst="rect">
            <a:avLst/>
          </a:prstGeom>
        </p:spPr>
      </p:pic>
      <p:pic>
        <p:nvPicPr>
          <p:cNvPr id="14" name="Picture 24" descr="Signature01_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18262"/>
            <a:ext cx="184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03916" y="6525344"/>
            <a:ext cx="936168" cy="29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669501-7CBD-40AE-87EA-309AA74DD57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1547664" y="2204864"/>
            <a:ext cx="6912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0" kern="1200" dirty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조선일보명조" pitchFamily="18" charset="-127"/>
              </a:rPr>
              <a:t>Thank you for your listening</a:t>
            </a:r>
            <a:endParaRPr lang="ko-KR" altLang="en-US" sz="6600" b="0" kern="12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sk\Desktop\abstract-blue-backgrounds-14_1920x1200_71472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1259632" y="729272"/>
            <a:ext cx="77769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83260" y="2060575"/>
            <a:ext cx="8028305" cy="1225549"/>
          </a:xfrm>
        </p:spPr>
        <p:txBody>
          <a:bodyPr/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Prediction based on CNN-LSTM model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755650" y="4653280"/>
            <a:ext cx="8023225" cy="15849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Presented by lee seonggu</a:t>
            </a: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Sungkyunkwan University (SKKU), Korea</a:t>
            </a:r>
            <a:endParaRPr lang="ko-KR" altLang="en-US" sz="18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l" defTabSz="914400" eaLnBrk="0" fontAlgn="auto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</a:t>
            </a:r>
            <a:r>
              <a:rPr lang="en-US" altLang="ko-KR" sz="20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                       </a:t>
            </a: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ctr" defTabSz="914400" eaLnBrk="0" fontAlgn="auto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			</a:t>
            </a:r>
            <a:endParaRPr lang="ko-KR" altLang="en-US" sz="20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1299977"/>
            <a:ext cx="7429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cs typeface="Times New Roman" panose="02020603050405020304" pitchFamily="18" charset="0"/>
              </a:rPr>
              <a:t>2. A Deep CNN-LSTM Model for Particulate Matter (PM2.5) Forecasting in Smart Cities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2400" dirty="0" smtClean="0"/>
              <a:t>Huang, C.-J.; </a:t>
            </a:r>
            <a:r>
              <a:rPr lang="en-US" sz="2400" dirty="0" err="1" smtClean="0"/>
              <a:t>Kuo</a:t>
            </a:r>
            <a:r>
              <a:rPr lang="en-US" sz="2400" dirty="0" smtClean="0"/>
              <a:t>, P.-H.  Sensors 2018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3429000"/>
            <a:ext cx="797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b="1" dirty="0" smtClean="0">
                <a:cs typeface="Times New Roman" pitchFamily="18" charset="0"/>
              </a:rPr>
              <a:t>Purpose on this paper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Develop </a:t>
            </a:r>
            <a:r>
              <a:rPr lang="en-US" altLang="ko-KR" dirty="0" err="1" smtClean="0"/>
              <a:t>APNet</a:t>
            </a:r>
            <a:r>
              <a:rPr lang="en-US" altLang="ko-KR" dirty="0" smtClean="0"/>
              <a:t>(Air pollution Network) that </a:t>
            </a:r>
            <a:r>
              <a:rPr lang="en-US" altLang="ko-KR" dirty="0" smtClean="0">
                <a:solidFill>
                  <a:srgbClr val="FF0000"/>
                </a:solidFill>
              </a:rPr>
              <a:t>integrates the CNN and LSTM architectures to predict PM2.5 concentration.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Compare to several popular algorithm.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</a:t>
            </a:r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 Overview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/>
          <a:srcRect t="19984" r="8466"/>
          <a:stretch>
            <a:fillRect/>
          </a:stretch>
        </p:blipFill>
        <p:spPr bwMode="auto">
          <a:xfrm>
            <a:off x="3603882" y="2071678"/>
            <a:ext cx="5289293" cy="3146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333" y="2071678"/>
            <a:ext cx="3497549" cy="2712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85786" y="570287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Input data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43504" y="5685368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CNN-LSTM Model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596" y="142873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dataset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61357" y="142873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CNN-LSTM Model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</a:t>
            </a:r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Method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367" y="1214422"/>
            <a:ext cx="82868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Batch Normalization</a:t>
            </a:r>
            <a:r>
              <a:rPr lang="en-US" altLang="ko-KR" b="1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Avoid </a:t>
            </a:r>
            <a:r>
              <a:rPr lang="en-US" altLang="ko-KR" dirty="0" err="1" smtClean="0"/>
              <a:t>overfitting</a:t>
            </a:r>
            <a:r>
              <a:rPr lang="en-US" altLang="ko-KR" dirty="0" smtClean="0"/>
              <a:t> and gradient vanishing/exploding problem.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Reduce Learning time.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sz="1600" dirty="0" smtClean="0"/>
          </a:p>
          <a:p>
            <a:endParaRPr lang="en-US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0745" y="2115443"/>
            <a:ext cx="1845437" cy="174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57620" y="2428868"/>
            <a:ext cx="432573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kumimoji="1" lang="en-US" altLang="ko-K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- input value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y</a:t>
            </a:r>
            <a:r>
              <a:rPr kumimoji="1" lang="en-US" altLang="ko-KR" sz="1400" b="0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- output after batch normalization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m - mini-batch size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µ</a:t>
            </a:r>
            <a:r>
              <a:rPr kumimoji="1" lang="en-US" altLang="ko-K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- mean of all the inputs in the same mini-batch</a:t>
            </a:r>
            <a:endParaRPr kumimoji="1" lang="en-US" altLang="ko-KR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σ</a:t>
            </a:r>
            <a:r>
              <a:rPr kumimoji="1" lang="en-US" altLang="ko-KR" sz="14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kumimoji="1" lang="en-US" altLang="ko-KR" sz="1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- variance of the input in a mini-batch</a:t>
            </a:r>
            <a:endParaRPr kumimoji="1" lang="en-US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Times New Roman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6367" y="4000504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/>
              <a:t>2. </a:t>
            </a:r>
            <a:r>
              <a:rPr lang="en-US" altLang="ko-KR" b="1" dirty="0" smtClean="0"/>
              <a:t>SELU(Scaled Exponential Linear Units)</a:t>
            </a:r>
            <a:endParaRPr lang="en-US" altLang="ko-KR" b="1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It is activation function that replace RELU(Rectified Linear Unit).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It also avoid </a:t>
            </a:r>
            <a:r>
              <a:rPr lang="en-US" altLang="ko-KR" dirty="0" smtClean="0"/>
              <a:t>gradient vanishing/exploding problem.</a:t>
            </a:r>
            <a:r>
              <a:rPr lang="en-US" dirty="0" smtClean="0"/>
              <a:t>  </a:t>
            </a:r>
            <a:endParaRPr lang="en-US" dirty="0" smtClean="0"/>
          </a:p>
        </p:txBody>
      </p:sp>
      <p:pic>
        <p:nvPicPr>
          <p:cNvPr id="6146" name="Picture 2" descr="Reluì ëí ì´ë¯¸ì§ ê²ìê²°ê³¼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0233" y="5072074"/>
            <a:ext cx="1685949" cy="1312868"/>
          </a:xfrm>
          <a:prstGeom prst="rect">
            <a:avLst/>
          </a:prstGeom>
          <a:noFill/>
        </p:spPr>
      </p:pic>
      <p:pic>
        <p:nvPicPr>
          <p:cNvPr id="6148" name="Picture 4" descr="Selu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10199" y="5214950"/>
            <a:ext cx="2033569" cy="1171083"/>
          </a:xfrm>
          <a:prstGeom prst="rect">
            <a:avLst/>
          </a:prstGeom>
          <a:noFill/>
        </p:spPr>
      </p:pic>
      <p:sp>
        <p:nvSpPr>
          <p:cNvPr id="11" name="오른쪽 화살표 10"/>
          <p:cNvSpPr/>
          <p:nvPr/>
        </p:nvSpPr>
        <p:spPr>
          <a:xfrm>
            <a:off x="4246792" y="5500702"/>
            <a:ext cx="39664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5072074"/>
            <a:ext cx="2000264" cy="40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직선 연결선 12"/>
          <p:cNvCxnSpPr/>
          <p:nvPr/>
        </p:nvCxnSpPr>
        <p:spPr>
          <a:xfrm>
            <a:off x="5182960" y="6143644"/>
            <a:ext cx="1960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Result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 t="50980"/>
          <a:stretch>
            <a:fillRect/>
          </a:stretch>
        </p:blipFill>
        <p:spPr bwMode="auto">
          <a:xfrm>
            <a:off x="1071538" y="1357298"/>
            <a:ext cx="6366859" cy="247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/>
          <a:srcRect b="49020"/>
          <a:stretch>
            <a:fillRect/>
          </a:stretch>
        </p:blipFill>
        <p:spPr bwMode="auto">
          <a:xfrm>
            <a:off x="1267888" y="3500438"/>
            <a:ext cx="609499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6429388" y="1643050"/>
            <a:ext cx="714380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429388" y="3929066"/>
            <a:ext cx="714380" cy="1928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Result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 l="10208" t="59689" r="65208" b="12823"/>
          <a:stretch>
            <a:fillRect/>
          </a:stretch>
        </p:blipFill>
        <p:spPr bwMode="auto">
          <a:xfrm>
            <a:off x="1629171" y="1325902"/>
            <a:ext cx="57289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3643314"/>
            <a:ext cx="5228845" cy="171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Result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357562"/>
            <a:ext cx="5496561" cy="19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28377" y="1428736"/>
            <a:ext cx="5572138" cy="1786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Result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640156"/>
            <a:ext cx="6357982" cy="214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716925"/>
            <a:ext cx="6032511" cy="200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616047"/>
            <a:ext cx="6215106" cy="199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	</a:t>
            </a:r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Conclusion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382" y="2571744"/>
            <a:ext cx="2999282" cy="395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 t="19984" r="8466"/>
          <a:stretch>
            <a:fillRect/>
          </a:stretch>
        </p:blipFill>
        <p:spPr bwMode="auto">
          <a:xfrm>
            <a:off x="3786182" y="3429000"/>
            <a:ext cx="4754332" cy="282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06366" y="1214422"/>
            <a:ext cx="8537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1. Both of papers verify that </a:t>
            </a:r>
            <a:r>
              <a:rPr lang="en-US" sz="1600" b="1" dirty="0" smtClean="0">
                <a:solidFill>
                  <a:srgbClr val="FF0000"/>
                </a:solidFill>
              </a:rPr>
              <a:t>CNN-LSTM model is better than LSTM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or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CNN model.</a:t>
            </a:r>
          </a:p>
          <a:p>
            <a:r>
              <a:rPr lang="en-US" sz="1600" dirty="0" smtClean="0"/>
              <a:t>2. </a:t>
            </a:r>
            <a:r>
              <a:rPr lang="en-US" sz="1600" dirty="0" smtClean="0"/>
              <a:t>In first paper, </a:t>
            </a:r>
            <a:r>
              <a:rPr lang="en-US" sz="1600" b="1" dirty="0" err="1" smtClean="0"/>
              <a:t>Subsampling</a:t>
            </a:r>
            <a:r>
              <a:rPr lang="en-US" sz="1600" b="1" dirty="0" smtClean="0"/>
              <a:t> layer and double LSTM layer </a:t>
            </a:r>
            <a:r>
              <a:rPr lang="en-US" sz="1600" dirty="0" smtClean="0"/>
              <a:t>make the result better.</a:t>
            </a:r>
            <a:endParaRPr lang="en-US" sz="1600" dirty="0" smtClean="0"/>
          </a:p>
          <a:p>
            <a:r>
              <a:rPr lang="en-US" sz="1600" dirty="0" smtClean="0"/>
              <a:t>3. In second paper, It is reasonable </a:t>
            </a:r>
            <a:r>
              <a:rPr lang="en-US" sz="1600" b="1" dirty="0" smtClean="0"/>
              <a:t>to add Batch normalization and SELU to training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&gt; next work is making CNN-LSTM based model using those method.</a:t>
            </a:r>
            <a:endParaRPr lang="en-US" sz="1600" dirty="0" smtClean="0"/>
          </a:p>
          <a:p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936625" cy="293688"/>
          </a:xfrm>
          <a:prstGeom prst="rect">
            <a:avLst/>
          </a:prstGeo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18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Last work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5643570" y="3714752"/>
          <a:ext cx="3357585" cy="1125785"/>
        </p:xfrm>
        <a:graphic>
          <a:graphicData uri="http://schemas.openxmlformats.org/drawingml/2006/table">
            <a:tbl>
              <a:tblPr/>
              <a:tblGrid>
                <a:gridCol w="853625"/>
                <a:gridCol w="512173"/>
                <a:gridCol w="634466"/>
                <a:gridCol w="503698"/>
                <a:gridCol w="853623"/>
              </a:tblGrid>
              <a:tr h="369584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Model</a:t>
                      </a:r>
                      <a:endParaRPr lang="ko-KR" sz="900" b="1" kern="100" dirty="0">
                        <a:solidFill>
                          <a:schemeClr val="bg1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RMSE</a:t>
                      </a:r>
                      <a:endParaRPr lang="ko-KR" sz="900" b="1" kern="100" dirty="0">
                        <a:solidFill>
                          <a:schemeClr val="bg1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b="1" kern="10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Maximum</a:t>
                      </a:r>
                      <a:r>
                        <a:rPr lang="en-US" sz="900" b="1" kern="100" baseline="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lang="en-US" sz="900" b="1" kern="10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error</a:t>
                      </a:r>
                      <a:endParaRPr lang="en-US" sz="900" b="1" kern="100" dirty="0">
                        <a:solidFill>
                          <a:schemeClr val="bg1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900" b="1" kern="10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Mean</a:t>
                      </a:r>
                      <a:r>
                        <a:rPr lang="en-US" altLang="ko-KR" sz="900" b="1" kern="100" baseline="0" dirty="0" smtClean="0">
                          <a:solidFill>
                            <a:schemeClr val="bg1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 error</a:t>
                      </a:r>
                      <a:endParaRPr lang="ko-KR" sz="900" b="1" kern="100" dirty="0">
                        <a:solidFill>
                          <a:schemeClr val="bg1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00" dirty="0" smtClean="0">
                          <a:solidFill>
                            <a:schemeClr val="bg1"/>
                          </a:solidFill>
                          <a:latin typeface="Times New Roman"/>
                          <a:ea typeface="+mn-ea"/>
                          <a:cs typeface="맑은 고딕"/>
                        </a:rPr>
                        <a:t>Standard deviation</a:t>
                      </a:r>
                      <a:endParaRPr lang="ko-KR" sz="900" b="1" kern="100" dirty="0">
                        <a:solidFill>
                          <a:schemeClr val="bg1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09517"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PERSISTENT</a:t>
                      </a:r>
                      <a:endParaRPr lang="ko-KR" altLang="en-US" sz="1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6.8638</a:t>
                      </a:r>
                      <a:endParaRPr lang="ko-KR" altLang="en-US" sz="1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59</a:t>
                      </a:r>
                      <a:endParaRPr lang="ko-KR" altLang="en-US" sz="1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맑은 고딕"/>
                          <a:cs typeface="맑은 고딕"/>
                        </a:rPr>
                        <a:t>4.727</a:t>
                      </a:r>
                      <a:endParaRPr lang="ko-KR" sz="10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맑은 고딕"/>
                          <a:cs typeface="맑은 고딕"/>
                        </a:rPr>
                        <a:t>4.978</a:t>
                      </a:r>
                      <a:endParaRPr lang="ko-KR" sz="10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42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맑은 고딕"/>
                          <a:cs typeface="맑은 고딕"/>
                        </a:rPr>
                        <a:t>ARIMA</a:t>
                      </a:r>
                      <a:endParaRPr lang="ko-KR" sz="10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맑은 고딕"/>
                          <a:cs typeface="맑은 고딕"/>
                        </a:rPr>
                        <a:t>6.5501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맑은 고딕"/>
                          <a:cs typeface="맑은 고딕"/>
                        </a:rPr>
                        <a:t>53.27</a:t>
                      </a:r>
                      <a:endParaRPr lang="ko-KR" sz="10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4.609</a:t>
                      </a:r>
                      <a:endParaRPr lang="ko-KR" altLang="en-US" sz="1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4.690</a:t>
                      </a:r>
                      <a:endParaRPr lang="ko-KR" altLang="en-US" sz="1000" dirty="0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342"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맑은 고딕"/>
                          <a:cs typeface="맑은 고딕"/>
                        </a:rPr>
                        <a:t>LSTM</a:t>
                      </a:r>
                      <a:endParaRPr lang="ko-KR" sz="1000" kern="100" dirty="0"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맑은 고딕"/>
                        </a:rPr>
                        <a:t>5.2422</a:t>
                      </a:r>
                      <a:endParaRPr lang="ko-KR" altLang="ko-KR" sz="1000" b="1" kern="100" dirty="0">
                        <a:solidFill>
                          <a:srgbClr val="FF0000"/>
                        </a:solidFill>
                        <a:latin typeface="Times New Roman"/>
                        <a:ea typeface="+mn-ea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맑은 고딕"/>
                          <a:cs typeface="맑은 고딕"/>
                        </a:rPr>
                        <a:t>34.22</a:t>
                      </a:r>
                      <a:endParaRPr lang="ko-KR" sz="1000" b="1" kern="100" dirty="0">
                        <a:solidFill>
                          <a:srgbClr val="FF0000"/>
                        </a:solidFill>
                        <a:latin typeface="Times New Roman"/>
                        <a:ea typeface="맑은 고딕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맑은 고딕"/>
                        </a:rPr>
                        <a:t>3.874</a:t>
                      </a:r>
                      <a:endParaRPr lang="ko-KR" altLang="ko-KR" sz="1000" b="1" kern="100" dirty="0">
                        <a:solidFill>
                          <a:srgbClr val="FF0000"/>
                        </a:solidFill>
                        <a:latin typeface="Times New Roman"/>
                        <a:ea typeface="+mn-ea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FF0000"/>
                          </a:solidFill>
                          <a:latin typeface="Times New Roman"/>
                          <a:ea typeface="+mn-ea"/>
                          <a:cs typeface="맑은 고딕"/>
                        </a:rPr>
                        <a:t>3.575</a:t>
                      </a:r>
                      <a:endParaRPr lang="ko-KR" altLang="ko-KR" sz="1000" b="1" kern="100" dirty="0">
                        <a:solidFill>
                          <a:srgbClr val="FF0000"/>
                        </a:solidFill>
                        <a:latin typeface="Times New Roman"/>
                        <a:ea typeface="+mn-ea"/>
                        <a:cs typeface="맑은 고딕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367" y="3286124"/>
            <a:ext cx="4796570" cy="234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606367" y="1000108"/>
            <a:ext cx="8286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Last work is PM(Particulate Matter) prediction with simple LSTM model</a:t>
            </a:r>
            <a:br>
              <a:rPr lang="en-US" altLang="ko-KR" sz="1600" b="1" dirty="0" smtClean="0"/>
            </a:br>
            <a:endParaRPr lang="en-US" altLang="ko-KR" sz="1600" dirty="0" smtClean="0"/>
          </a:p>
          <a:p>
            <a:r>
              <a:rPr lang="en-US" altLang="ko-KR" sz="1600" b="1" dirty="0" smtClean="0"/>
              <a:t>Project Step 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Preparing dataset (Suwon PM10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/>
              <a:t>dataset)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Modeling and Training (with LSTM)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Prediction (get RMSE)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Evaluation</a:t>
            </a:r>
          </a:p>
          <a:p>
            <a:pPr marL="342900" indent="-342900">
              <a:buAutoNum type="arabicPeriod"/>
            </a:pPr>
            <a:endParaRPr lang="en-US" altLang="ko-KR" sz="1600" dirty="0" smtClean="0"/>
          </a:p>
          <a:p>
            <a:pPr marL="342900" indent="-342900"/>
            <a:r>
              <a:rPr lang="en-US" altLang="ko-KR" sz="1600" b="1" dirty="0" smtClean="0"/>
              <a:t>Result</a:t>
            </a:r>
          </a:p>
          <a:p>
            <a:endParaRPr lang="en-US" sz="1600" b="1" dirty="0" smtClean="0"/>
          </a:p>
        </p:txBody>
      </p:sp>
      <p:sp>
        <p:nvSpPr>
          <p:cNvPr id="21" name="슬라이드 번호 개체 틀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367" y="5929330"/>
            <a:ext cx="803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▶ </a:t>
            </a:r>
            <a:r>
              <a:rPr lang="en-US" altLang="ko-KR" dirty="0" smtClean="0"/>
              <a:t>more accurate model is needed that does not show </a:t>
            </a:r>
            <a:r>
              <a:rPr lang="en-US" altLang="ko-KR" dirty="0" smtClean="0"/>
              <a:t>time-shift result.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CNN-LSTM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071546"/>
            <a:ext cx="8286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b="1" dirty="0" smtClean="0"/>
              <a:t>1D CNN (1 Dimension Convolution Neural Network)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It can efficiently extract </a:t>
            </a:r>
            <a:r>
              <a:rPr lang="en-US" altLang="ko-KR" dirty="0" smtClean="0">
                <a:solidFill>
                  <a:srgbClr val="FF0000"/>
                </a:solidFill>
              </a:rPr>
              <a:t>the inherent features from input data.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(huge air quality and meteorological data).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/>
            </a:r>
            <a:br>
              <a:rPr lang="en-US" altLang="ko-KR" b="1" dirty="0" smtClean="0"/>
            </a:b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/>
            <a:r>
              <a:rPr lang="en-US" altLang="ko-KR" b="1" dirty="0" smtClean="0"/>
              <a:t>LSTM (Long-Short Term Memory)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It can sufficiently reflect </a:t>
            </a:r>
            <a:r>
              <a:rPr lang="en-US" altLang="ko-KR" dirty="0" smtClean="0">
                <a:solidFill>
                  <a:srgbClr val="FF0000"/>
                </a:solidFill>
              </a:rPr>
              <a:t>the long-term </a:t>
            </a:r>
            <a:br>
              <a:rPr lang="en-US" altLang="ko-KR" dirty="0" smtClean="0">
                <a:solidFill>
                  <a:srgbClr val="FF0000"/>
                </a:solidFill>
              </a:rPr>
            </a:br>
            <a:r>
              <a:rPr lang="en-US" altLang="ko-KR" dirty="0" smtClean="0">
                <a:solidFill>
                  <a:srgbClr val="FF0000"/>
                </a:solidFill>
              </a:rPr>
              <a:t>historic process </a:t>
            </a:r>
            <a:r>
              <a:rPr lang="en-US" altLang="ko-KR" dirty="0" smtClean="0"/>
              <a:t>of the input time series</a:t>
            </a:r>
          </a:p>
          <a:p>
            <a:pPr marL="342900" indent="-342900"/>
            <a:r>
              <a:rPr lang="en-US" altLang="ko-KR" dirty="0" smtClean="0"/>
              <a:t>	data.</a:t>
            </a:r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 smtClean="0"/>
          </a:p>
          <a:p>
            <a:endParaRPr lang="en-US" b="1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42" y="3857628"/>
            <a:ext cx="2574783" cy="27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2143116"/>
            <a:ext cx="4214842" cy="153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5786" y="1299977"/>
            <a:ext cx="7429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cs typeface="Times New Roman" panose="02020603050405020304" pitchFamily="18" charset="0"/>
              </a:rPr>
              <a:t>1. A hybrid model based on </a:t>
            </a:r>
            <a:r>
              <a:rPr lang="en-US" altLang="ko-KR" sz="2400" b="1" dirty="0" err="1" smtClean="0">
                <a:cs typeface="Times New Roman" panose="02020603050405020304" pitchFamily="18" charset="0"/>
              </a:rPr>
              <a:t>convolutional</a:t>
            </a:r>
            <a:r>
              <a:rPr lang="en-US" altLang="ko-KR" sz="2400" b="1" dirty="0" smtClean="0">
                <a:cs typeface="Times New Roman" panose="02020603050405020304" pitchFamily="18" charset="0"/>
              </a:rPr>
              <a:t> neural networks and long short-term memory for ozone concentration prediction</a:t>
            </a:r>
            <a: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</a:b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Unjin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Pak,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Chungsong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Kim,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Unsok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Ryu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Kyongjin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Sok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Sungnam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Pak. Air Quality, Atmosphere &amp; Health (2018)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472" y="3429000"/>
            <a:ext cx="7978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ko-KR" b="1" dirty="0" smtClean="0">
                <a:cs typeface="Times New Roman" pitchFamily="18" charset="0"/>
              </a:rPr>
              <a:t>Purpose on this paper </a:t>
            </a:r>
          </a:p>
          <a:p>
            <a:pPr marL="457200" indent="-4572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  <a:cs typeface="Times New Roman" pitchFamily="18" charset="0"/>
              </a:rPr>
              <a:t>Constructing </a:t>
            </a:r>
            <a:r>
              <a:rPr lang="en-US" altLang="ko-KR" dirty="0" smtClean="0">
                <a:solidFill>
                  <a:srgbClr val="FF0000"/>
                </a:solidFill>
                <a:cs typeface="Times New Roman" pitchFamily="18" charset="0"/>
              </a:rPr>
              <a:t>the effective structure of the CNN-LSTM hybrid model</a:t>
            </a:r>
            <a:r>
              <a:rPr lang="en-US" altLang="ko-KR" dirty="0" smtClean="0"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altLang="ko-KR" dirty="0" smtClean="0">
                <a:cs typeface="Times New Roman" pitchFamily="18" charset="0"/>
              </a:rPr>
              <a:t>Predicting the next day’s 8-h average ozone </a:t>
            </a:r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latin typeface="+mj-lt"/>
                <a:ea typeface="HY헤드라인M" charset="0"/>
              </a:rPr>
              <a:t>	Overview</a:t>
            </a:r>
            <a:endParaRPr lang="ko-KR" altLang="en-US" sz="2800" b="1" strike="noStrike" cap="none" dirty="0" smtClean="0"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382" y="2000240"/>
            <a:ext cx="3164800" cy="4171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6861" y="2285992"/>
            <a:ext cx="4786314" cy="179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596" y="142873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CNN-LSTM Model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86248" y="142873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Block Diagram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Input &amp; Preprocessing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714488"/>
            <a:ext cx="3474752" cy="346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4295" y="1857364"/>
            <a:ext cx="4422345" cy="285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아래로 구부러진 화살표 8"/>
          <p:cNvSpPr/>
          <p:nvPr/>
        </p:nvSpPr>
        <p:spPr>
          <a:xfrm flipV="1">
            <a:off x="3119113" y="5286388"/>
            <a:ext cx="2748775" cy="713587"/>
          </a:xfrm>
          <a:prstGeom prst="curvedDownArrow">
            <a:avLst>
              <a:gd name="adj1" fmla="val 25000"/>
              <a:gd name="adj2" fmla="val 1210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024225" y="2071678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52787" y="1643050"/>
            <a:ext cx="321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 </a:t>
            </a:r>
            <a:r>
              <a:rPr lang="en-US" altLang="ko-KR" dirty="0" smtClean="0"/>
              <a:t>feature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3383026" y="4040203"/>
            <a:ext cx="2222540" cy="15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24027" y="4714884"/>
            <a:ext cx="364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historical </a:t>
            </a:r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4311301" y="2012382"/>
            <a:ext cx="1069982" cy="7858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86182" y="1601260"/>
            <a:ext cx="1595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Dataset </a:t>
            </a:r>
            <a:r>
              <a:rPr lang="en-US" altLang="ko-KR" dirty="0" smtClean="0"/>
              <a:t>to predict data at time t+1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7158" y="123192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Parameter of dataset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504431" y="1231928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Preprocessing</a:t>
            </a:r>
            <a:endParaRPr lang="ko-KR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 b="69932"/>
          <a:stretch>
            <a:fillRect/>
          </a:stretch>
        </p:blipFill>
        <p:spPr bwMode="auto">
          <a:xfrm>
            <a:off x="2227525" y="5572140"/>
            <a:ext cx="4167552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5"/>
          <a:srcRect l="3489" t="59134" r="15946"/>
          <a:stretch>
            <a:fillRect/>
          </a:stretch>
        </p:blipFill>
        <p:spPr bwMode="auto">
          <a:xfrm>
            <a:off x="2666639" y="5929330"/>
            <a:ext cx="3357586" cy="38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CNN Layer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34761"/>
          <a:stretch>
            <a:fillRect/>
          </a:stretch>
        </p:blipFill>
        <p:spPr bwMode="auto">
          <a:xfrm>
            <a:off x="914400" y="1157299"/>
            <a:ext cx="7910483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extBox 25"/>
          <p:cNvSpPr txBox="1"/>
          <p:nvPr/>
        </p:nvSpPr>
        <p:spPr>
          <a:xfrm>
            <a:off x="785786" y="972633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CNN+ </a:t>
            </a:r>
            <a:r>
              <a:rPr lang="en-US" altLang="ko-KR" b="1" dirty="0" err="1" smtClean="0"/>
              <a:t>SubSampling</a:t>
            </a:r>
            <a:r>
              <a:rPr lang="en-US" altLang="ko-KR" b="1" dirty="0" smtClean="0"/>
              <a:t> Layer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4000496" y="5072074"/>
            <a:ext cx="4214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CN1 </a:t>
            </a:r>
            <a:r>
              <a:rPr lang="en-US" altLang="ko-KR" dirty="0" smtClean="0"/>
              <a:t>= N− CK1 + 1</a:t>
            </a:r>
          </a:p>
          <a:p>
            <a:r>
              <a:rPr lang="en-US" altLang="ko-KR" dirty="0" smtClean="0"/>
              <a:t>CN2 =SN1 − CK2 +1</a:t>
            </a:r>
          </a:p>
          <a:p>
            <a:r>
              <a:rPr lang="en-US" altLang="ko-KR" dirty="0" err="1" smtClean="0"/>
              <a:t>SNi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CNi</a:t>
            </a:r>
            <a:endParaRPr lang="en-US" altLang="ko-KR" dirty="0" smtClean="0"/>
          </a:p>
          <a:p>
            <a:r>
              <a:rPr lang="en-US" altLang="ko-KR" dirty="0" smtClean="0"/>
              <a:t>CN2= </a:t>
            </a:r>
            <a:r>
              <a:rPr lang="en-US" altLang="ko-KR" dirty="0" smtClean="0"/>
              <a:t>CN1</a:t>
            </a:r>
            <a:endParaRPr lang="ko-KR" altLang="en-US" dirty="0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00034" y="5828998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1905000"/>
                <a:gridCol w="381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57240" y="4986986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1524000"/>
                <a:gridCol w="381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연결선 11"/>
          <p:cNvCxnSpPr/>
          <p:nvPr/>
        </p:nvCxnSpPr>
        <p:spPr>
          <a:xfrm rot="5400000" flipH="1" flipV="1">
            <a:off x="257631" y="5229389"/>
            <a:ext cx="842012" cy="357206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16200000" flipV="1">
            <a:off x="2924631" y="5205595"/>
            <a:ext cx="842012" cy="40479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rot="5400000">
            <a:off x="521322" y="5486255"/>
            <a:ext cx="671836" cy="214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664976" y="5593412"/>
            <a:ext cx="67183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rot="16200000" flipH="1">
            <a:off x="872940" y="5456886"/>
            <a:ext cx="671836" cy="2746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5400000">
            <a:off x="2455704" y="5485461"/>
            <a:ext cx="671836" cy="214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5400000">
            <a:off x="2599358" y="5592618"/>
            <a:ext cx="671836" cy="158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rot="16200000" flipH="1">
            <a:off x="2807322" y="5456092"/>
            <a:ext cx="671836" cy="2746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2" y="541712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W</a:t>
            </a:r>
            <a:r>
              <a:rPr lang="en-US" altLang="ko-KR" b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00B050"/>
                </a:solidFill>
              </a:rPr>
              <a:t>W</a:t>
            </a:r>
            <a:r>
              <a:rPr lang="en-US" altLang="ko-KR" b="1" baseline="-25000" dirty="0" smtClean="0">
                <a:solidFill>
                  <a:srgbClr val="00B050"/>
                </a:solidFill>
              </a:rPr>
              <a:t>2</a:t>
            </a:r>
            <a:r>
              <a:rPr lang="en-US" altLang="ko-KR" b="1" dirty="0" smtClean="0"/>
              <a:t>, .., </a:t>
            </a:r>
            <a:r>
              <a:rPr lang="en-US" altLang="ko-KR" b="1" dirty="0" smtClean="0">
                <a:solidFill>
                  <a:srgbClr val="0070C0"/>
                </a:solidFill>
              </a:rPr>
              <a:t>W</a:t>
            </a:r>
            <a:r>
              <a:rPr lang="en-US" altLang="ko-KR" b="1" baseline="-25000" dirty="0" smtClean="0">
                <a:solidFill>
                  <a:srgbClr val="0070C0"/>
                </a:solidFill>
              </a:rPr>
              <a:t>CK1</a:t>
            </a:r>
            <a:endParaRPr lang="ko-KR" altLang="en-US" b="1" baseline="-25000" dirty="0">
              <a:solidFill>
                <a:srgbClr val="0070C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071670" y="3786190"/>
            <a:ext cx="827109" cy="78581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>
            <a:off x="2255837" y="4572009"/>
            <a:ext cx="428628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083719" y="6202940"/>
            <a:ext cx="4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3868" y="6202940"/>
            <a:ext cx="4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57224" y="6202940"/>
            <a:ext cx="4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57240" y="4617654"/>
            <a:ext cx="40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664614" y="4673095"/>
            <a:ext cx="76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strike="noStrike" cap="none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Result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752613"/>
            <a:ext cx="5347103" cy="267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그룹 10"/>
          <p:cNvGrpSpPr/>
          <p:nvPr/>
        </p:nvGrpSpPr>
        <p:grpSpPr>
          <a:xfrm>
            <a:off x="5632823" y="2143117"/>
            <a:ext cx="3260352" cy="1285884"/>
            <a:chOff x="285720" y="4684397"/>
            <a:chExt cx="3862394" cy="1537321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4"/>
            <a:srcRect t="49447"/>
            <a:stretch>
              <a:fillRect/>
            </a:stretch>
          </p:blipFill>
          <p:spPr bwMode="auto">
            <a:xfrm>
              <a:off x="285720" y="4684397"/>
              <a:ext cx="3862394" cy="1537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직사각형 15"/>
            <p:cNvSpPr/>
            <p:nvPr/>
          </p:nvSpPr>
          <p:spPr>
            <a:xfrm>
              <a:off x="3357554" y="5453058"/>
              <a:ext cx="642942" cy="7143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14612" y="5453058"/>
              <a:ext cx="642942" cy="71438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14347" y="976145"/>
            <a:ext cx="7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(1) </a:t>
            </a:r>
            <a:r>
              <a:rPr lang="en-US" altLang="ko-KR" b="1" dirty="0" smtClean="0"/>
              <a:t>Comparison of </a:t>
            </a:r>
            <a:r>
              <a:rPr lang="en-US" altLang="ko-KR" b="1" dirty="0" smtClean="0"/>
              <a:t>CNN-LSTM base </a:t>
            </a:r>
            <a:r>
              <a:rPr lang="en-US" altLang="ko-KR" b="1" dirty="0" smtClean="0"/>
              <a:t>models</a:t>
            </a:r>
            <a:endParaRPr lang="ko-KR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14348" y="1345477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Model(a)~(d) correspond to Model I~</a:t>
            </a:r>
            <a:r>
              <a:rPr lang="ko-KR" altLang="en-US" dirty="0" smtClean="0"/>
              <a:t>Ⅵ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285852" y="4857760"/>
            <a:ext cx="2857520" cy="1304373"/>
            <a:chOff x="4786314" y="4810873"/>
            <a:chExt cx="3214710" cy="1410845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86314" y="4810873"/>
              <a:ext cx="3214710" cy="14108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직사각형 26"/>
            <p:cNvSpPr/>
            <p:nvPr/>
          </p:nvSpPr>
          <p:spPr>
            <a:xfrm>
              <a:off x="7215206" y="5095868"/>
              <a:ext cx="642942" cy="107157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4347" y="4429132"/>
            <a:ext cx="7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(2) </a:t>
            </a:r>
            <a:r>
              <a:rPr lang="en-US" altLang="ko-KR" b="1" dirty="0" smtClean="0"/>
              <a:t>Comparison of other models</a:t>
            </a:r>
            <a:endParaRPr lang="ko-KR" altLang="en-US" b="1" dirty="0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97878" y="4572008"/>
            <a:ext cx="2460204" cy="1556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7"/>
          <a:srcRect t="33531" r="15396"/>
          <a:stretch>
            <a:fillRect/>
          </a:stretch>
        </p:blipFill>
        <p:spPr bwMode="auto">
          <a:xfrm>
            <a:off x="6715140" y="4786322"/>
            <a:ext cx="1857388" cy="55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4964085" y="6143644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performance improvement (rate)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14400" y="6128387"/>
            <a:ext cx="3929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Performance index comparison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strike="noStrike" cap="none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Result</a:t>
            </a:r>
            <a:endParaRPr lang="ko-KR" altLang="en-US" sz="2800" b="1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7" y="976145"/>
            <a:ext cx="8178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(3</a:t>
            </a:r>
            <a:r>
              <a:rPr lang="en-US" altLang="ko-KR" b="1" dirty="0" smtClean="0"/>
              <a:t>) </a:t>
            </a:r>
            <a:r>
              <a:rPr lang="en-US" altLang="ko-KR" b="1" dirty="0" smtClean="0"/>
              <a:t>Comparison </a:t>
            </a:r>
            <a:r>
              <a:rPr lang="en-US" altLang="ko-KR" b="1" dirty="0" smtClean="0"/>
              <a:t>of </a:t>
            </a:r>
            <a:r>
              <a:rPr lang="en-US" altLang="ko-KR" b="1" dirty="0" smtClean="0"/>
              <a:t>Observed </a:t>
            </a:r>
            <a:r>
              <a:rPr lang="en-US" altLang="ko-KR" b="1" dirty="0" smtClean="0"/>
              <a:t>and </a:t>
            </a:r>
            <a:r>
              <a:rPr lang="en-US" altLang="ko-KR" b="1" dirty="0" smtClean="0"/>
              <a:t>Predicted </a:t>
            </a:r>
            <a:r>
              <a:rPr lang="en-US" altLang="ko-KR" b="1" dirty="0" smtClean="0"/>
              <a:t>value 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sz="1600" dirty="0" smtClean="0"/>
              <a:t>(during May to September 2017 by the CNN- LSTM model IV)</a:t>
            </a:r>
            <a:endParaRPr lang="ko-KR" altLang="en-US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 l="23363" t="5022"/>
          <a:stretch>
            <a:fillRect/>
          </a:stretch>
        </p:blipFill>
        <p:spPr bwMode="auto">
          <a:xfrm>
            <a:off x="1000100" y="1857364"/>
            <a:ext cx="6561421" cy="40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23624</TotalTime>
  <Pages>6</Pages>
  <Words>1578</Words>
  <Characters>0</Characters>
  <Application>Microsoft Office PowerPoint</Application>
  <DocSecurity>0</DocSecurity>
  <PresentationFormat>화면 슬라이드 쇼(4:3)</PresentationFormat>
  <Lines>0</Lines>
  <Paragraphs>282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Arial</vt:lpstr>
      <vt:lpstr>Times New Roman</vt:lpstr>
      <vt:lpstr>HY헤드라인M</vt:lpstr>
      <vt:lpstr>맑은 고딕</vt:lpstr>
      <vt:lpstr>조선일보명조</vt:lpstr>
      <vt:lpstr>Office 테마</vt:lpstr>
      <vt:lpstr>Air Pollution Prediction based on CNN-LSTM model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MSL Template</dc:title>
  <dc:creator>Template</dc:creator>
  <cp:lastModifiedBy>Jaxx</cp:lastModifiedBy>
  <cp:revision>2464</cp:revision>
  <dcterms:modified xsi:type="dcterms:W3CDTF">2018-10-12T04:50:23Z</dcterms:modified>
</cp:coreProperties>
</file>