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5" r:id="rId1"/>
  </p:sldMasterIdLst>
  <p:notesMasterIdLst>
    <p:notesMasterId r:id="rId17"/>
  </p:notesMasterIdLst>
  <p:handoutMasterIdLst>
    <p:handoutMasterId r:id="rId18"/>
  </p:handoutMasterIdLst>
  <p:sldIdLst>
    <p:sldId id="323" r:id="rId2"/>
    <p:sldId id="449" r:id="rId3"/>
    <p:sldId id="424" r:id="rId4"/>
    <p:sldId id="446" r:id="rId5"/>
    <p:sldId id="439" r:id="rId6"/>
    <p:sldId id="450" r:id="rId7"/>
    <p:sldId id="451" r:id="rId8"/>
    <p:sldId id="452" r:id="rId9"/>
    <p:sldId id="455" r:id="rId10"/>
    <p:sldId id="454" r:id="rId11"/>
    <p:sldId id="456" r:id="rId12"/>
    <p:sldId id="457" r:id="rId13"/>
    <p:sldId id="458" r:id="rId14"/>
    <p:sldId id="460" r:id="rId15"/>
    <p:sldId id="459" r:id="rId16"/>
  </p:sldIdLst>
  <p:sldSz cx="9144000" cy="6858000" type="screen4x3"/>
  <p:notesSz cx="6742113" cy="9872663"/>
  <p:embeddedFontLst>
    <p:embeddedFont>
      <p:font typeface="HY헤드라인M" pitchFamily="18" charset="-127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Arial Unicode MS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 xmlns="" xmlns:p14="http://schemas.microsoft.com/office/powerpoint/2010/main">
        <p15:guide id="1" orient="horz" pos="3110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notesGuideLst>
    </p:ext>
    <p:ext uri="{EFAFB233-063F-42B5-8137-9DF3F51BA10A}">
      <p15:sldGuideLst xmlns:p15="http://schemas.microsoft.com/office/powerpoint/2012/main" xmlns:p14="http://schemas.microsoft.com/office/powerpoint/2010/main" xmlns="">
        <p15:guide id="1" orient="horz" pos="2158" userDrawn="0">
          <p15:clr>
            <a:srgbClr val="A4A3A4"/>
          </p15:clr>
        </p15:guide>
        <p15:guide id="2" pos="2878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</p:extLst>
  </p:showPr>
  <p:clrMru>
    <a:srgbClr val="7030A0"/>
    <a:srgbClr val="FFFFFF"/>
    <a:srgbClr val="FFC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11" autoAdjust="0"/>
    <p:restoredTop sz="90767" autoAdjust="0"/>
  </p:normalViewPr>
  <p:slideViewPr>
    <p:cSldViewPr snapToObjects="1">
      <p:cViewPr>
        <p:scale>
          <a:sx n="75" d="100"/>
          <a:sy n="75" d="100"/>
        </p:scale>
        <p:origin x="-1668" y="-72"/>
      </p:cViewPr>
      <p:guideLst>
        <p:guide orient="horz" pos="2158"/>
        <p:guide pos="2878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Objects="1">
      <p:cViewPr varScale="1">
        <p:scale>
          <a:sx n="81" d="100"/>
          <a:sy n="81" d="100"/>
        </p:scale>
        <p:origin x="-3990" y="-84"/>
      </p:cViewPr>
      <p:guideLst>
        <p:guide orient="horz" pos="2158"/>
        <p:guide pos="2878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176EA4-8DB1-437E-BBF8-7630FFE60AF0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30930-C343-43C2-92F6-3D29E615A4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0965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8971" y="0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F2D320-43C7-4EA1-A92A-ABAF985AB554}" type="datetimeFigureOut">
              <a:rPr lang="ko-KR" altLang="en-US" smtClean="0"/>
              <a:pPr/>
              <a:t>2021-04-10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39775"/>
            <a:ext cx="4935537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212" y="4689515"/>
            <a:ext cx="5393690" cy="444269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8971" y="9377316"/>
            <a:ext cx="2921582" cy="4936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3A74C-C224-45C9-A36C-269D17BF4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01644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I’m planned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explain my prediction model more detail.</a:t>
            </a:r>
            <a:endParaRPr lang="en-US" altLang="ko-KR" sz="1200" b="1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presentation,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I’ll focus on how my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 Model</a:t>
            </a:r>
            <a:b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1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data and predict </a:t>
            </a:r>
            <a:r>
              <a:rPr lang="en-US" altLang="ko-KR" sz="12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particlulate</a:t>
            </a:r>
            <a:r>
              <a:rPr lang="en-US" altLang="ko-KR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Matter.</a:t>
            </a:r>
            <a:endParaRPr lang="en-US" altLang="ko-KR" i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</a:t>
            </a:r>
            <a:r>
              <a:rPr lang="en-US" altLang="ko-KR" baseline="0" dirty="0" smtClean="0"/>
              <a:t> this is basic encoder-decoder structure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structure is made to solve </a:t>
            </a:r>
            <a:r>
              <a:rPr lang="en-US" altLang="ko-KR" b="1" dirty="0" smtClean="0">
                <a:solidFill>
                  <a:srgbClr val="FF0000"/>
                </a:solidFill>
              </a:rPr>
              <a:t>Sequence to Sequence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problem.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Encoder encodes input-sequence continuously, and </a:t>
            </a:r>
            <a:r>
              <a:rPr lang="en-US" altLang="ko-KR" b="1" dirty="0" smtClean="0">
                <a:solidFill>
                  <a:srgbClr val="FF0000"/>
                </a:solidFill>
              </a:rPr>
              <a:t>makes encoded output vector.</a:t>
            </a:r>
          </a:p>
          <a:p>
            <a:pPr marL="342900" indent="-342900">
              <a:buFontTx/>
              <a:buNone/>
            </a:pPr>
            <a:r>
              <a:rPr lang="en-US" altLang="ko-KR" dirty="0" smtClean="0"/>
              <a:t>Decoder i</a:t>
            </a:r>
            <a:r>
              <a:rPr lang="en-US" dirty="0" smtClean="0"/>
              <a:t>nterprets this and </a:t>
            </a:r>
            <a:r>
              <a:rPr lang="en-US" b="1" dirty="0" smtClean="0">
                <a:solidFill>
                  <a:srgbClr val="FF0000"/>
                </a:solidFill>
              </a:rPr>
              <a:t>generate output sequence.</a:t>
            </a:r>
          </a:p>
          <a:p>
            <a:pPr marL="342900" indent="-342900">
              <a:buFontTx/>
              <a:buNone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In time series problem,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Input Sequence is from past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input-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And 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Output Sequence is future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out</a:t>
            </a:r>
            <a:r>
              <a:rPr lang="en-US" altLang="ko-KR" b="1" dirty="0" smtClean="0">
                <a:solidFill>
                  <a:srgbClr val="FF0000"/>
                </a:solidFill>
              </a:rPr>
              <a:t>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output-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>
                <a:solidFill>
                  <a:srgbClr val="FF0000"/>
                </a:solidFill>
              </a:rPr>
              <a:t>This mean that Input Sequence is from past data.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this case, input time-step is 4 and output time-step is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</a:t>
            </a:r>
            <a:r>
              <a:rPr lang="en-US" altLang="ko-KR" baseline="0" dirty="0" smtClean="0"/>
              <a:t> this is basic encoder-decoder structure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structure is made to solve </a:t>
            </a:r>
            <a:r>
              <a:rPr lang="en-US" altLang="ko-KR" b="1" dirty="0" smtClean="0">
                <a:solidFill>
                  <a:srgbClr val="FF0000"/>
                </a:solidFill>
              </a:rPr>
              <a:t>Sequence to Sequence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problem.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Encoder encodes input-sequence continuously, and </a:t>
            </a:r>
            <a:r>
              <a:rPr lang="en-US" altLang="ko-KR" b="1" dirty="0" smtClean="0">
                <a:solidFill>
                  <a:srgbClr val="FF0000"/>
                </a:solidFill>
              </a:rPr>
              <a:t>makes encoded output vector.</a:t>
            </a:r>
          </a:p>
          <a:p>
            <a:pPr marL="342900" indent="-342900">
              <a:buFontTx/>
              <a:buNone/>
            </a:pPr>
            <a:r>
              <a:rPr lang="en-US" altLang="ko-KR" dirty="0" smtClean="0"/>
              <a:t>Decoder i</a:t>
            </a:r>
            <a:r>
              <a:rPr lang="en-US" dirty="0" smtClean="0"/>
              <a:t>nterprets this and </a:t>
            </a:r>
            <a:r>
              <a:rPr lang="en-US" b="1" dirty="0" smtClean="0">
                <a:solidFill>
                  <a:srgbClr val="FF0000"/>
                </a:solidFill>
              </a:rPr>
              <a:t>generate output sequence.</a:t>
            </a:r>
          </a:p>
          <a:p>
            <a:pPr marL="342900" indent="-342900">
              <a:buFontTx/>
              <a:buNone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In time series problem,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Input Sequence is from past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input-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And 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Output Sequence is future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out</a:t>
            </a:r>
            <a:r>
              <a:rPr lang="en-US" altLang="ko-KR" b="1" dirty="0" smtClean="0">
                <a:solidFill>
                  <a:srgbClr val="FF0000"/>
                </a:solidFill>
              </a:rPr>
              <a:t>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output-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>
                <a:solidFill>
                  <a:srgbClr val="FF0000"/>
                </a:solidFill>
              </a:rPr>
              <a:t>This mean that Input Sequence is from past data.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this case, input time-step is 4 and output time-step is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This is model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But to explain more easily, some parameter are changed.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case, I set input-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4 and output-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 is used</a:t>
            </a:r>
            <a:r>
              <a:rPr lang="en-US" altLang="ko-KR" b="1" baseline="0" dirty="0" smtClean="0"/>
              <a:t> to encoder. And </a:t>
            </a:r>
            <a:r>
              <a:rPr lang="en-US" altLang="ko-KR" b="1" baseline="0" dirty="0" err="1" smtClean="0"/>
              <a:t>kernal</a:t>
            </a:r>
            <a:r>
              <a:rPr lang="en-US" altLang="ko-KR" b="1" baseline="0" dirty="0" smtClean="0"/>
              <a:t> size is 3 and 32 of filter are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Flatten &amp; Repeat Layer r</a:t>
            </a:r>
            <a:r>
              <a:rPr lang="en-US" altLang="ko-KR" dirty="0" smtClean="0"/>
              <a:t>eshape output of </a:t>
            </a:r>
            <a:r>
              <a:rPr lang="en-US" altLang="ko-KR" dirty="0" err="1" smtClean="0"/>
              <a:t>ConvLSTM</a:t>
            </a:r>
            <a:r>
              <a:rPr lang="en-US" altLang="ko-KR" dirty="0" smtClean="0"/>
              <a:t> to 2D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is because the output will be used on LSTM, so the output format must be matched to LSTM.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LSTM is used to decoder.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This is model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But to explain more easily, some parameter are changed.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case, I set input-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4 and output-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 is used</a:t>
            </a:r>
            <a:r>
              <a:rPr lang="en-US" altLang="ko-KR" b="1" baseline="0" dirty="0" smtClean="0"/>
              <a:t> to encoder. And </a:t>
            </a:r>
            <a:r>
              <a:rPr lang="en-US" altLang="ko-KR" b="1" baseline="0" dirty="0" err="1" smtClean="0"/>
              <a:t>kernal</a:t>
            </a:r>
            <a:r>
              <a:rPr lang="en-US" altLang="ko-KR" b="1" baseline="0" dirty="0" smtClean="0"/>
              <a:t> size is 3 and 32 of filter are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Flatten &amp; Repeat Layer r</a:t>
            </a:r>
            <a:r>
              <a:rPr lang="en-US" altLang="ko-KR" dirty="0" smtClean="0"/>
              <a:t>eshape output of </a:t>
            </a:r>
            <a:r>
              <a:rPr lang="en-US" altLang="ko-KR" dirty="0" err="1" smtClean="0"/>
              <a:t>ConvLSTM</a:t>
            </a:r>
            <a:r>
              <a:rPr lang="en-US" altLang="ko-KR" dirty="0" smtClean="0"/>
              <a:t> to 2D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is because the output will be used on LSTM, so the output format must be matched to LSTM.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LSTM is used to decoder.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This is model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But to explain more easily, some parameter are changed.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case, I set input-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4 and output-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 is used</a:t>
            </a:r>
            <a:r>
              <a:rPr lang="en-US" altLang="ko-KR" b="1" baseline="0" dirty="0" smtClean="0"/>
              <a:t> to encoder. And </a:t>
            </a:r>
            <a:r>
              <a:rPr lang="en-US" altLang="ko-KR" b="1" baseline="0" dirty="0" err="1" smtClean="0"/>
              <a:t>kernal</a:t>
            </a:r>
            <a:r>
              <a:rPr lang="en-US" altLang="ko-KR" b="1" baseline="0" dirty="0" smtClean="0"/>
              <a:t> size is 3 and 32 of filter are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Flatten &amp; Repeat Layer r</a:t>
            </a:r>
            <a:r>
              <a:rPr lang="en-US" altLang="ko-KR" dirty="0" smtClean="0"/>
              <a:t>eshape output of </a:t>
            </a:r>
            <a:r>
              <a:rPr lang="en-US" altLang="ko-KR" dirty="0" err="1" smtClean="0"/>
              <a:t>ConvLSTM</a:t>
            </a:r>
            <a:r>
              <a:rPr lang="en-US" altLang="ko-KR" dirty="0" smtClean="0"/>
              <a:t> to 2D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is because the output will be used on LSTM, so the output format must be matched to LSTM.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LSTM is used to decoder.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Times New Roman" pitchFamily="18" charset="0"/>
              </a:rPr>
              <a:t>Befor</a:t>
            </a: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Times New Roman" pitchFamily="18" charset="0"/>
              </a:rPr>
              <a:t>e we start, I’ll show you an input data format to let you know all process more clearly.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맑은 고딕" pitchFamily="50" charset="-127"/>
                <a:cs typeface="Times New Roman" pitchFamily="18" charset="0"/>
              </a:rPr>
              <a:t>Data has 4 dimension containing row, column, feature, i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nput-</a:t>
            </a:r>
            <a:r>
              <a:rPr lang="en-US" altLang="ko-KR" sz="1200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timestep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ow and column denote to </a:t>
            </a:r>
            <a:r>
              <a:rPr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relative location of stations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kumimoji="1"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 d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enotes to </a:t>
            </a:r>
            <a:r>
              <a:rPr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particulate matter concentration and methodological data</a:t>
            </a:r>
            <a:r>
              <a:rPr kumimoji="1"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b="1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nput-</a:t>
            </a:r>
            <a:r>
              <a:rPr lang="en-US" altLang="ko-KR" sz="1200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timestep</a:t>
            </a:r>
            <a:r>
              <a:rPr lang="en-US" altLang="ko-KR" sz="12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will</a:t>
            </a:r>
            <a:r>
              <a:rPr lang="en-US" altLang="ko-KR" sz="1200" b="1" baseline="0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be explained on next slide</a:t>
            </a:r>
            <a:endParaRPr lang="en-US" altLang="ko-KR" dirty="0" smtClean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And</a:t>
            </a:r>
            <a:r>
              <a:rPr lang="en-US" altLang="ko-KR" baseline="0" dirty="0" smtClean="0"/>
              <a:t> this is basic encoder-decoder structure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This structure is made to solve </a:t>
            </a:r>
            <a:r>
              <a:rPr lang="en-US" altLang="ko-KR" b="1" dirty="0" smtClean="0">
                <a:solidFill>
                  <a:srgbClr val="FF0000"/>
                </a:solidFill>
              </a:rPr>
              <a:t>Sequence to Sequence 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problem.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Encoder encodes input-sequence continuously, and </a:t>
            </a:r>
            <a:r>
              <a:rPr lang="en-US" altLang="ko-KR" b="1" dirty="0" smtClean="0">
                <a:solidFill>
                  <a:srgbClr val="FF0000"/>
                </a:solidFill>
              </a:rPr>
              <a:t>makes encoded output vector.</a:t>
            </a:r>
          </a:p>
          <a:p>
            <a:pPr marL="342900" indent="-342900">
              <a:buFontTx/>
              <a:buNone/>
            </a:pPr>
            <a:r>
              <a:rPr lang="en-US" altLang="ko-KR" dirty="0" smtClean="0"/>
              <a:t>Decoder i</a:t>
            </a:r>
            <a:r>
              <a:rPr lang="en-US" dirty="0" smtClean="0"/>
              <a:t>nterprets this and </a:t>
            </a:r>
            <a:r>
              <a:rPr lang="en-US" b="1" dirty="0" smtClean="0">
                <a:solidFill>
                  <a:srgbClr val="FF0000"/>
                </a:solidFill>
              </a:rPr>
              <a:t>generate output sequence.</a:t>
            </a:r>
          </a:p>
          <a:p>
            <a:pPr marL="342900" indent="-342900">
              <a:buFontTx/>
              <a:buNone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In time series problem,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Input Sequence is from past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input-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baseline="0" dirty="0" smtClean="0">
                <a:solidFill>
                  <a:srgbClr val="FF0000"/>
                </a:solidFill>
              </a:rPr>
              <a:t>And  </a:t>
            </a:r>
            <a:r>
              <a:rPr lang="en-US" altLang="ko-KR" b="0" baseline="0" dirty="0" smtClean="0">
                <a:solidFill>
                  <a:srgbClr val="FF0000"/>
                </a:solidFill>
              </a:rPr>
              <a:t>Output Sequence is future data.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So The size of 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out</a:t>
            </a:r>
            <a:r>
              <a:rPr lang="en-US" altLang="ko-KR" b="1" dirty="0" smtClean="0">
                <a:solidFill>
                  <a:srgbClr val="FF0000"/>
                </a:solidFill>
              </a:rPr>
              <a:t>put Sequence</a:t>
            </a:r>
            <a:r>
              <a:rPr lang="en-US" altLang="ko-KR" b="1" baseline="0" dirty="0" smtClean="0">
                <a:solidFill>
                  <a:srgbClr val="FF0000"/>
                </a:solidFill>
              </a:rPr>
              <a:t> is output-</a:t>
            </a:r>
            <a:r>
              <a:rPr lang="en-US" altLang="ko-KR" b="1" baseline="0" dirty="0" err="1" smtClean="0">
                <a:solidFill>
                  <a:srgbClr val="FF0000"/>
                </a:solidFill>
              </a:rPr>
              <a:t>timestep</a:t>
            </a:r>
            <a:endParaRPr lang="en-US" altLang="ko-KR" b="1" baseline="0" dirty="0" smtClean="0">
              <a:solidFill>
                <a:srgbClr val="FF0000"/>
              </a:solidFill>
            </a:endParaRPr>
          </a:p>
          <a:p>
            <a:pPr marL="342900" marR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baseline="0" dirty="0" smtClean="0">
                <a:solidFill>
                  <a:srgbClr val="FF0000"/>
                </a:solidFill>
              </a:rPr>
              <a:t>This mean that Input Sequence is from past data.</a:t>
            </a: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</a:t>
            </a:r>
            <a:r>
              <a:rPr lang="en-US" altLang="ko-KR" baseline="0" dirty="0" smtClean="0"/>
              <a:t> this case, input time-step is 4 and output time-step is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Then How to extract spatial data by using </a:t>
            </a:r>
            <a:r>
              <a:rPr lang="en-US" altLang="ko-KR" b="1" dirty="0" err="1" smtClean="0"/>
              <a:t>Convolutional</a:t>
            </a:r>
            <a:r>
              <a:rPr lang="en-US" altLang="ko-KR" b="1" dirty="0" smtClean="0"/>
              <a:t>-LSTM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key is difference between LSTM equation and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LSTM equation.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One is : State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parameter, gate and weight are 3D tensor, not 2D vector.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One is : use convolution operator on state to state and input to state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In this</a:t>
            </a:r>
            <a:r>
              <a:rPr lang="en-US" altLang="ko-KR" baseline="0" dirty="0" smtClean="0"/>
              <a:t> equation, b</a:t>
            </a:r>
            <a:r>
              <a:rPr lang="en-US" altLang="ko-KR" dirty="0" smtClean="0"/>
              <a:t>lue</a:t>
            </a:r>
            <a:r>
              <a:rPr lang="en-US" altLang="ko-KR" baseline="0" dirty="0" smtClean="0"/>
              <a:t> box denote to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 operation of state to state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 is filter and X is input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Green box denote to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 operation of input to state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transaction.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 is hidden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explain more detail, This draw show dimension of input, state and filter 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input and state filter slide on input and state tensor individually,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the result extract spatial information and This is applied to next time state.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And This is model that I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But to explain more easily, some parameter are changed.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In this case, I set input-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4 and output-</a:t>
            </a:r>
            <a:r>
              <a:rPr lang="en-US" altLang="ko-KR" baseline="0" dirty="0" err="1" smtClean="0"/>
              <a:t>timestep</a:t>
            </a:r>
            <a:r>
              <a:rPr lang="en-US" altLang="ko-KR" baseline="0" dirty="0" smtClean="0"/>
              <a:t> to 2.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aseline="0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 is used</a:t>
            </a:r>
            <a:r>
              <a:rPr lang="en-US" altLang="ko-KR" b="1" baseline="0" dirty="0" smtClean="0"/>
              <a:t> to encoder. And </a:t>
            </a:r>
            <a:r>
              <a:rPr lang="en-US" altLang="ko-KR" b="1" baseline="0" dirty="0" err="1" smtClean="0"/>
              <a:t>kernal</a:t>
            </a:r>
            <a:r>
              <a:rPr lang="en-US" altLang="ko-KR" b="1" baseline="0" dirty="0" smtClean="0"/>
              <a:t> size is 3 and 32 of filter are used.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 smtClean="0"/>
              <a:t>Flatten &amp; Repeat Layer r</a:t>
            </a:r>
            <a:r>
              <a:rPr lang="en-US" altLang="ko-KR" dirty="0" smtClean="0"/>
              <a:t>eshape output of </a:t>
            </a:r>
            <a:r>
              <a:rPr lang="en-US" altLang="ko-KR" dirty="0" err="1" smtClean="0"/>
              <a:t>ConvLSTM</a:t>
            </a:r>
            <a:r>
              <a:rPr lang="en-US" altLang="ko-KR" dirty="0" smtClean="0"/>
              <a:t> to 2D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This is because the output will be used on LSTM, so the output format must be matched to LSTM.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aseline="0" dirty="0" smtClean="0"/>
              <a:t>LSTM is used to decoder.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I’ll explain how dataset are processed by the model in detail.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Convolutional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LSTM layer is used to Encoder.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 past time data and output Encoded 3D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Input-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timestep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set to 4,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four 3d input tensors are used to input.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Blue arrows mean the inputs that enter each Cell.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 arrows mean the output of cell that are state containing spatiotemporal feature of previous input, and this is sent to next cell.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next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Flatten and repeat layer are used to reshape the encoded 3d tensor.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process is necessary because LSTM layer can not process 3D tensor that contain row and column.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So, the 3d tensor is converted to 2D tensor that contain just flatten encoded 3d tensor data and output </a:t>
            </a:r>
            <a:r>
              <a:rPr lang="en-US" altLang="ko-KR" sz="1200" b="0" i="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timestep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dimension.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왜 </a:t>
            </a: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flatten + repeat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layer</a:t>
            </a:r>
            <a:r>
              <a:rPr lang="ko-KR" alt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가 필요한가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다음 슬라이드에서 설명</a:t>
            </a: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multiplied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LSTM layer is used to decode that predict next time series value.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Reshaped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encoded data enter each LSTM Cell then the cell output 1D vector in each 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prediction </a:t>
            </a: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Finally,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Full-Connected Layer is used to get final </a:t>
            </a:r>
            <a:r>
              <a:rPr lang="en-US" altLang="ko-KR" b="0" dirty="0" smtClean="0"/>
              <a:t>prediction value of 91 PM stations.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--------------------------------------</a:t>
            </a:r>
            <a:b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is because to increase model complexity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same to add some option on model to solve more complex problem</a:t>
            </a:r>
            <a:r>
              <a:rPr lang="en-US" altLang="ko-KR" sz="1200" b="0" i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basic method to develop performance.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3A74C-C224-45C9-A36C-269D17BF478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5681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1115616" y="4797152"/>
            <a:ext cx="8028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3200" b="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1115369" y="5396456"/>
            <a:ext cx="8022890" cy="3600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2604616" y="3068960"/>
            <a:ext cx="6539384" cy="57849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lang="ko-KR" alt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HY헤드라인M" pitchFamily="18" charset="-127"/>
                <a:ea typeface="HY헤드라인M" pitchFamily="18" charset="-127"/>
                <a:cs typeface="HY헤드라인M" pitchFamily="18" charset="-127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5" name="직선 연결선 4"/>
          <p:cNvCxnSpPr/>
          <p:nvPr userDrawn="1"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868" y="6505183"/>
            <a:ext cx="1277888" cy="352817"/>
          </a:xfrm>
          <a:prstGeom prst="rect">
            <a:avLst/>
          </a:prstGeom>
        </p:spPr>
      </p:pic>
      <p:pic>
        <p:nvPicPr>
          <p:cNvPr id="14" name="Picture 24" descr="Signature01_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18262"/>
            <a:ext cx="18415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03916" y="6525344"/>
            <a:ext cx="936168" cy="292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F669501-7CBD-40AE-87EA-309AA74DD57C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32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16200000">
            <a:off x="-1174690" y="1174690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1547664" y="2204864"/>
            <a:ext cx="69127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0" kern="1200" dirty="0">
                <a:solidFill>
                  <a:schemeClr val="accent1">
                    <a:lumMod val="75000"/>
                  </a:schemeClr>
                </a:solidFill>
                <a:latin typeface="HY헤드라인M" pitchFamily="18" charset="-127"/>
                <a:ea typeface="HY헤드라인M" pitchFamily="18" charset="-127"/>
                <a:cs typeface="조선일보명조" pitchFamily="18" charset="-127"/>
              </a:rPr>
              <a:t>Thank you for your listening</a:t>
            </a:r>
            <a:endParaRPr lang="ko-KR" altLang="en-US" sz="6600" b="0" kern="1200" dirty="0">
              <a:solidFill>
                <a:schemeClr val="accent1">
                  <a:lumMod val="75000"/>
                </a:schemeClr>
              </a:solidFill>
              <a:latin typeface="HY헤드라인M" pitchFamily="18" charset="-127"/>
              <a:ea typeface="HY헤드라인M" pitchFamily="18" charset="-127"/>
              <a:cs typeface="조선일보명조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C:\Users\msk\Desktop\abstract-blue-backgrounds-14_1920x1200_71472.jpg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flipH="1">
            <a:off x="0" y="0"/>
            <a:ext cx="2555776" cy="1291233"/>
          </a:xfrm>
          <a:prstGeom prst="rect">
            <a:avLst/>
          </a:prstGeom>
          <a:noFill/>
        </p:spPr>
      </p:pic>
      <p:cxnSp>
        <p:nvCxnSpPr>
          <p:cNvPr id="4" name="직선 연결선 3"/>
          <p:cNvCxnSpPr/>
          <p:nvPr/>
        </p:nvCxnSpPr>
        <p:spPr>
          <a:xfrm>
            <a:off x="1259632" y="729272"/>
            <a:ext cx="7776928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</p:sldLayoutIdLst>
  <p:hf hdr="0" ftr="0" dt="0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683260" y="2060575"/>
            <a:ext cx="8028305" cy="1225549"/>
          </a:xfrm>
        </p:spPr>
        <p:txBody>
          <a:bodyPr/>
          <a:lstStyle/>
          <a:p>
            <a:pPr algn="ctr"/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</a:t>
            </a:r>
            <a:b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  <a:r>
              <a:rPr lang="en-US" altLang="ko-KR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LSTM Model</a:t>
            </a:r>
            <a:b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predict </a:t>
            </a:r>
            <a:r>
              <a:rPr lang="en-US" altLang="ko-KR" sz="40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Particlulate</a:t>
            </a:r>
            <a:r>
              <a:rPr lang="en-US" altLang="ko-KR" sz="4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Matter 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755650" y="4653280"/>
            <a:ext cx="8023225" cy="158496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0" indent="0" algn="ctr" defTabSz="914400" eaLnBrk="0" fontAlgn="auto" latinLnBrk="0">
              <a:lnSpc>
                <a:spcPct val="154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Presented by lee seonggu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ctr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Sungkyunkwan University (SKKU), Korea</a:t>
            </a:r>
            <a:endParaRPr lang="ko-KR" altLang="en-US" sz="18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0" fontAlgn="auto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</a:t>
            </a:r>
            <a:r>
              <a:rPr lang="en-US" altLang="ko-KR" sz="2000" b="0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                       </a:t>
            </a: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  <a:p>
            <a:pPr marL="0" indent="0" algn="l" defTabSz="914400" eaLnBrk="0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2000" b="0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HY헤드라인M" charset="0"/>
              <a:ea typeface="HY헤드라인M" charset="0"/>
            </a:endParaRPr>
          </a:p>
          <a:p>
            <a:pPr marL="0" indent="0" algn="ctr" defTabSz="914400" eaLnBrk="0" fontAlgn="auto" latinLnBrk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2000" b="1" strike="noStrike" cap="none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charset="0"/>
                <a:ea typeface="Times New Roman" charset="0"/>
              </a:rPr>
              <a:t>					</a:t>
            </a:r>
            <a:endParaRPr lang="ko-KR" altLang="en-US" sz="2000" b="1" strike="noStrike" cap="none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charset="0"/>
              <a:ea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0" y="6524625"/>
            <a:ext cx="936625" cy="293688"/>
          </a:xfrm>
          <a:prstGeom prst="rect">
            <a:avLst/>
          </a:prstGeom>
        </p:spPr>
        <p:txBody>
          <a:bodyPr/>
          <a:lstStyle/>
          <a:p>
            <a:fld id="{9F669501-7CBD-40AE-87EA-309AA74DD57C}" type="slidenum">
              <a:rPr lang="ko-KR" altLang="en-US" smtClean="0"/>
              <a:pPr/>
              <a:t>10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strike="noStrike" cap="none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Encoder-Decoder Structure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11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50927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4911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>
            <a:stCxn id="32" idx="0"/>
            <a:endCxn id="21" idx="2"/>
          </p:cNvCxnSpPr>
          <p:nvPr/>
        </p:nvCxnSpPr>
        <p:spPr>
          <a:xfrm rot="16200000" flipV="1">
            <a:off x="1536679" y="5630642"/>
            <a:ext cx="572299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3192" y="59171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>
            <a:off x="2393935" y="4844823"/>
            <a:ext cx="38097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5783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3917919" y="484482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5408593" y="484482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6" idx="0"/>
          </p:cNvCxnSpPr>
          <p:nvPr/>
        </p:nvCxnSpPr>
        <p:spPr>
          <a:xfrm rot="16200000" flipV="1">
            <a:off x="3051139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87652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47" name="직선 화살표 연결선 46"/>
          <p:cNvCxnSpPr>
            <a:stCxn id="48" idx="0"/>
          </p:cNvCxnSpPr>
          <p:nvPr/>
        </p:nvCxnSpPr>
        <p:spPr>
          <a:xfrm rot="16200000" flipV="1">
            <a:off x="4551337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87850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baseline="-25000" dirty="0"/>
          </a:p>
        </p:txBody>
      </p:sp>
      <p:cxnSp>
        <p:nvCxnSpPr>
          <p:cNvPr id="49" name="직선 화살표 연결선 48"/>
          <p:cNvCxnSpPr>
            <a:stCxn id="50" idx="0"/>
          </p:cNvCxnSpPr>
          <p:nvPr/>
        </p:nvCxnSpPr>
        <p:spPr>
          <a:xfrm rot="16200000" flipV="1">
            <a:off x="6051535" y="563064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88048" y="59171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24</a:t>
            </a:r>
            <a:endParaRPr lang="ko-KR" altLang="en-US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5766576" y="2869639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444842" y="2869640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>
            <a:stCxn id="55" idx="1"/>
          </p:cNvCxnSpPr>
          <p:nvPr/>
        </p:nvCxnSpPr>
        <p:spPr>
          <a:xfrm rot="10800000" flipV="1">
            <a:off x="5409386" y="3369704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6200000" flipV="1">
            <a:off x="3837353" y="2665093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6200000" flipV="1">
            <a:off x="6158294" y="2690646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6086459" y="1552195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00364" y="1916659"/>
            <a:ext cx="3856858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53704" y="5917187"/>
            <a:ext cx="5332873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58082" y="2869637"/>
            <a:ext cx="1000132" cy="2475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Encoded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Vector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86" name="직선 화살표 연결선 85"/>
          <p:cNvCxnSpPr>
            <a:stCxn id="38" idx="3"/>
          </p:cNvCxnSpPr>
          <p:nvPr/>
        </p:nvCxnSpPr>
        <p:spPr>
          <a:xfrm>
            <a:off x="6908791" y="4844823"/>
            <a:ext cx="449291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endCxn id="56" idx="2"/>
          </p:cNvCxnSpPr>
          <p:nvPr/>
        </p:nvCxnSpPr>
        <p:spPr>
          <a:xfrm rot="10800000" flipV="1">
            <a:off x="4016346" y="3369700"/>
            <a:ext cx="3198860" cy="500071"/>
          </a:xfrm>
          <a:prstGeom prst="bentConnector4">
            <a:avLst>
              <a:gd name="adj1" fmla="val 2477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5" idx="2"/>
          </p:cNvCxnSpPr>
          <p:nvPr/>
        </p:nvCxnSpPr>
        <p:spPr>
          <a:xfrm rot="10800000" flipV="1">
            <a:off x="6338080" y="3369701"/>
            <a:ext cx="1020002" cy="500069"/>
          </a:xfrm>
          <a:prstGeom prst="bentConnector4">
            <a:avLst>
              <a:gd name="adj1" fmla="val 21985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86577" y="59171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58016" y="2019159"/>
            <a:ext cx="219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ConvLSTM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Output Vector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00100" y="4214818"/>
            <a:ext cx="6143668" cy="1428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785918" y="3724918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Decoder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3337685" y="2665490"/>
            <a:ext cx="3806083" cy="1428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0100" y="3845486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Encoder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0800000" flipV="1">
            <a:off x="4587850" y="3369699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628" y="3223439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dirty="0" smtClean="0"/>
              <a:t>…..</a:t>
            </a:r>
            <a:endParaRPr lang="ko-KR" altLang="en-US" baseline="-25000" dirty="0"/>
          </a:p>
        </p:txBody>
      </p:sp>
      <p:sp>
        <p:nvSpPr>
          <p:cNvPr id="52" name="직사각형 51"/>
          <p:cNvSpPr/>
          <p:nvPr/>
        </p:nvSpPr>
        <p:spPr>
          <a:xfrm>
            <a:off x="4634822" y="4706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dirty="0" smtClean="0"/>
              <a:t>…..</a:t>
            </a:r>
            <a:endParaRPr lang="ko-KR" altLang="en-US" baseline="-25000" dirty="0"/>
          </a:p>
        </p:txBody>
      </p:sp>
      <p:sp>
        <p:nvSpPr>
          <p:cNvPr id="54" name="직사각형 53"/>
          <p:cNvSpPr/>
          <p:nvPr/>
        </p:nvSpPr>
        <p:spPr>
          <a:xfrm>
            <a:off x="5643570" y="1928802"/>
            <a:ext cx="1234316" cy="97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3353534" y="2369572"/>
            <a:ext cx="1234316" cy="976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766312" y="200024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6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strike="noStrike" cap="none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Encoder-Decoder Structure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12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50927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4911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>
            <a:stCxn id="32" idx="0"/>
            <a:endCxn id="21" idx="2"/>
          </p:cNvCxnSpPr>
          <p:nvPr/>
        </p:nvCxnSpPr>
        <p:spPr>
          <a:xfrm rot="16200000" flipV="1">
            <a:off x="1536679" y="5630642"/>
            <a:ext cx="572299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3192" y="59171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>
            <a:off x="2393935" y="4844823"/>
            <a:ext cx="38097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5783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3917919" y="484482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endCxn id="38" idx="1"/>
          </p:cNvCxnSpPr>
          <p:nvPr/>
        </p:nvCxnSpPr>
        <p:spPr>
          <a:xfrm>
            <a:off x="5408593" y="484482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6" idx="0"/>
          </p:cNvCxnSpPr>
          <p:nvPr/>
        </p:nvCxnSpPr>
        <p:spPr>
          <a:xfrm rot="16200000" flipV="1">
            <a:off x="3051139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87652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47" name="직선 화살표 연결선 46"/>
          <p:cNvCxnSpPr>
            <a:stCxn id="48" idx="0"/>
          </p:cNvCxnSpPr>
          <p:nvPr/>
        </p:nvCxnSpPr>
        <p:spPr>
          <a:xfrm rot="16200000" flipV="1">
            <a:off x="4551337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87850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baseline="-25000" dirty="0"/>
          </a:p>
        </p:txBody>
      </p:sp>
      <p:cxnSp>
        <p:nvCxnSpPr>
          <p:cNvPr id="49" name="직선 화살표 연결선 48"/>
          <p:cNvCxnSpPr>
            <a:stCxn id="50" idx="0"/>
          </p:cNvCxnSpPr>
          <p:nvPr/>
        </p:nvCxnSpPr>
        <p:spPr>
          <a:xfrm rot="16200000" flipV="1">
            <a:off x="6051535" y="563064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88048" y="59171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24</a:t>
            </a:r>
            <a:endParaRPr lang="ko-KR" altLang="en-US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5766576" y="2869639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444842" y="2869640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>
            <a:stCxn id="55" idx="1"/>
          </p:cNvCxnSpPr>
          <p:nvPr/>
        </p:nvCxnSpPr>
        <p:spPr>
          <a:xfrm rot="10800000" flipV="1">
            <a:off x="5409386" y="3369704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6200000" flipV="1">
            <a:off x="3837353" y="2665093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6200000" flipV="1">
            <a:off x="6158294" y="2690646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3766312" y="2143117"/>
            <a:ext cx="216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6                 …..</a:t>
            </a:r>
            <a:endParaRPr lang="ko-KR" alt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157897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3000364" y="2143116"/>
            <a:ext cx="3856858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53704" y="5917187"/>
            <a:ext cx="5332873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58082" y="2869637"/>
            <a:ext cx="1000132" cy="2475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Encoded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Vector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86" name="직선 화살표 연결선 85"/>
          <p:cNvCxnSpPr>
            <a:stCxn id="38" idx="3"/>
          </p:cNvCxnSpPr>
          <p:nvPr/>
        </p:nvCxnSpPr>
        <p:spPr>
          <a:xfrm>
            <a:off x="6908791" y="4844823"/>
            <a:ext cx="449291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endCxn id="56" idx="2"/>
          </p:cNvCxnSpPr>
          <p:nvPr/>
        </p:nvCxnSpPr>
        <p:spPr>
          <a:xfrm rot="10800000" flipV="1">
            <a:off x="4016346" y="3369700"/>
            <a:ext cx="3198860" cy="500071"/>
          </a:xfrm>
          <a:prstGeom prst="bentConnector4">
            <a:avLst>
              <a:gd name="adj1" fmla="val 2477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5" idx="2"/>
          </p:cNvCxnSpPr>
          <p:nvPr/>
        </p:nvCxnSpPr>
        <p:spPr>
          <a:xfrm rot="10800000" flipV="1">
            <a:off x="6338080" y="3369701"/>
            <a:ext cx="1020002" cy="500069"/>
          </a:xfrm>
          <a:prstGeom prst="bentConnector4">
            <a:avLst>
              <a:gd name="adj1" fmla="val 21985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86577" y="59171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58016" y="2019159"/>
            <a:ext cx="2192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 smtClean="0">
                <a:solidFill>
                  <a:srgbClr val="FF0000"/>
                </a:solidFill>
              </a:rPr>
              <a:t>ConvLSTM</a:t>
            </a:r>
            <a:r>
              <a:rPr lang="en-US" altLang="ko-KR" b="1" dirty="0" smtClean="0">
                <a:solidFill>
                  <a:srgbClr val="FF0000"/>
                </a:solidFill>
              </a:rPr>
              <a:t/>
            </a:r>
            <a:br>
              <a:rPr lang="en-US" altLang="ko-KR" b="1" dirty="0" smtClean="0">
                <a:solidFill>
                  <a:srgbClr val="FF0000"/>
                </a:solidFill>
              </a:rPr>
            </a:br>
            <a:r>
              <a:rPr lang="en-US" altLang="ko-KR" b="1" dirty="0" smtClean="0">
                <a:solidFill>
                  <a:srgbClr val="FF0000"/>
                </a:solidFill>
              </a:rPr>
              <a:t>Output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00100" y="4214818"/>
            <a:ext cx="6143668" cy="1428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1785918" y="3724918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Decoder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3337685" y="2665490"/>
            <a:ext cx="3806083" cy="1428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0100" y="3845486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Encoder</a:t>
            </a:r>
            <a:endParaRPr lang="ko-KR" altLang="en-US" b="1" dirty="0"/>
          </a:p>
        </p:txBody>
      </p:sp>
      <p:cxnSp>
        <p:nvCxnSpPr>
          <p:cNvPr id="44" name="직선 화살표 연결선 43"/>
          <p:cNvCxnSpPr/>
          <p:nvPr/>
        </p:nvCxnSpPr>
        <p:spPr>
          <a:xfrm rot="10800000" flipV="1">
            <a:off x="4587850" y="3369699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/>
          <p:cNvSpPr/>
          <p:nvPr/>
        </p:nvSpPr>
        <p:spPr>
          <a:xfrm>
            <a:off x="5000628" y="3223439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dirty="0" smtClean="0"/>
              <a:t>…..</a:t>
            </a:r>
            <a:endParaRPr lang="ko-KR" altLang="en-US" baseline="-25000" dirty="0"/>
          </a:p>
        </p:txBody>
      </p:sp>
      <p:sp>
        <p:nvSpPr>
          <p:cNvPr id="52" name="직사각형 51"/>
          <p:cNvSpPr/>
          <p:nvPr/>
        </p:nvSpPr>
        <p:spPr>
          <a:xfrm>
            <a:off x="4634822" y="4706323"/>
            <a:ext cx="3658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aseline="-25000" dirty="0" smtClean="0"/>
              <a:t>…..</a:t>
            </a:r>
            <a:endParaRPr lang="ko-KR" altLang="en-US" baseline="-25000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Model Example 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13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28" name="표 27"/>
          <p:cNvGraphicFramePr>
            <a:graphicFrameLocks noGrp="1"/>
          </p:cNvGraphicFramePr>
          <p:nvPr/>
        </p:nvGraphicFramePr>
        <p:xfrm>
          <a:off x="714348" y="1052607"/>
          <a:ext cx="8143932" cy="3635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8292"/>
                <a:gridCol w="756167"/>
                <a:gridCol w="2033457"/>
                <a:gridCol w="2286016"/>
              </a:tblGrid>
              <a:tr h="260777">
                <a:tc gridSpan="4"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Region</a:t>
                      </a:r>
                      <a:endParaRPr lang="ko-KR" altLang="en-US" sz="11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777">
                <a:tc gridSpan="4"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 err="1" smtClean="0"/>
                        <a:t>Gyeonggi</a:t>
                      </a:r>
                      <a:r>
                        <a:rPr lang="en-US" sz="1100" dirty="0" smtClean="0"/>
                        <a:t>, </a:t>
                      </a:r>
                      <a:r>
                        <a:rPr lang="en-US" sz="1100" dirty="0" err="1" smtClean="0"/>
                        <a:t>Incheon</a:t>
                      </a:r>
                      <a:r>
                        <a:rPr lang="en-US" sz="1100" dirty="0" smtClean="0"/>
                        <a:t>, Seoul</a:t>
                      </a:r>
                      <a:endParaRPr lang="ko-KR" altLang="en-US" sz="11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777">
                <a:tc gridSpan="4"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Period</a:t>
                      </a:r>
                      <a:endParaRPr lang="ko-KR" altLang="en-US" sz="1100" b="1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777">
                <a:tc gridSpan="4"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 smtClean="0"/>
                        <a:t>2014.1.1</a:t>
                      </a:r>
                      <a:r>
                        <a:rPr lang="en-US" altLang="ko-KR" sz="1100" b="0" baseline="0" dirty="0" smtClean="0"/>
                        <a:t> 1:00 – 2015.12.31 24:00 (Training Set) &amp; </a:t>
                      </a:r>
                      <a:r>
                        <a:rPr lang="en-US" altLang="ko-KR" sz="1100" b="0" dirty="0" smtClean="0"/>
                        <a:t>2016.1.1</a:t>
                      </a:r>
                      <a:r>
                        <a:rPr lang="en-US" altLang="ko-KR" sz="1100" b="0" baseline="0" dirty="0" smtClean="0"/>
                        <a:t> 1:00 – 2016.12.31 24:00 (Testing Set)</a:t>
                      </a:r>
                      <a:endParaRPr lang="ko-KR" altLang="en-US" sz="1100" b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60777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smtClean="0"/>
                        <a:t>In</a:t>
                      </a:r>
                      <a:r>
                        <a:rPr lang="en-US" altLang="ko-KR" sz="1100" b="1" baseline="0" dirty="0" smtClean="0"/>
                        <a:t>put Parameters</a:t>
                      </a:r>
                      <a:endParaRPr lang="ko-KR" altLang="en-US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Unit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Source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Model</a:t>
                      </a:r>
                      <a:r>
                        <a:rPr lang="en-US" altLang="ko-KR" sz="1100" b="1" baseline="0" dirty="0" smtClean="0"/>
                        <a:t> </a:t>
                      </a:r>
                      <a:r>
                        <a:rPr lang="en-US" altLang="ko-KR" sz="1100" b="1" dirty="0" smtClean="0"/>
                        <a:t>Input</a:t>
                      </a:r>
                      <a:endParaRPr lang="ko-KR" altLang="en-US" sz="1100" b="1" dirty="0"/>
                    </a:p>
                  </a:txBody>
                  <a:tcPr/>
                </a:tc>
              </a:tr>
              <a:tr h="2000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</a:t>
                      </a:r>
                      <a:r>
                        <a:rPr lang="en-US" altLang="ko-KR" sz="1100" dirty="0" smtClean="0"/>
                        <a:t>PM</a:t>
                      </a:r>
                      <a:r>
                        <a:rPr lang="en-US" altLang="ko-KR" sz="1100" baseline="0" dirty="0" smtClean="0"/>
                        <a:t>10 concentration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err="1" smtClean="0"/>
                        <a:t>ug</a:t>
                      </a:r>
                      <a:r>
                        <a:rPr lang="en-US" altLang="ko-KR" sz="1100" dirty="0" smtClean="0"/>
                        <a:t>/m</a:t>
                      </a:r>
                      <a:r>
                        <a:rPr lang="en-US" altLang="ko-KR" sz="1100" baseline="30000" dirty="0" smtClean="0"/>
                        <a:t>3</a:t>
                      </a:r>
                      <a:endParaRPr lang="ko-KR" altLang="en-US" sz="1100" baseline="30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53 of PM10 stations </a:t>
                      </a:r>
                      <a:endParaRPr lang="ko-KR" altLang="en-US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Convolutional</a:t>
                      </a:r>
                      <a:r>
                        <a:rPr lang="en-US" altLang="ko-KR" sz="1100" baseline="0" dirty="0" smtClean="0"/>
                        <a:t> LSTM, CNN</a:t>
                      </a:r>
                      <a:endParaRPr lang="ko-KR" altLang="en-US" sz="1100" baseline="0" dirty="0" smtClean="0"/>
                    </a:p>
                  </a:txBody>
                  <a:tcPr/>
                </a:tc>
              </a:tr>
              <a:tr h="14000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Arial Unicode MS"/>
                          <a:ea typeface="Arial Unicode MS"/>
                          <a:cs typeface="Arial Unicode MS"/>
                        </a:rPr>
                        <a:t>℃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CNN</a:t>
                      </a:r>
                      <a:endParaRPr lang="ko-KR" altLang="en-US" sz="1100" dirty="0"/>
                    </a:p>
                  </a:txBody>
                  <a:tcPr/>
                </a:tc>
              </a:tr>
              <a:tr h="151438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Humid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%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CNN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Vapor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hPa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CNN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m/s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aseline="0" dirty="0" smtClean="0"/>
                        <a:t>CNN</a:t>
                      </a:r>
                      <a:endParaRPr lang="ko-KR" altLang="en-US" sz="1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Wind sin c</a:t>
                      </a:r>
                      <a:r>
                        <a:rPr lang="en-US" sz="1100" dirty="0" smtClean="0"/>
                        <a:t>omponent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m/s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Convolutional</a:t>
                      </a:r>
                      <a:r>
                        <a:rPr lang="en-US" altLang="ko-KR" sz="1100" baseline="0" dirty="0" smtClean="0"/>
                        <a:t> LSTM</a:t>
                      </a:r>
                      <a:endParaRPr lang="ko-KR" altLang="en-US" sz="1100" baseline="0" dirty="0" smtClean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Past</a:t>
                      </a:r>
                      <a:r>
                        <a:rPr lang="en-US" altLang="ko-KR" sz="1100" baseline="0" dirty="0" smtClean="0"/>
                        <a:t> 24-h Wind </a:t>
                      </a:r>
                      <a:r>
                        <a:rPr lang="en-US" altLang="ko-KR" sz="1100" baseline="0" dirty="0" err="1" smtClean="0"/>
                        <a:t>cos</a:t>
                      </a:r>
                      <a:r>
                        <a:rPr lang="en-US" altLang="ko-KR" sz="1100" baseline="0" dirty="0" smtClean="0"/>
                        <a:t> c</a:t>
                      </a:r>
                      <a:r>
                        <a:rPr lang="en-US" sz="1100" dirty="0" smtClean="0"/>
                        <a:t>omponent</a:t>
                      </a:r>
                      <a:endParaRPr lang="en-US" altLang="ko-KR" sz="110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m/s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sz="1100" baseline="0" dirty="0" smtClean="0"/>
                        <a:t>3 of </a:t>
                      </a:r>
                      <a:r>
                        <a:rPr lang="en-US" altLang="ko-KR" sz="1100" dirty="0" smtClean="0">
                          <a:latin typeface="Arial Unicode MS" pitchFamily="50" charset="-127"/>
                          <a:ea typeface="Arial Unicode MS" pitchFamily="50" charset="-127"/>
                          <a:cs typeface="Arial Unicode MS" pitchFamily="50" charset="-127"/>
                        </a:rPr>
                        <a:t>methodological</a:t>
                      </a:r>
                      <a:r>
                        <a:rPr lang="en-US" sz="1100" baseline="0" dirty="0" smtClean="0"/>
                        <a:t> stations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err="1" smtClean="0"/>
                        <a:t>Convolutional</a:t>
                      </a:r>
                      <a:r>
                        <a:rPr lang="en-US" altLang="ko-KR" sz="1100" baseline="0" dirty="0" smtClean="0"/>
                        <a:t> LSTM</a:t>
                      </a:r>
                      <a:endParaRPr lang="ko-KR" altLang="en-US" sz="1100" baseline="0" dirty="0" smtClean="0"/>
                    </a:p>
                  </a:txBody>
                  <a:tcPr/>
                </a:tc>
              </a:tr>
              <a:tr h="12572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smtClean="0"/>
                        <a:t>Output Parameters</a:t>
                      </a:r>
                      <a:endParaRPr lang="ko-KR" alt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1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371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/>
                        <a:t>Next 6-h PM</a:t>
                      </a:r>
                      <a:r>
                        <a:rPr lang="en-US" altLang="ko-KR" sz="1100" baseline="0" dirty="0" smtClean="0"/>
                        <a:t>10 concentration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err="1" smtClean="0"/>
                        <a:t>ug</a:t>
                      </a:r>
                      <a:r>
                        <a:rPr lang="en-US" altLang="ko-KR" sz="1100" dirty="0" smtClean="0"/>
                        <a:t>/m</a:t>
                      </a:r>
                      <a:r>
                        <a:rPr lang="en-US" altLang="ko-KR" sz="1100" baseline="30000" dirty="0" smtClean="0"/>
                        <a:t>3</a:t>
                      </a:r>
                      <a:endParaRPr lang="ko-KR" altLang="en-US" sz="1100" baseline="30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aseline="0" dirty="0" smtClean="0"/>
                        <a:t>53 of PM10 stations </a:t>
                      </a:r>
                      <a:endParaRPr lang="ko-KR" altLang="en-US" sz="1100" baseline="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Model Example 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68053" y="512184"/>
            <a:ext cx="3175254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Input with PM and Wind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( 24 x 9 x 9 x 3)</a:t>
            </a:r>
            <a:endParaRPr lang="en-US" altLang="ko-KR" b="1" dirty="0" smtClean="0"/>
          </a:p>
          <a:p>
            <a:pPr algn="ctr"/>
            <a:endParaRPr lang="en-US" altLang="ko-KR" sz="12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713554" y="2012382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2D </a:t>
            </a: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Layer</a:t>
            </a:r>
          </a:p>
          <a:p>
            <a:pPr algn="ctr"/>
            <a:r>
              <a:rPr lang="en-US" altLang="ko-KR" sz="1600" b="1" dirty="0" smtClean="0"/>
              <a:t>output : (9 x 9 x 64)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713554" y="3441142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/>
              <a:t>2D </a:t>
            </a:r>
            <a:r>
              <a:rPr lang="en-US" altLang="ko-KR" sz="1600" b="1" dirty="0" err="1" smtClean="0"/>
              <a:t>ConvLSTM</a:t>
            </a:r>
            <a:r>
              <a:rPr lang="en-US" altLang="ko-KR" sz="1600" b="1" dirty="0" smtClean="0"/>
              <a:t> Layer 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output : (4 x 9 x 9 x 64)</a:t>
            </a:r>
            <a:endParaRPr lang="ko-KR" altLang="en-US" sz="1600" b="1" dirty="0"/>
          </a:p>
        </p:txBody>
      </p:sp>
      <p:sp>
        <p:nvSpPr>
          <p:cNvPr id="20" name="직사각형 19"/>
          <p:cNvSpPr/>
          <p:nvPr/>
        </p:nvSpPr>
        <p:spPr>
          <a:xfrm>
            <a:off x="713554" y="4155522"/>
            <a:ext cx="2714644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Reshape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(4 x (9 x 9 x 64))</a:t>
            </a:r>
            <a:endParaRPr lang="ko-KR" altLang="en-US" b="1" dirty="0" smtClean="0"/>
          </a:p>
        </p:txBody>
      </p:sp>
      <p:grpSp>
        <p:nvGrpSpPr>
          <p:cNvPr id="2" name="그룹 85"/>
          <p:cNvGrpSpPr/>
          <p:nvPr/>
        </p:nvGrpSpPr>
        <p:grpSpPr>
          <a:xfrm>
            <a:off x="1000100" y="1155126"/>
            <a:ext cx="2182367" cy="550871"/>
            <a:chOff x="5675813" y="1520807"/>
            <a:chExt cx="2182367" cy="550871"/>
          </a:xfrm>
        </p:grpSpPr>
        <p:sp>
          <p:nvSpPr>
            <p:cNvPr id="21" name="정육면체 20"/>
            <p:cNvSpPr/>
            <p:nvPr/>
          </p:nvSpPr>
          <p:spPr>
            <a:xfrm>
              <a:off x="7287249" y="152579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6381572" y="152080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5675813" y="152080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00924" y="1520807"/>
              <a:ext cx="14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713554" y="2726762"/>
            <a:ext cx="2714644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Repeat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(4 x 9 x 9 x 64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cxnSp>
        <p:nvCxnSpPr>
          <p:cNvPr id="49" name="직선 화살표 연결선 48"/>
          <p:cNvCxnSpPr>
            <a:stCxn id="37" idx="2"/>
            <a:endCxn id="13" idx="0"/>
          </p:cNvCxnSpPr>
          <p:nvPr/>
        </p:nvCxnSpPr>
        <p:spPr>
          <a:xfrm rot="16200000" flipH="1">
            <a:off x="1991840" y="1933346"/>
            <a:ext cx="142876" cy="15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8" idx="2"/>
            <a:endCxn id="15" idx="0"/>
          </p:cNvCxnSpPr>
          <p:nvPr/>
        </p:nvCxnSpPr>
        <p:spPr>
          <a:xfrm rot="5400000">
            <a:off x="1999438" y="3369704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2"/>
            <a:endCxn id="20" idx="0"/>
          </p:cNvCxnSpPr>
          <p:nvPr/>
        </p:nvCxnSpPr>
        <p:spPr>
          <a:xfrm rot="5400000">
            <a:off x="1999438" y="4084084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3" idx="2"/>
            <a:endCxn id="38" idx="0"/>
          </p:cNvCxnSpPr>
          <p:nvPr/>
        </p:nvCxnSpPr>
        <p:spPr>
          <a:xfrm rot="5400000">
            <a:off x="1999438" y="2655324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41218" y="142852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Model</a:t>
            </a:r>
            <a:endParaRPr lang="ko-KR" altLang="en-US" b="1" dirty="0"/>
          </a:p>
        </p:txBody>
      </p:sp>
      <p:sp>
        <p:nvSpPr>
          <p:cNvPr id="28" name="직사각형 27"/>
          <p:cNvSpPr/>
          <p:nvPr/>
        </p:nvSpPr>
        <p:spPr>
          <a:xfrm>
            <a:off x="4039953" y="500042"/>
            <a:ext cx="3175254" cy="1357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Input without Wind -direction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(24 x (53+3x5))</a:t>
            </a:r>
            <a:endParaRPr lang="en-US" altLang="ko-KR" b="1" dirty="0" smtClean="0"/>
          </a:p>
          <a:p>
            <a:pPr algn="ctr"/>
            <a:endParaRPr lang="en-US" altLang="ko-KR" sz="1200" b="1" dirty="0" smtClean="0"/>
          </a:p>
        </p:txBody>
      </p:sp>
      <p:sp>
        <p:nvSpPr>
          <p:cNvPr id="29" name="직사각형 28"/>
          <p:cNvSpPr/>
          <p:nvPr/>
        </p:nvSpPr>
        <p:spPr>
          <a:xfrm>
            <a:off x="4285454" y="2714620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 CNN Layer 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(22 x 256)</a:t>
            </a:r>
            <a:endParaRPr lang="ko-KR" alt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5897111" y="1142984"/>
            <a:ext cx="141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cxnSp>
        <p:nvCxnSpPr>
          <p:cNvPr id="41" name="직선 화살표 연결선 40"/>
          <p:cNvCxnSpPr>
            <a:stCxn id="28" idx="2"/>
            <a:endCxn id="29" idx="0"/>
          </p:cNvCxnSpPr>
          <p:nvPr/>
        </p:nvCxnSpPr>
        <p:spPr>
          <a:xfrm rot="16200000" flipH="1">
            <a:off x="5206550" y="2278394"/>
            <a:ext cx="857256" cy="151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5571338" y="4071942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29" idx="2"/>
          </p:cNvCxnSpPr>
          <p:nvPr/>
        </p:nvCxnSpPr>
        <p:spPr>
          <a:xfrm rot="5400000">
            <a:off x="5571338" y="3357562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413118" y="130710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CNN Model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4413118" y="1285860"/>
            <a:ext cx="500860" cy="407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5142710" y="1285860"/>
            <a:ext cx="500860" cy="40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341182" y="1285860"/>
            <a:ext cx="500860" cy="403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4286248" y="3429000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1D CNN Layer 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(20 x 256)</a:t>
            </a:r>
            <a:endParaRPr lang="ko-KR" altLang="en-US" b="1" dirty="0"/>
          </a:p>
        </p:txBody>
      </p:sp>
      <p:sp>
        <p:nvSpPr>
          <p:cNvPr id="54" name="직사각형 53"/>
          <p:cNvSpPr/>
          <p:nvPr/>
        </p:nvSpPr>
        <p:spPr>
          <a:xfrm>
            <a:off x="4270258" y="4152904"/>
            <a:ext cx="2714644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Repeat 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(4 x (20 x 256))</a:t>
            </a:r>
            <a:endParaRPr lang="ko-KR" altLang="en-US" sz="1400" b="1" dirty="0"/>
          </a:p>
        </p:txBody>
      </p:sp>
      <p:sp>
        <p:nvSpPr>
          <p:cNvPr id="56" name="직사각형 55"/>
          <p:cNvSpPr/>
          <p:nvPr/>
        </p:nvSpPr>
        <p:spPr>
          <a:xfrm>
            <a:off x="2071670" y="5214950"/>
            <a:ext cx="3603538" cy="571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Merge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 </a:t>
            </a:r>
            <a:r>
              <a:rPr lang="en-US" altLang="ko-KR" sz="1400" b="1" dirty="0" smtClean="0"/>
              <a:t>output : (4 x (9 x 9 x 64 + 20 x 256 ))</a:t>
            </a:r>
            <a:endParaRPr lang="ko-KR" altLang="en-US" sz="1400" b="1" dirty="0"/>
          </a:p>
        </p:txBody>
      </p:sp>
      <p:cxnSp>
        <p:nvCxnSpPr>
          <p:cNvPr id="60" name="꺾인 연결선 59"/>
          <p:cNvCxnSpPr>
            <a:stCxn id="20" idx="2"/>
            <a:endCxn id="56" idx="0"/>
          </p:cNvCxnSpPr>
          <p:nvPr/>
        </p:nvCxnSpPr>
        <p:spPr>
          <a:xfrm rot="16200000" flipH="1">
            <a:off x="2728195" y="4069706"/>
            <a:ext cx="487924" cy="180256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꺾인 연결선 60"/>
          <p:cNvCxnSpPr>
            <a:stCxn id="54" idx="2"/>
            <a:endCxn id="56" idx="0"/>
          </p:cNvCxnSpPr>
          <p:nvPr/>
        </p:nvCxnSpPr>
        <p:spPr>
          <a:xfrm rot="5400000">
            <a:off x="4505239" y="4092609"/>
            <a:ext cx="490542" cy="175414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2516117" y="5929330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Fully-Connected Layer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(4 x 500)</a:t>
            </a:r>
            <a:endParaRPr lang="ko-KR" altLang="en-US" b="1" dirty="0" smtClean="0"/>
          </a:p>
        </p:txBody>
      </p:sp>
      <p:sp>
        <p:nvSpPr>
          <p:cNvPr id="65" name="직사각형 64"/>
          <p:cNvSpPr/>
          <p:nvPr/>
        </p:nvSpPr>
        <p:spPr>
          <a:xfrm>
            <a:off x="2516117" y="6643710"/>
            <a:ext cx="2714644" cy="5715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Fully-Connected Layer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(4 x 500)</a:t>
            </a:r>
            <a:endParaRPr lang="ko-KR" altLang="en-US" b="1" dirty="0" smtClean="0"/>
          </a:p>
        </p:txBody>
      </p:sp>
      <p:cxnSp>
        <p:nvCxnSpPr>
          <p:cNvPr id="66" name="직선 화살표 연결선 65"/>
          <p:cNvCxnSpPr>
            <a:stCxn id="56" idx="2"/>
            <a:endCxn id="64" idx="0"/>
          </p:cNvCxnSpPr>
          <p:nvPr/>
        </p:nvCxnSpPr>
        <p:spPr>
          <a:xfrm rot="5400000">
            <a:off x="3802001" y="5857892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>
            <a:stCxn id="64" idx="2"/>
            <a:endCxn id="65" idx="0"/>
          </p:cNvCxnSpPr>
          <p:nvPr/>
        </p:nvCxnSpPr>
        <p:spPr>
          <a:xfrm rot="5400000">
            <a:off x="3802001" y="6572272"/>
            <a:ext cx="142876" cy="158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2515323" y="7358090"/>
            <a:ext cx="2714644" cy="857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Next 4h Series Output of all PM stations </a:t>
            </a:r>
          </a:p>
          <a:p>
            <a:pPr algn="ctr"/>
            <a:r>
              <a:rPr lang="en-US" altLang="ko-KR" sz="1200" b="1" dirty="0" smtClean="0"/>
              <a:t>(4 x 53)</a:t>
            </a:r>
          </a:p>
        </p:txBody>
      </p:sp>
      <p:cxnSp>
        <p:nvCxnSpPr>
          <p:cNvPr id="75" name="직선 화살표 연결선 74"/>
          <p:cNvCxnSpPr>
            <a:stCxn id="65" idx="2"/>
            <a:endCxn id="73" idx="0"/>
          </p:cNvCxnSpPr>
          <p:nvPr/>
        </p:nvCxnSpPr>
        <p:spPr>
          <a:xfrm rot="5400000">
            <a:off x="3801604" y="7286255"/>
            <a:ext cx="142876" cy="7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Model Example 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15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357818" y="5572140"/>
            <a:ext cx="3571900" cy="4857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Output </a:t>
            </a:r>
          </a:p>
          <a:p>
            <a:pPr algn="ctr"/>
            <a:r>
              <a:rPr lang="en-US" altLang="ko-KR" sz="1200" b="1" dirty="0" smtClean="0"/>
              <a:t>(2 x 91)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29322" y="785794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Model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정육면체 19"/>
          <p:cNvSpPr/>
          <p:nvPr/>
        </p:nvSpPr>
        <p:spPr>
          <a:xfrm>
            <a:off x="6874674" y="2857496"/>
            <a:ext cx="1603618" cy="1533256"/>
          </a:xfrm>
          <a:prstGeom prst="cube">
            <a:avLst>
              <a:gd name="adj" fmla="val 1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정육면체 22"/>
          <p:cNvSpPr/>
          <p:nvPr/>
        </p:nvSpPr>
        <p:spPr>
          <a:xfrm>
            <a:off x="6582543" y="3181628"/>
            <a:ext cx="1603618" cy="1533256"/>
          </a:xfrm>
          <a:prstGeom prst="cube">
            <a:avLst>
              <a:gd name="adj" fmla="val 1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 rot="5400000" flipH="1" flipV="1">
            <a:off x="6804450" y="3823389"/>
            <a:ext cx="372784" cy="31124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정육면체 47"/>
          <p:cNvSpPr/>
          <p:nvPr/>
        </p:nvSpPr>
        <p:spPr>
          <a:xfrm>
            <a:off x="6225353" y="3593901"/>
            <a:ext cx="1603618" cy="1533256"/>
          </a:xfrm>
          <a:prstGeom prst="cube">
            <a:avLst>
              <a:gd name="adj" fmla="val 1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Input Data Format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2</a:t>
            </a:fld>
            <a:r>
              <a:rPr lang="ko-KR" altLang="en-US" dirty="0" smtClean="0"/>
              <a:t> </a:t>
            </a:r>
            <a:r>
              <a:rPr lang="en-US" altLang="ko-KR" dirty="0" smtClean="0"/>
              <a:t>/ 32</a:t>
            </a:r>
            <a:endParaRPr lang="ko-KR" altLang="en-US" dirty="0"/>
          </a:p>
        </p:txBody>
      </p:sp>
      <p:sp>
        <p:nvSpPr>
          <p:cNvPr id="227" name="직사각형 5"/>
          <p:cNvSpPr>
            <a:spLocks noChangeArrowheads="1"/>
          </p:cNvSpPr>
          <p:nvPr/>
        </p:nvSpPr>
        <p:spPr bwMode="auto">
          <a:xfrm>
            <a:off x="357188" y="1142984"/>
            <a:ext cx="82867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sz="2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data format = (row x column x feature x input-</a:t>
            </a:r>
            <a:r>
              <a:rPr lang="en-US" altLang="ko-KR" sz="2000" b="1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timestep</a:t>
            </a:r>
            <a:r>
              <a:rPr lang="en-US" altLang="ko-KR" sz="2000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en-US" altLang="ko-KR" sz="2000" b="1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42844" y="1480275"/>
            <a:ext cx="9001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latinLnBrk="0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1"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ow and column denote to </a:t>
            </a:r>
            <a:r>
              <a:rPr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relative location of stations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 </a:t>
            </a:r>
            <a:endParaRPr kumimoji="1" lang="en-US" altLang="ko-KR" dirty="0" smtClean="0"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  <a:p>
            <a:pPr marL="342900" indent="-34290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dirty="0" smtClean="0"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2.  </a:t>
            </a:r>
            <a:r>
              <a:rPr kumimoji="1"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Feature d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enotes to </a:t>
            </a:r>
            <a:r>
              <a:rPr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particulate matter concentration and methodological data</a:t>
            </a:r>
            <a:r>
              <a:rPr kumimoji="1" lang="en-US" altLang="ko-KR" dirty="0" smtClean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endParaRPr lang="en-US" altLang="ko-KR" dirty="0" smtClean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6" name="정육면체 25"/>
          <p:cNvSpPr/>
          <p:nvPr/>
        </p:nvSpPr>
        <p:spPr>
          <a:xfrm>
            <a:off x="5947182" y="3884975"/>
            <a:ext cx="1603618" cy="1533256"/>
          </a:xfrm>
          <a:prstGeom prst="cube">
            <a:avLst>
              <a:gd name="adj" fmla="val 14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6724324" y="3273982"/>
            <a:ext cx="3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….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rot="5400000">
            <a:off x="5135387" y="4826743"/>
            <a:ext cx="1324264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rot="10800000">
            <a:off x="5947185" y="5521137"/>
            <a:ext cx="1377770" cy="158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rot="5400000">
            <a:off x="5761225" y="3843715"/>
            <a:ext cx="350759" cy="27975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오른쪽 화살표 53"/>
          <p:cNvSpPr/>
          <p:nvPr/>
        </p:nvSpPr>
        <p:spPr>
          <a:xfrm>
            <a:off x="3686712" y="3815426"/>
            <a:ext cx="1428760" cy="96175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mapping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072198" y="5477690"/>
            <a:ext cx="109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column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214942" y="46204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FF0000"/>
                </a:solidFill>
              </a:rPr>
              <a:t>row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25751" y="3665339"/>
            <a:ext cx="1099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feature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000760" y="5751300"/>
            <a:ext cx="2081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3D tensors (4D)</a:t>
            </a:r>
            <a:endParaRPr lang="ko-KR" altLang="en-US" b="1" dirty="0"/>
          </a:p>
        </p:txBody>
      </p:sp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080" y="3801241"/>
            <a:ext cx="2043670" cy="1493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2857496"/>
            <a:ext cx="2414333" cy="1653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5" name="직선 화살표 연결선 44"/>
          <p:cNvCxnSpPr/>
          <p:nvPr/>
        </p:nvCxnSpPr>
        <p:spPr>
          <a:xfrm rot="5400000">
            <a:off x="7540116" y="4314381"/>
            <a:ext cx="1252826" cy="95487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28491" y="4942491"/>
            <a:ext cx="1099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Input </a:t>
            </a:r>
            <a:r>
              <a:rPr lang="en-US" altLang="ko-KR" dirty="0" err="1" smtClean="0">
                <a:solidFill>
                  <a:srgbClr val="FF0000"/>
                </a:solidFill>
              </a:rPr>
              <a:t>timestep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strike="noStrike" cap="none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Encoder-Decoder Structure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071546"/>
            <a:ext cx="8286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b="1" dirty="0" smtClean="0">
                <a:ea typeface="HY헤드라인M" charset="0"/>
              </a:rPr>
              <a:t>Encoder-Decoder</a:t>
            </a:r>
            <a:r>
              <a:rPr lang="en-US" altLang="ko-KR" b="1" dirty="0" smtClean="0"/>
              <a:t>.</a:t>
            </a:r>
          </a:p>
          <a:p>
            <a:pPr marL="342900" indent="-342900"/>
            <a:r>
              <a:rPr lang="en-US" altLang="ko-KR" b="1" dirty="0" smtClean="0"/>
              <a:t>-  </a:t>
            </a:r>
            <a:r>
              <a:rPr lang="en-US" altLang="ko-KR" dirty="0" smtClean="0"/>
              <a:t>This structure is made to solve </a:t>
            </a:r>
            <a:r>
              <a:rPr lang="en-US" altLang="ko-KR" b="1" dirty="0" smtClean="0">
                <a:solidFill>
                  <a:srgbClr val="FF0000"/>
                </a:solidFill>
              </a:rPr>
              <a:t>Sequence to Sequence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problem.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Encoder encodes input-sequence continuously, and </a:t>
            </a:r>
            <a:r>
              <a:rPr lang="en-US" altLang="ko-KR" b="1" dirty="0" smtClean="0">
                <a:solidFill>
                  <a:srgbClr val="FF0000"/>
                </a:solidFill>
              </a:rPr>
              <a:t>makes encoded output vector.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Decoder i</a:t>
            </a:r>
            <a:r>
              <a:rPr lang="en-US" dirty="0" smtClean="0"/>
              <a:t>nterprets this and </a:t>
            </a:r>
          </a:p>
          <a:p>
            <a:pPr marL="342900" indent="-342900"/>
            <a:r>
              <a:rPr lang="en-US" b="1" dirty="0" smtClean="0">
                <a:solidFill>
                  <a:srgbClr val="FF0000"/>
                </a:solidFill>
              </a:rPr>
              <a:t>	generate output sequence.</a:t>
            </a:r>
          </a:p>
          <a:p>
            <a:pPr marL="342900" indent="-342900"/>
            <a:endParaRPr lang="en-US" altLang="ko-KR" b="1" dirty="0" smtClean="0">
              <a:solidFill>
                <a:srgbClr val="FF0000"/>
              </a:solidFill>
            </a:endParaRPr>
          </a:p>
          <a:p>
            <a:pPr marL="342900" indent="-342900"/>
            <a:endParaRPr lang="en-US" altLang="ko-KR" b="1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3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250927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22" name="직사각형 21"/>
          <p:cNvSpPr/>
          <p:nvPr/>
        </p:nvSpPr>
        <p:spPr>
          <a:xfrm>
            <a:off x="2774911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4265585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1" name="직선 화살표 연결선 30"/>
          <p:cNvCxnSpPr>
            <a:stCxn id="32" idx="0"/>
            <a:endCxn id="21" idx="2"/>
          </p:cNvCxnSpPr>
          <p:nvPr/>
        </p:nvCxnSpPr>
        <p:spPr>
          <a:xfrm rot="16200000" flipV="1">
            <a:off x="1536679" y="5630642"/>
            <a:ext cx="572299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573192" y="59171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>
            <a:off x="2393935" y="4844823"/>
            <a:ext cx="38097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5765783" y="434475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3917919" y="484482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5408593" y="484482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6" idx="0"/>
          </p:cNvCxnSpPr>
          <p:nvPr/>
        </p:nvCxnSpPr>
        <p:spPr>
          <a:xfrm rot="16200000" flipV="1">
            <a:off x="3051139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087652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cxnSp>
        <p:nvCxnSpPr>
          <p:cNvPr id="47" name="직선 화살표 연결선 46"/>
          <p:cNvCxnSpPr>
            <a:stCxn id="48" idx="0"/>
          </p:cNvCxnSpPr>
          <p:nvPr/>
        </p:nvCxnSpPr>
        <p:spPr>
          <a:xfrm rot="16200000" flipV="1">
            <a:off x="4551337" y="563064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87850" y="5917187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3</a:t>
            </a:r>
            <a:endParaRPr lang="ko-KR" altLang="en-US" baseline="-25000" dirty="0"/>
          </a:p>
        </p:txBody>
      </p:sp>
      <p:cxnSp>
        <p:nvCxnSpPr>
          <p:cNvPr id="49" name="직선 화살표 연결선 48"/>
          <p:cNvCxnSpPr>
            <a:stCxn id="50" idx="0"/>
          </p:cNvCxnSpPr>
          <p:nvPr/>
        </p:nvCxnSpPr>
        <p:spPr>
          <a:xfrm rot="16200000" flipV="1">
            <a:off x="6051535" y="563064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088048" y="591718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en-US" altLang="ko-KR" baseline="-25000" dirty="0" smtClean="0"/>
              <a:t>4</a:t>
            </a:r>
            <a:endParaRPr lang="ko-KR" altLang="en-US" baseline="-25000" dirty="0"/>
          </a:p>
        </p:txBody>
      </p:sp>
      <p:sp>
        <p:nvSpPr>
          <p:cNvPr id="55" name="직사각형 54"/>
          <p:cNvSpPr/>
          <p:nvPr/>
        </p:nvSpPr>
        <p:spPr>
          <a:xfrm>
            <a:off x="5766576" y="2869639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4266379" y="2869635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/>
          </a:p>
        </p:txBody>
      </p:sp>
      <p:cxnSp>
        <p:nvCxnSpPr>
          <p:cNvPr id="64" name="직선 화살표 연결선 63"/>
          <p:cNvCxnSpPr>
            <a:stCxn id="55" idx="1"/>
          </p:cNvCxnSpPr>
          <p:nvPr/>
        </p:nvCxnSpPr>
        <p:spPr>
          <a:xfrm rot="10800000" flipV="1">
            <a:off x="5409386" y="3369704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/>
          <p:nvPr/>
        </p:nvCxnSpPr>
        <p:spPr>
          <a:xfrm rot="16200000" flipV="1">
            <a:off x="4658096" y="2690647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/>
          <p:nvPr/>
        </p:nvCxnSpPr>
        <p:spPr>
          <a:xfrm rot="16200000" flipV="1">
            <a:off x="6158294" y="2690646"/>
            <a:ext cx="357190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4643437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2</a:t>
            </a:r>
            <a:endParaRPr lang="ko-KR" altLang="en-US" baseline="-25000" dirty="0"/>
          </a:p>
        </p:txBody>
      </p:sp>
      <p:sp>
        <p:nvSpPr>
          <p:cNvPr id="81" name="TextBox 80"/>
          <p:cNvSpPr txBox="1"/>
          <p:nvPr/>
        </p:nvSpPr>
        <p:spPr>
          <a:xfrm>
            <a:off x="6157897" y="2143116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Y</a:t>
            </a:r>
            <a:r>
              <a:rPr lang="en-US" altLang="ko-KR" baseline="-25000" dirty="0" smtClean="0"/>
              <a:t>1</a:t>
            </a:r>
            <a:endParaRPr lang="ko-KR" altLang="en-US" baseline="-25000" dirty="0"/>
          </a:p>
        </p:txBody>
      </p:sp>
      <p:sp>
        <p:nvSpPr>
          <p:cNvPr id="83" name="모서리가 둥근 직사각형 82"/>
          <p:cNvSpPr/>
          <p:nvPr/>
        </p:nvSpPr>
        <p:spPr>
          <a:xfrm>
            <a:off x="4214810" y="2143116"/>
            <a:ext cx="2642412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모서리가 둥근 직사각형 83"/>
          <p:cNvSpPr/>
          <p:nvPr/>
        </p:nvSpPr>
        <p:spPr>
          <a:xfrm>
            <a:off x="1453704" y="5917187"/>
            <a:ext cx="5332873" cy="369333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/>
          <p:cNvSpPr/>
          <p:nvPr/>
        </p:nvSpPr>
        <p:spPr>
          <a:xfrm>
            <a:off x="7358082" y="2869637"/>
            <a:ext cx="1000132" cy="24752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Encoded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Output</a:t>
            </a:r>
          </a:p>
          <a:p>
            <a:pPr algn="ctr"/>
            <a:r>
              <a:rPr lang="en-US" altLang="ko-KR" sz="1400" b="1" dirty="0" smtClean="0">
                <a:solidFill>
                  <a:srgbClr val="FF0000"/>
                </a:solidFill>
              </a:rPr>
              <a:t>Vector</a:t>
            </a:r>
          </a:p>
          <a:p>
            <a:pPr algn="ctr"/>
            <a:endParaRPr lang="ko-KR" altLang="en-US" sz="1400" b="1" dirty="0"/>
          </a:p>
        </p:txBody>
      </p:sp>
      <p:cxnSp>
        <p:nvCxnSpPr>
          <p:cNvPr id="86" name="직선 화살표 연결선 85"/>
          <p:cNvCxnSpPr>
            <a:stCxn id="38" idx="3"/>
          </p:cNvCxnSpPr>
          <p:nvPr/>
        </p:nvCxnSpPr>
        <p:spPr>
          <a:xfrm>
            <a:off x="6908791" y="4844823"/>
            <a:ext cx="449291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92"/>
          <p:cNvCxnSpPr>
            <a:endCxn id="56" idx="2"/>
          </p:cNvCxnSpPr>
          <p:nvPr/>
        </p:nvCxnSpPr>
        <p:spPr>
          <a:xfrm rot="10800000" flipV="1">
            <a:off x="4837883" y="3369701"/>
            <a:ext cx="2520200" cy="500065"/>
          </a:xfrm>
          <a:prstGeom prst="bentConnector4">
            <a:avLst>
              <a:gd name="adj1" fmla="val 8804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hape 94"/>
          <p:cNvCxnSpPr>
            <a:endCxn id="55" idx="2"/>
          </p:cNvCxnSpPr>
          <p:nvPr/>
        </p:nvCxnSpPr>
        <p:spPr>
          <a:xfrm rot="10800000" flipV="1">
            <a:off x="6338080" y="3369701"/>
            <a:ext cx="1020002" cy="500069"/>
          </a:xfrm>
          <a:prstGeom prst="bentConnector4">
            <a:avLst>
              <a:gd name="adj1" fmla="val 21985"/>
              <a:gd name="adj2" fmla="val 145714"/>
            </a:avLst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786577" y="5917188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Input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858016" y="2143117"/>
            <a:ext cx="219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Output Sequence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1000100" y="4214818"/>
            <a:ext cx="6143668" cy="1428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2475136" y="3724918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Decoder</a:t>
            </a:r>
            <a:endParaRPr lang="ko-KR" altLang="en-US" b="1" dirty="0"/>
          </a:p>
        </p:txBody>
      </p:sp>
      <p:sp>
        <p:nvSpPr>
          <p:cNvPr id="110" name="직사각형 109"/>
          <p:cNvSpPr/>
          <p:nvPr/>
        </p:nvSpPr>
        <p:spPr>
          <a:xfrm>
            <a:off x="4103916" y="2665490"/>
            <a:ext cx="3039852" cy="142876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TextBox 110"/>
          <p:cNvSpPr txBox="1"/>
          <p:nvPr/>
        </p:nvSpPr>
        <p:spPr>
          <a:xfrm>
            <a:off x="1000100" y="3845486"/>
            <a:ext cx="162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Encoder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err="1" smtClean="0">
                <a:solidFill>
                  <a:schemeClr val="tx2"/>
                </a:solidFill>
                <a:latin typeface="+mj-lt"/>
                <a:ea typeface="HY헤드라인M" charset="0"/>
              </a:rPr>
              <a:t>Convolutional</a:t>
            </a:r>
            <a:r>
              <a:rPr lang="en-US" altLang="ko-KR" sz="2800" b="1" dirty="0" smtClean="0">
                <a:solidFill>
                  <a:schemeClr val="tx2"/>
                </a:solidFill>
                <a:latin typeface="+mj-lt"/>
                <a:ea typeface="HY헤드라인M" charset="0"/>
              </a:rPr>
              <a:t>-LSTM</a:t>
            </a:r>
            <a:endParaRPr lang="ko-KR" altLang="en-US" sz="2800" b="0" strike="noStrike" cap="none" dirty="0" smtClean="0">
              <a:solidFill>
                <a:schemeClr val="tx2"/>
              </a:solidFill>
              <a:latin typeface="+mj-lt"/>
              <a:ea typeface="HY헤드라인M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4282" y="1071546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b="1" dirty="0" smtClean="0"/>
              <a:t>LSTM -&gt; </a:t>
            </a:r>
            <a:r>
              <a:rPr lang="en-US" altLang="ko-KR" b="1" dirty="0" err="1" smtClean="0"/>
              <a:t>Convolutional</a:t>
            </a:r>
            <a:r>
              <a:rPr lang="en-US" altLang="ko-KR" b="1" dirty="0" smtClean="0"/>
              <a:t>-LSTM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Extract temporal feature </a:t>
            </a:r>
            <a:r>
              <a:rPr lang="en-US" altLang="ko-KR" b="1" dirty="0" smtClean="0"/>
              <a:t>-&gt; </a:t>
            </a:r>
            <a:r>
              <a:rPr lang="en-US" altLang="ko-KR" dirty="0" smtClean="0"/>
              <a:t>Extract spatiotemporal feature</a:t>
            </a:r>
          </a:p>
          <a:p>
            <a:pPr marL="342900" indent="-342900">
              <a:buFontTx/>
              <a:buChar char="-"/>
            </a:pPr>
            <a:r>
              <a:rPr lang="en-US" altLang="ko-KR" dirty="0" smtClean="0"/>
              <a:t>Model equations are below.</a:t>
            </a:r>
          </a:p>
          <a:p>
            <a:pPr marL="342900" indent="-342900"/>
            <a:endParaRPr lang="en-US" altLang="ko-KR" b="1" dirty="0" smtClean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4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6566" y="2061274"/>
            <a:ext cx="3517120" cy="101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/>
          <a:srcRect l="40891" t="19639" r="1938" b="22255"/>
          <a:stretch>
            <a:fillRect/>
          </a:stretch>
        </p:blipFill>
        <p:spPr bwMode="auto">
          <a:xfrm>
            <a:off x="5357818" y="4535494"/>
            <a:ext cx="3682668" cy="1108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4276" y="2000240"/>
            <a:ext cx="3150534" cy="107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1992970" y="305966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LSTM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143504" y="3071810"/>
            <a:ext cx="264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Convolutional</a:t>
            </a:r>
            <a:r>
              <a:rPr lang="en-US" altLang="ko-KR" b="1" dirty="0" smtClean="0"/>
              <a:t> LSTM</a:t>
            </a:r>
            <a:endParaRPr lang="ko-KR" altLang="en-US" b="1" dirty="0"/>
          </a:p>
        </p:txBody>
      </p:sp>
      <p:sp>
        <p:nvSpPr>
          <p:cNvPr id="33" name="정육면체 32"/>
          <p:cNvSpPr/>
          <p:nvPr/>
        </p:nvSpPr>
        <p:spPr>
          <a:xfrm>
            <a:off x="2014495" y="4084084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4603982" y="4572008"/>
            <a:ext cx="539522" cy="8056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785918" y="4512712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Input tensor</a:t>
            </a:r>
          </a:p>
          <a:p>
            <a:pPr algn="ctr"/>
            <a:r>
              <a:rPr lang="en-US" altLang="ko-KR" sz="1200" dirty="0" smtClean="0"/>
              <a:t>(r x c x f)</a:t>
            </a:r>
            <a:endParaRPr lang="ko-KR" altLang="en-US" sz="1200" dirty="0"/>
          </a:p>
        </p:txBody>
      </p:sp>
      <p:sp>
        <p:nvSpPr>
          <p:cNvPr id="38" name="정육면체 37"/>
          <p:cNvSpPr/>
          <p:nvPr/>
        </p:nvSpPr>
        <p:spPr>
          <a:xfrm>
            <a:off x="3566488" y="4155522"/>
            <a:ext cx="439388" cy="214314"/>
          </a:xfrm>
          <a:prstGeom prst="cube">
            <a:avLst>
              <a:gd name="adj" fmla="val 7075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개체 4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89091" name="수식" r:id="rId7" imgW="114120" imgH="215640" progId="">
              <p:embed/>
            </p:oleObj>
          </a:graphicData>
        </a:graphic>
      </p:graphicFrame>
      <p:pic>
        <p:nvPicPr>
          <p:cNvPr id="89093" name="Picture 5" descr="convolutional operator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018" t="36670" r="54843" b="54223"/>
          <a:stretch>
            <a:fillRect/>
          </a:stretch>
        </p:blipFill>
        <p:spPr bwMode="auto">
          <a:xfrm>
            <a:off x="3221810" y="4168090"/>
            <a:ext cx="207182" cy="243749"/>
          </a:xfrm>
          <a:prstGeom prst="rect">
            <a:avLst/>
          </a:prstGeom>
          <a:noFill/>
        </p:spPr>
      </p:pic>
      <p:cxnSp>
        <p:nvCxnSpPr>
          <p:cNvPr id="44" name="직선 화살표 연결선 43"/>
          <p:cNvCxnSpPr/>
          <p:nvPr/>
        </p:nvCxnSpPr>
        <p:spPr>
          <a:xfrm rot="5400000" flipH="1" flipV="1">
            <a:off x="5526492" y="4760525"/>
            <a:ext cx="1234289" cy="1588"/>
          </a:xfrm>
          <a:prstGeom prst="straightConnector1">
            <a:avLst/>
          </a:prstGeom>
          <a:ln w="28575">
            <a:solidFill>
              <a:srgbClr val="00B05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357818" y="3714752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State to State</a:t>
            </a:r>
            <a:endParaRPr lang="ko-KR" altLang="en-US" b="1" dirty="0"/>
          </a:p>
        </p:txBody>
      </p:sp>
      <p:cxnSp>
        <p:nvCxnSpPr>
          <p:cNvPr id="46" name="직선 화살표 연결선 45"/>
          <p:cNvCxnSpPr/>
          <p:nvPr/>
        </p:nvCxnSpPr>
        <p:spPr>
          <a:xfrm rot="10800000">
            <a:off x="6643703" y="5143513"/>
            <a:ext cx="1729985" cy="500067"/>
          </a:xfrm>
          <a:prstGeom prst="straightConnector1">
            <a:avLst/>
          </a:prstGeom>
          <a:ln w="28575">
            <a:solidFill>
              <a:srgbClr val="00B0F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29454" y="567322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to State</a:t>
            </a:r>
            <a:endParaRPr lang="ko-KR" alt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3286116" y="4521465"/>
            <a:ext cx="100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Input Filter 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fw</a:t>
            </a:r>
            <a:r>
              <a:rPr lang="en-US" altLang="ko-KR" sz="1200" dirty="0" smtClean="0"/>
              <a:t> x </a:t>
            </a:r>
            <a:r>
              <a:rPr lang="en-US" altLang="ko-KR" sz="1200" dirty="0" err="1" smtClean="0"/>
              <a:t>fh</a:t>
            </a:r>
            <a:r>
              <a:rPr lang="en-US" altLang="ko-KR" sz="1200" dirty="0" smtClean="0"/>
              <a:t> x f)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2863" y="3925677"/>
            <a:ext cx="1693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r : row</a:t>
            </a:r>
          </a:p>
          <a:p>
            <a:r>
              <a:rPr lang="en-US" altLang="ko-KR" sz="1200" dirty="0" smtClean="0"/>
              <a:t>c : column</a:t>
            </a:r>
          </a:p>
          <a:p>
            <a:r>
              <a:rPr lang="en-US" altLang="ko-KR" sz="1200" dirty="0" smtClean="0"/>
              <a:t>f : feature</a:t>
            </a:r>
          </a:p>
          <a:p>
            <a:r>
              <a:rPr lang="en-US" altLang="ko-KR" sz="1200" dirty="0" smtClean="0"/>
              <a:t>fn : number of filter</a:t>
            </a:r>
          </a:p>
          <a:p>
            <a:r>
              <a:rPr lang="en-US" altLang="ko-KR" sz="1200" dirty="0" err="1" smtClean="0"/>
              <a:t>fw</a:t>
            </a:r>
            <a:r>
              <a:rPr lang="en-US" altLang="ko-KR" sz="1200" dirty="0" smtClean="0"/>
              <a:t> : filter width</a:t>
            </a:r>
          </a:p>
          <a:p>
            <a:r>
              <a:rPr lang="en-US" altLang="ko-KR" sz="1200" dirty="0" err="1" smtClean="0"/>
              <a:t>fh</a:t>
            </a:r>
            <a:r>
              <a:rPr lang="en-US" altLang="ko-KR" sz="1200" dirty="0" smtClean="0"/>
              <a:t> : filter height</a:t>
            </a:r>
          </a:p>
          <a:p>
            <a:pPr lvl="1"/>
            <a:endParaRPr lang="ko-KR" altLang="en-US" sz="1200" dirty="0"/>
          </a:p>
        </p:txBody>
      </p:sp>
      <p:sp>
        <p:nvSpPr>
          <p:cNvPr id="51" name="정육면체 50"/>
          <p:cNvSpPr/>
          <p:nvPr/>
        </p:nvSpPr>
        <p:spPr>
          <a:xfrm>
            <a:off x="1928794" y="5504091"/>
            <a:ext cx="1207315" cy="428628"/>
          </a:xfrm>
          <a:prstGeom prst="cube">
            <a:avLst>
              <a:gd name="adj" fmla="val 7031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714480" y="5932719"/>
            <a:ext cx="1571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State tensor</a:t>
            </a:r>
          </a:p>
          <a:p>
            <a:pPr algn="ctr"/>
            <a:r>
              <a:rPr lang="en-US" altLang="ko-KR" sz="1200" dirty="0" smtClean="0"/>
              <a:t>(r x c x fn)</a:t>
            </a:r>
            <a:endParaRPr lang="ko-KR" altLang="en-US" sz="1200" dirty="0"/>
          </a:p>
        </p:txBody>
      </p:sp>
      <p:sp>
        <p:nvSpPr>
          <p:cNvPr id="53" name="정육면체 52"/>
          <p:cNvSpPr/>
          <p:nvPr/>
        </p:nvSpPr>
        <p:spPr>
          <a:xfrm>
            <a:off x="3561108" y="5646967"/>
            <a:ext cx="439388" cy="214314"/>
          </a:xfrm>
          <a:prstGeom prst="cube">
            <a:avLst>
              <a:gd name="adj" fmla="val 52978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Picture 5" descr="convolutional operatorì ëí ì´ë¯¸ì§ ê²ìê²°ê³¼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2018" t="36670" r="54843" b="54223"/>
          <a:stretch>
            <a:fillRect/>
          </a:stretch>
        </p:blipFill>
        <p:spPr bwMode="auto">
          <a:xfrm>
            <a:off x="3150372" y="5588097"/>
            <a:ext cx="207182" cy="243749"/>
          </a:xfrm>
          <a:prstGeom prst="rect">
            <a:avLst/>
          </a:prstGeom>
          <a:noFill/>
        </p:spPr>
      </p:pic>
      <p:sp>
        <p:nvSpPr>
          <p:cNvPr id="55" name="TextBox 54"/>
          <p:cNvSpPr txBox="1"/>
          <p:nvPr/>
        </p:nvSpPr>
        <p:spPr>
          <a:xfrm>
            <a:off x="3214678" y="5941472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/>
              <a:t>State Filter</a:t>
            </a:r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fw</a:t>
            </a:r>
            <a:r>
              <a:rPr lang="en-US" altLang="ko-KR" sz="1200" dirty="0" smtClean="0"/>
              <a:t> x </a:t>
            </a:r>
            <a:r>
              <a:rPr lang="en-US" altLang="ko-KR" sz="1200" dirty="0" err="1" smtClean="0"/>
              <a:t>fh</a:t>
            </a:r>
            <a:r>
              <a:rPr lang="en-US" altLang="ko-KR" sz="1200" dirty="0" smtClean="0"/>
              <a:t> x fn)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1785918" y="3925677"/>
            <a:ext cx="2643206" cy="10035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1785918" y="5357826"/>
            <a:ext cx="2643206" cy="100352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293116" y="3556345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Input to State</a:t>
            </a:r>
            <a:endParaRPr lang="ko-KR" alt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2285984" y="5014291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State to State</a:t>
            </a:r>
            <a:endParaRPr lang="ko-KR" altLang="en-US" b="1" dirty="0"/>
          </a:p>
        </p:txBody>
      </p:sp>
      <p:sp>
        <p:nvSpPr>
          <p:cNvPr id="61" name="직사각형 60"/>
          <p:cNvSpPr/>
          <p:nvPr/>
        </p:nvSpPr>
        <p:spPr>
          <a:xfrm>
            <a:off x="6000760" y="2099925"/>
            <a:ext cx="928694" cy="4003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7215206" y="2421376"/>
            <a:ext cx="787406" cy="2537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6000760" y="2675155"/>
            <a:ext cx="928694" cy="25377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5286380" y="2099925"/>
            <a:ext cx="682398" cy="4003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>
            <a:off x="5318362" y="2652707"/>
            <a:ext cx="682398" cy="276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6446967" y="2421376"/>
            <a:ext cx="682398" cy="276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43398" y="2416726"/>
            <a:ext cx="51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-&gt;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Model Example 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5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30747" name="Rectangle 2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0749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40151" y="1214422"/>
            <a:ext cx="3175254" cy="135732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b="1" dirty="0" smtClean="0"/>
              <a:t>Input</a:t>
            </a:r>
            <a:r>
              <a:rPr lang="en-US" altLang="ko-KR" sz="1200" b="1" dirty="0" smtClean="0"/>
              <a:t/>
            </a:r>
            <a:br>
              <a:rPr lang="en-US" altLang="ko-KR" sz="1200" b="1" dirty="0" smtClean="0"/>
            </a:br>
            <a:r>
              <a:rPr lang="en-US" altLang="ko-KR" sz="1200" b="1" dirty="0" smtClean="0"/>
              <a:t>( 4 x 27 x 26 x 6)</a:t>
            </a:r>
            <a:endParaRPr lang="en-US" altLang="ko-KR" b="1" dirty="0" smtClean="0"/>
          </a:p>
          <a:p>
            <a:pPr algn="ctr"/>
            <a:endParaRPr lang="en-US" altLang="ko-KR" sz="1200" b="1" dirty="0" smtClean="0"/>
          </a:p>
        </p:txBody>
      </p:sp>
      <p:sp>
        <p:nvSpPr>
          <p:cNvPr id="13" name="직사각형 12"/>
          <p:cNvSpPr/>
          <p:nvPr/>
        </p:nvSpPr>
        <p:spPr>
          <a:xfrm>
            <a:off x="5785652" y="2714620"/>
            <a:ext cx="2714644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(27 x 26 x 32)</a:t>
            </a:r>
            <a:endParaRPr lang="ko-KR" altLang="en-US" b="1" dirty="0"/>
          </a:p>
        </p:txBody>
      </p:sp>
      <p:sp>
        <p:nvSpPr>
          <p:cNvPr id="15" name="직사각형 14"/>
          <p:cNvSpPr/>
          <p:nvPr/>
        </p:nvSpPr>
        <p:spPr>
          <a:xfrm>
            <a:off x="5785652" y="4143380"/>
            <a:ext cx="2714644" cy="5715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LSTM Layer</a:t>
            </a:r>
          </a:p>
          <a:p>
            <a:pPr algn="ctr"/>
            <a:r>
              <a:rPr lang="en-US" altLang="ko-KR" sz="1600" b="1" dirty="0" smtClean="0"/>
              <a:t>output : (2 x 200)</a:t>
            </a:r>
            <a:endParaRPr lang="ko-KR" altLang="en-US" sz="1600" b="1" dirty="0"/>
          </a:p>
        </p:txBody>
      </p:sp>
      <p:sp>
        <p:nvSpPr>
          <p:cNvPr id="16" name="직사각형 15"/>
          <p:cNvSpPr/>
          <p:nvPr/>
        </p:nvSpPr>
        <p:spPr>
          <a:xfrm>
            <a:off x="5357818" y="5572140"/>
            <a:ext cx="3571900" cy="4857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Output </a:t>
            </a:r>
          </a:p>
          <a:p>
            <a:pPr algn="ctr"/>
            <a:r>
              <a:rPr lang="en-US" altLang="ko-KR" sz="1200" b="1" dirty="0" smtClean="0"/>
              <a:t>(2 x 91)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785652" y="4857760"/>
            <a:ext cx="271464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Fully-Connected Layer</a:t>
            </a:r>
            <a:br>
              <a:rPr lang="en-US" altLang="ko-KR" b="1" dirty="0" smtClean="0"/>
            </a:br>
            <a:r>
              <a:rPr lang="en-US" altLang="ko-KR" sz="1600" b="1" dirty="0" smtClean="0"/>
              <a:t>output : (2 x 91)</a:t>
            </a:r>
            <a:endParaRPr lang="ko-KR" altLang="en-US" b="1" dirty="0" smtClean="0"/>
          </a:p>
        </p:txBody>
      </p:sp>
      <p:grpSp>
        <p:nvGrpSpPr>
          <p:cNvPr id="2" name="그룹 85"/>
          <p:cNvGrpSpPr/>
          <p:nvPr/>
        </p:nvGrpSpPr>
        <p:grpSpPr>
          <a:xfrm>
            <a:off x="6143636" y="1857364"/>
            <a:ext cx="2110929" cy="550871"/>
            <a:chOff x="5747251" y="1520807"/>
            <a:chExt cx="2110929" cy="550871"/>
          </a:xfrm>
        </p:grpSpPr>
        <p:sp>
          <p:nvSpPr>
            <p:cNvPr id="21" name="정육면체 20"/>
            <p:cNvSpPr/>
            <p:nvPr/>
          </p:nvSpPr>
          <p:spPr>
            <a:xfrm>
              <a:off x="7287249" y="152579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6381572" y="152080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5747251" y="1520807"/>
              <a:ext cx="570931" cy="545881"/>
            </a:xfrm>
            <a:prstGeom prst="cube">
              <a:avLst>
                <a:gd name="adj" fmla="val 1433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000924" y="1520807"/>
              <a:ext cx="1412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…</a:t>
              </a:r>
              <a:endParaRPr lang="ko-KR" altLang="en-US" dirty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5785652" y="3429000"/>
            <a:ext cx="2714644" cy="5715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Flatten &amp; Repeat Layer</a:t>
            </a:r>
            <a:br>
              <a:rPr lang="en-US" altLang="ko-KR" b="1" dirty="0" smtClean="0"/>
            </a:br>
            <a:r>
              <a:rPr lang="en-US" altLang="ko-KR" b="1" dirty="0" smtClean="0"/>
              <a:t> </a:t>
            </a:r>
            <a:r>
              <a:rPr lang="en-US" altLang="ko-KR" sz="1600" b="1" dirty="0" smtClean="0"/>
              <a:t>output : (2 x 22464)</a:t>
            </a:r>
            <a:endParaRPr lang="ko-KR" altLang="en-US" sz="1600" b="1" dirty="0"/>
          </a:p>
        </p:txBody>
      </p:sp>
      <p:cxnSp>
        <p:nvCxnSpPr>
          <p:cNvPr id="49" name="직선 화살표 연결선 48"/>
          <p:cNvCxnSpPr>
            <a:stCxn id="37" idx="2"/>
            <a:endCxn id="13" idx="0"/>
          </p:cNvCxnSpPr>
          <p:nvPr/>
        </p:nvCxnSpPr>
        <p:spPr>
          <a:xfrm rot="16200000" flipH="1">
            <a:off x="7063938" y="2635584"/>
            <a:ext cx="142876" cy="1519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38" idx="2"/>
            <a:endCxn id="15" idx="0"/>
          </p:cNvCxnSpPr>
          <p:nvPr/>
        </p:nvCxnSpPr>
        <p:spPr>
          <a:xfrm rot="5400000">
            <a:off x="7071536" y="4071942"/>
            <a:ext cx="142876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15" idx="2"/>
            <a:endCxn id="20" idx="0"/>
          </p:cNvCxnSpPr>
          <p:nvPr/>
        </p:nvCxnSpPr>
        <p:spPr>
          <a:xfrm rot="5400000">
            <a:off x="7071536" y="4786322"/>
            <a:ext cx="142876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20" idx="2"/>
            <a:endCxn id="16" idx="0"/>
          </p:cNvCxnSpPr>
          <p:nvPr/>
        </p:nvCxnSpPr>
        <p:spPr>
          <a:xfrm rot="16200000" flipH="1">
            <a:off x="7071933" y="5500305"/>
            <a:ext cx="142876" cy="794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stCxn id="13" idx="2"/>
            <a:endCxn id="38" idx="0"/>
          </p:cNvCxnSpPr>
          <p:nvPr/>
        </p:nvCxnSpPr>
        <p:spPr>
          <a:xfrm rot="5400000">
            <a:off x="7071536" y="3357562"/>
            <a:ext cx="142876" cy="1588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5"/>
          <p:cNvSpPr>
            <a:spLocks noChangeArrowheads="1"/>
          </p:cNvSpPr>
          <p:nvPr/>
        </p:nvSpPr>
        <p:spPr bwMode="auto">
          <a:xfrm>
            <a:off x="214282" y="697974"/>
            <a:ext cx="5389008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charset="0"/>
              <a:buChar char="•"/>
            </a:pP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Input : 4D tensor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(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 input-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timestep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row, column, feature)</a:t>
            </a:r>
            <a:endParaRPr lang="en-US" dirty="0" smtClean="0"/>
          </a:p>
          <a:p>
            <a:pPr>
              <a:buFontTx/>
              <a:buChar char="-"/>
            </a:pPr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2D layer</a:t>
            </a:r>
          </a:p>
          <a:p>
            <a:r>
              <a:rPr lang="en-US" altLang="ko-KR" dirty="0" smtClean="0"/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2d kernel 3x3 , 32 of Filters</a:t>
            </a:r>
            <a:r>
              <a:rPr lang="en-US" altLang="ko-KR" dirty="0" smtClean="0"/>
              <a:t>.</a:t>
            </a:r>
          </a:p>
          <a:p>
            <a:r>
              <a:rPr lang="en-US" altLang="ko-KR" b="1" dirty="0" smtClean="0"/>
              <a:t>- </a:t>
            </a:r>
            <a:r>
              <a:rPr lang="en-US" altLang="ko-KR" dirty="0" smtClean="0"/>
              <a:t>This layer is used to </a:t>
            </a:r>
            <a:r>
              <a:rPr lang="en-US" altLang="ko-KR" b="1" dirty="0" smtClean="0">
                <a:solidFill>
                  <a:srgbClr val="FF0000"/>
                </a:solidFill>
              </a:rPr>
              <a:t>encoder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Flatten &amp; Repeat Layer</a:t>
            </a:r>
            <a:endParaRPr lang="ko-KR" altLang="en-US" b="1" dirty="0" smtClean="0"/>
          </a:p>
          <a:p>
            <a:r>
              <a:rPr lang="en-US" altLang="ko-KR" b="1" dirty="0" smtClean="0"/>
              <a:t>- </a:t>
            </a:r>
            <a:r>
              <a:rPr lang="en-US" altLang="ko-KR" dirty="0" smtClean="0"/>
              <a:t>Reshape output of </a:t>
            </a:r>
            <a:r>
              <a:rPr lang="en-US" altLang="ko-KR" dirty="0" err="1" smtClean="0"/>
              <a:t>ConvLSTM</a:t>
            </a:r>
            <a:r>
              <a:rPr lang="en-US" altLang="ko-KR" dirty="0" smtClean="0"/>
              <a:t> to 2D tensor,</a:t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 output-</a:t>
            </a:r>
            <a:r>
              <a:rPr lang="en-US" altLang="ko-KR" dirty="0" err="1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timestep</a:t>
            </a:r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, (row x column x filter) </a:t>
            </a:r>
            <a:r>
              <a:rPr lang="en-US" altLang="ko-KR" dirty="0" smtClean="0"/>
              <a:t>)</a:t>
            </a:r>
          </a:p>
          <a:p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LSTM Layer</a:t>
            </a:r>
          </a:p>
          <a:p>
            <a:pPr>
              <a:buFontTx/>
              <a:buChar char="-"/>
            </a:pPr>
            <a:r>
              <a:rPr lang="en-US" altLang="ko-KR" b="1" dirty="0" smtClean="0">
                <a:solidFill>
                  <a:srgbClr val="FF0000"/>
                </a:solidFill>
              </a:rPr>
              <a:t> 200 hidden state.</a:t>
            </a:r>
            <a:endParaRPr lang="en-US" altLang="ko-KR" b="1" dirty="0" smtClean="0"/>
          </a:p>
          <a:p>
            <a:pPr>
              <a:buFontTx/>
              <a:buChar char="-"/>
            </a:pPr>
            <a:r>
              <a:rPr lang="en-US" altLang="ko-KR" dirty="0" smtClean="0"/>
              <a:t> This layer is used to </a:t>
            </a:r>
            <a:r>
              <a:rPr lang="en-US" altLang="ko-KR" b="1" dirty="0" smtClean="0">
                <a:solidFill>
                  <a:srgbClr val="FF0000"/>
                </a:solidFill>
              </a:rPr>
              <a:t>decoder</a:t>
            </a:r>
            <a:r>
              <a:rPr lang="en-US" altLang="ko-KR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Fully-Connected Layer</a:t>
            </a:r>
          </a:p>
          <a:p>
            <a:pPr>
              <a:buFontTx/>
              <a:buChar char="-"/>
            </a:pPr>
            <a:r>
              <a:rPr lang="en-US" altLang="ko-KR" dirty="0" smtClean="0"/>
              <a:t> This layer is used to get final result. </a:t>
            </a:r>
          </a:p>
          <a:p>
            <a:endParaRPr lang="en-US" altLang="ko-KR" b="1" dirty="0" smtClean="0"/>
          </a:p>
          <a:p>
            <a:pPr>
              <a:buFont typeface="Arial" pitchFamily="34" charset="0"/>
              <a:buChar char="•"/>
            </a:pPr>
            <a:r>
              <a:rPr lang="en-US" altLang="ko-KR" b="1" dirty="0" smtClean="0"/>
              <a:t> Output</a:t>
            </a:r>
            <a:endParaRPr lang="ko-KR" altLang="en-US" b="1" dirty="0" smtClean="0"/>
          </a:p>
          <a:p>
            <a:r>
              <a:rPr lang="en-US" altLang="ko-KR" b="1" dirty="0" smtClean="0"/>
              <a:t>- </a:t>
            </a:r>
            <a:r>
              <a:rPr lang="en-US" altLang="ko-KR" b="1" dirty="0" smtClean="0">
                <a:solidFill>
                  <a:srgbClr val="FF0000"/>
                </a:solidFill>
              </a:rPr>
              <a:t>Next 2-h PM10 concentration of 91 stations</a:t>
            </a:r>
            <a:endParaRPr lang="ko-KR" altLang="en-US" b="1" dirty="0" smtClean="0">
              <a:solidFill>
                <a:srgbClr val="FF0000"/>
              </a:solidFill>
            </a:endParaRPr>
          </a:p>
          <a:p>
            <a:endParaRPr lang="ko-KR" altLang="en-US" b="1" dirty="0" smtClean="0">
              <a:solidFill>
                <a:srgbClr val="FF0000"/>
              </a:solidFill>
            </a:endParaRPr>
          </a:p>
          <a:p>
            <a:endParaRPr lang="ko-KR" altLang="en-US" b="1" dirty="0" smtClean="0"/>
          </a:p>
          <a:p>
            <a:endParaRPr lang="en-US" altLang="ko-KR" dirty="0" smtClean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endParaRPr lang="en-US" altLang="ko-KR" dirty="0">
              <a:solidFill>
                <a:srgbClr val="FF0000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29322" y="785794"/>
            <a:ext cx="24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 smtClean="0"/>
              <a:t>ConvLSTM</a:t>
            </a:r>
            <a:r>
              <a:rPr lang="en-US" altLang="ko-KR" b="1" dirty="0" smtClean="0"/>
              <a:t> Model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28670"/>
            <a:ext cx="1160191" cy="15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Data Flow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6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</a:p>
        </p:txBody>
      </p:sp>
      <p:cxnSp>
        <p:nvCxnSpPr>
          <p:cNvPr id="31" name="직선 화살표 연결선 30"/>
          <p:cNvCxnSpPr>
            <a:endCxn id="21" idx="2"/>
          </p:cNvCxnSpPr>
          <p:nvPr/>
        </p:nvCxnSpPr>
        <p:spPr>
          <a:xfrm rot="16200000" flipV="1">
            <a:off x="1919413" y="5138632"/>
            <a:ext cx="562537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V="1">
            <a:off x="3428992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4929190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6200000" flipV="1">
            <a:off x="6429388" y="513375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/>
          <p:cNvSpPr/>
          <p:nvPr/>
        </p:nvSpPr>
        <p:spPr>
          <a:xfrm>
            <a:off x="1564473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3088457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4528231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6079329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64473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- 3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88457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3438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43636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sp>
        <p:nvSpPr>
          <p:cNvPr id="75" name="정육면체 74"/>
          <p:cNvSpPr/>
          <p:nvPr/>
        </p:nvSpPr>
        <p:spPr>
          <a:xfrm>
            <a:off x="7500958" y="3000372"/>
            <a:ext cx="1207315" cy="428628"/>
          </a:xfrm>
          <a:prstGeom prst="cube">
            <a:avLst>
              <a:gd name="adj" fmla="val 70312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Shape 81"/>
          <p:cNvCxnSpPr>
            <a:stCxn id="38" idx="3"/>
          </p:cNvCxnSpPr>
          <p:nvPr/>
        </p:nvCxnSpPr>
        <p:spPr>
          <a:xfrm flipV="1">
            <a:off x="7286644" y="3429000"/>
            <a:ext cx="785818" cy="918933"/>
          </a:xfrm>
          <a:prstGeom prst="bentConnector2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7436651" y="2000240"/>
            <a:ext cx="1421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Encoded output 3D tensor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7429520" y="542926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(row </a:t>
            </a:r>
          </a:p>
          <a:p>
            <a:r>
              <a:rPr lang="en-US" altLang="ko-KR" sz="1200" b="1" dirty="0" smtClean="0"/>
              <a:t>x column </a:t>
            </a:r>
          </a:p>
          <a:p>
            <a:r>
              <a:rPr lang="en-US" altLang="ko-KR" sz="1200" b="1" dirty="0" smtClean="0"/>
              <a:t>x feature)</a:t>
            </a:r>
            <a:endParaRPr lang="ko-KR" altLang="en-US" sz="1200" dirty="0"/>
          </a:p>
        </p:txBody>
      </p:sp>
      <p:sp>
        <p:nvSpPr>
          <p:cNvPr id="89" name="TextBox 88"/>
          <p:cNvSpPr txBox="1"/>
          <p:nvPr/>
        </p:nvSpPr>
        <p:spPr>
          <a:xfrm>
            <a:off x="8143900" y="3500438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(row </a:t>
            </a:r>
          </a:p>
          <a:p>
            <a:r>
              <a:rPr lang="en-US" altLang="ko-KR" sz="1200" b="1" dirty="0" smtClean="0"/>
              <a:t>x column </a:t>
            </a:r>
          </a:p>
          <a:p>
            <a:r>
              <a:rPr lang="en-US" altLang="ko-KR" sz="1200" b="1" dirty="0" smtClean="0"/>
              <a:t>x filter)</a:t>
            </a:r>
            <a:endParaRPr lang="ko-KR" altLang="en-US" sz="1200" dirty="0"/>
          </a:p>
        </p:txBody>
      </p:sp>
      <p:sp>
        <p:nvSpPr>
          <p:cNvPr id="90" name="직사각형 89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sp>
        <p:nvSpPr>
          <p:cNvPr id="92" name="직사각형 91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cxnSp>
        <p:nvCxnSpPr>
          <p:cNvPr id="94" name="직선 화살표 연결선 93"/>
          <p:cNvCxnSpPr>
            <a:stCxn id="90" idx="3"/>
            <a:endCxn id="91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cxnSp>
        <p:nvCxnSpPr>
          <p:cNvPr id="97" name="직선 화살표 연결선 96"/>
          <p:cNvCxnSpPr>
            <a:stCxn id="91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/>
          <p:cNvCxnSpPr>
            <a:stCxn id="92" idx="3"/>
            <a:endCxn id="96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/>
          <p:cNvSpPr/>
          <p:nvPr/>
        </p:nvSpPr>
        <p:spPr>
          <a:xfrm>
            <a:off x="285720" y="1428736"/>
            <a:ext cx="1160191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914400" y="3643314"/>
            <a:ext cx="6522251" cy="2726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TextBox 100"/>
          <p:cNvSpPr txBox="1"/>
          <p:nvPr/>
        </p:nvSpPr>
        <p:spPr>
          <a:xfrm>
            <a:off x="857224" y="3305175"/>
            <a:ext cx="2533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Past time (Encode)</a:t>
            </a:r>
            <a:endParaRPr lang="ko-KR" altLang="en-US" b="1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Data Flow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7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cxnSp>
        <p:nvCxnSpPr>
          <p:cNvPr id="31" name="직선 화살표 연결선 30"/>
          <p:cNvCxnSpPr>
            <a:endCxn id="21" idx="2"/>
          </p:cNvCxnSpPr>
          <p:nvPr/>
        </p:nvCxnSpPr>
        <p:spPr>
          <a:xfrm rot="16200000" flipV="1">
            <a:off x="1919413" y="5138632"/>
            <a:ext cx="562537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V="1">
            <a:off x="3428992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4929190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6200000" flipV="1">
            <a:off x="6429388" y="513375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/>
          <p:cNvSpPr/>
          <p:nvPr/>
        </p:nvSpPr>
        <p:spPr>
          <a:xfrm>
            <a:off x="1564473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3088457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4528231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6079329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64473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- 3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88457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3438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43636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82" name="Shape 81"/>
          <p:cNvCxnSpPr>
            <a:stCxn id="38" idx="3"/>
            <a:endCxn id="40" idx="3"/>
          </p:cNvCxnSpPr>
          <p:nvPr/>
        </p:nvCxnSpPr>
        <p:spPr>
          <a:xfrm flipV="1">
            <a:off x="7286644" y="3003761"/>
            <a:ext cx="1588" cy="1344172"/>
          </a:xfrm>
          <a:prstGeom prst="bentConnector3">
            <a:avLst>
              <a:gd name="adj1" fmla="val 14395466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3571868" y="1571612"/>
            <a:ext cx="285752" cy="2071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6143636" y="2503695"/>
            <a:ext cx="1143008" cy="1000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Flatten</a:t>
            </a:r>
            <a:endParaRPr lang="ko-KR" altLang="en-US" sz="1200" b="1" dirty="0" smtClean="0"/>
          </a:p>
        </p:txBody>
      </p:sp>
      <p:cxnSp>
        <p:nvCxnSpPr>
          <p:cNvPr id="52" name="직선 화살표 연결선 51"/>
          <p:cNvCxnSpPr/>
          <p:nvPr/>
        </p:nvCxnSpPr>
        <p:spPr>
          <a:xfrm rot="10800000" flipV="1">
            <a:off x="5786446" y="3003760"/>
            <a:ext cx="357190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040084" y="970461"/>
            <a:ext cx="1421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1D vector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4214810" y="2503695"/>
            <a:ext cx="1143008" cy="1000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Repeat</a:t>
            </a:r>
            <a:endParaRPr lang="ko-KR" altLang="en-US" sz="1200" b="1" dirty="0" smtClean="0"/>
          </a:p>
        </p:txBody>
      </p:sp>
      <p:cxnSp>
        <p:nvCxnSpPr>
          <p:cNvPr id="58" name="직선 화살표 연결선 57"/>
          <p:cNvCxnSpPr/>
          <p:nvPr/>
        </p:nvCxnSpPr>
        <p:spPr>
          <a:xfrm rot="10800000" flipV="1">
            <a:off x="5357818" y="3003760"/>
            <a:ext cx="256902" cy="2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643570" y="1584526"/>
            <a:ext cx="142879" cy="207170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/>
          <p:cNvSpPr txBox="1"/>
          <p:nvPr/>
        </p:nvSpPr>
        <p:spPr>
          <a:xfrm>
            <a:off x="2354947" y="785794"/>
            <a:ext cx="243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1D vector x 2</a:t>
            </a:r>
          </a:p>
          <a:p>
            <a:pPr algn="ctr"/>
            <a:r>
              <a:rPr lang="en-US" altLang="ko-KR" b="1" dirty="0" smtClean="0"/>
              <a:t>(output </a:t>
            </a:r>
            <a:r>
              <a:rPr lang="en-US" altLang="ko-KR" b="1" dirty="0" err="1" smtClean="0"/>
              <a:t>timestep</a:t>
            </a:r>
            <a:r>
              <a:rPr lang="en-US" altLang="ko-KR" b="1" dirty="0" smtClean="0"/>
              <a:t>)</a:t>
            </a:r>
          </a:p>
        </p:txBody>
      </p:sp>
      <p:cxnSp>
        <p:nvCxnSpPr>
          <p:cNvPr id="62" name="직선 화살표 연결선 61"/>
          <p:cNvCxnSpPr>
            <a:stCxn id="57" idx="1"/>
          </p:cNvCxnSpPr>
          <p:nvPr/>
        </p:nvCxnSpPr>
        <p:spPr>
          <a:xfrm rot="10800000" flipV="1">
            <a:off x="3857620" y="3003761"/>
            <a:ext cx="357190" cy="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43636" y="1584526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((row </a:t>
            </a:r>
          </a:p>
          <a:p>
            <a:r>
              <a:rPr lang="en-US" altLang="ko-KR" sz="1200" b="1" dirty="0" smtClean="0"/>
              <a:t>x column </a:t>
            </a:r>
          </a:p>
          <a:p>
            <a:r>
              <a:rPr lang="en-US" altLang="ko-KR" sz="1200" b="1" dirty="0" smtClean="0"/>
              <a:t>x filter))</a:t>
            </a:r>
            <a:endParaRPr lang="ko-KR" altLang="en-US" sz="1200" dirty="0"/>
          </a:p>
        </p:txBody>
      </p:sp>
      <p:sp>
        <p:nvSpPr>
          <p:cNvPr id="76" name="TextBox 75"/>
          <p:cNvSpPr txBox="1"/>
          <p:nvPr/>
        </p:nvSpPr>
        <p:spPr>
          <a:xfrm>
            <a:off x="3929058" y="1571612"/>
            <a:ext cx="1685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((row </a:t>
            </a:r>
          </a:p>
          <a:p>
            <a:r>
              <a:rPr lang="en-US" altLang="ko-KR" sz="1200" b="1" dirty="0" smtClean="0"/>
              <a:t>x column </a:t>
            </a:r>
          </a:p>
          <a:p>
            <a:r>
              <a:rPr lang="en-US" altLang="ko-KR" sz="1200" b="1" dirty="0" smtClean="0"/>
              <a:t>x filter)</a:t>
            </a:r>
            <a:br>
              <a:rPr lang="en-US" altLang="ko-KR" sz="1200" b="1" dirty="0" smtClean="0"/>
            </a:br>
            <a:r>
              <a:rPr lang="en-US" altLang="ko-KR" sz="1200" b="1" dirty="0" smtClean="0"/>
              <a:t>x output </a:t>
            </a:r>
            <a:r>
              <a:rPr lang="en-US" altLang="ko-KR" sz="1200" b="1" dirty="0" err="1" smtClean="0"/>
              <a:t>timestep</a:t>
            </a:r>
            <a:r>
              <a:rPr lang="en-US" altLang="ko-KR" sz="1200" b="1" dirty="0" smtClean="0"/>
              <a:t>)</a:t>
            </a:r>
            <a:endParaRPr lang="ko-KR" altLang="en-US" sz="1200" dirty="0"/>
          </a:p>
        </p:txBody>
      </p:sp>
      <p:pic>
        <p:nvPicPr>
          <p:cNvPr id="86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28670"/>
            <a:ext cx="1160191" cy="15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8" name="직사각형 87"/>
          <p:cNvSpPr/>
          <p:nvPr/>
        </p:nvSpPr>
        <p:spPr>
          <a:xfrm>
            <a:off x="285720" y="1643050"/>
            <a:ext cx="1160191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Data Flow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8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</a:p>
        </p:txBody>
      </p:sp>
      <p:cxnSp>
        <p:nvCxnSpPr>
          <p:cNvPr id="31" name="직선 화살표 연결선 30"/>
          <p:cNvCxnSpPr>
            <a:endCxn id="21" idx="2"/>
          </p:cNvCxnSpPr>
          <p:nvPr/>
        </p:nvCxnSpPr>
        <p:spPr>
          <a:xfrm rot="16200000" flipV="1">
            <a:off x="1919413" y="5138632"/>
            <a:ext cx="562537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V="1">
            <a:off x="3428992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4929190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6200000" flipV="1">
            <a:off x="6429388" y="513375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/>
          <p:cNvSpPr/>
          <p:nvPr/>
        </p:nvSpPr>
        <p:spPr>
          <a:xfrm>
            <a:off x="1564473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3088457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4528231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6079329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64473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- 3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88457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3438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43636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82" name="Shape 81"/>
          <p:cNvCxnSpPr>
            <a:stCxn id="38" idx="3"/>
            <a:endCxn id="40" idx="3"/>
          </p:cNvCxnSpPr>
          <p:nvPr/>
        </p:nvCxnSpPr>
        <p:spPr>
          <a:xfrm flipV="1">
            <a:off x="7286644" y="3000372"/>
            <a:ext cx="1588" cy="1347561"/>
          </a:xfrm>
          <a:prstGeom prst="bentConnector3">
            <a:avLst>
              <a:gd name="adj1" fmla="val 14395466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43636" y="2500306"/>
            <a:ext cx="1143008" cy="1000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Flatten &amp; Repeat </a:t>
            </a:r>
            <a:endParaRPr lang="ko-KR" altLang="en-US" sz="12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43438" y="2500305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 x 200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3152764" y="2500306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 x 200</a:t>
            </a:r>
            <a:endParaRPr lang="ko-KR" altLang="en-US" sz="1200" b="1" dirty="0"/>
          </a:p>
        </p:txBody>
      </p:sp>
      <p:cxnSp>
        <p:nvCxnSpPr>
          <p:cNvPr id="44" name="Shape 43"/>
          <p:cNvCxnSpPr>
            <a:stCxn id="40" idx="1"/>
            <a:endCxn id="37" idx="2"/>
          </p:cNvCxnSpPr>
          <p:nvPr/>
        </p:nvCxnSpPr>
        <p:spPr>
          <a:xfrm rot="10800000" flipV="1">
            <a:off x="3724268" y="3000372"/>
            <a:ext cx="2419368" cy="500066"/>
          </a:xfrm>
          <a:prstGeom prst="bentConnector4">
            <a:avLst>
              <a:gd name="adj1" fmla="val 6378"/>
              <a:gd name="adj2" fmla="val 145714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cxnSp>
        <p:nvCxnSpPr>
          <p:cNvPr id="74" name="직선 화살표 연결선 73"/>
          <p:cNvCxnSpPr>
            <a:stCxn id="63" idx="3"/>
            <a:endCxn id="64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cxnSp>
        <p:nvCxnSpPr>
          <p:cNvPr id="76" name="직선 화살표 연결선 75"/>
          <p:cNvCxnSpPr>
            <a:stCxn id="64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3" idx="3"/>
            <a:endCxn id="75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36" idx="1"/>
            <a:endCxn id="37" idx="3"/>
          </p:cNvCxnSpPr>
          <p:nvPr/>
        </p:nvCxnSpPr>
        <p:spPr>
          <a:xfrm rot="10800000" flipV="1">
            <a:off x="4295772" y="3000370"/>
            <a:ext cx="347666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3152764" y="1928802"/>
            <a:ext cx="1143008" cy="175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/>
          <p:cNvSpPr/>
          <p:nvPr/>
        </p:nvSpPr>
        <p:spPr>
          <a:xfrm>
            <a:off x="5862972" y="1615096"/>
            <a:ext cx="12519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 smtClean="0"/>
              <a:t>1D vector</a:t>
            </a:r>
            <a:br>
              <a:rPr lang="en-US" altLang="ko-KR" b="1" dirty="0" smtClean="0"/>
            </a:br>
            <a:r>
              <a:rPr lang="en-US" altLang="ko-KR" b="1" dirty="0" smtClean="0"/>
              <a:t>(200)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4644232" y="1938262"/>
            <a:ext cx="1143008" cy="175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화살표 연결선 84"/>
          <p:cNvCxnSpPr>
            <a:stCxn id="37" idx="0"/>
            <a:endCxn id="81" idx="2"/>
          </p:cNvCxnSpPr>
          <p:nvPr/>
        </p:nvCxnSpPr>
        <p:spPr>
          <a:xfrm rot="5400000" flipH="1" flipV="1">
            <a:off x="3526119" y="2302157"/>
            <a:ext cx="396298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6" idx="0"/>
            <a:endCxn id="84" idx="2"/>
          </p:cNvCxnSpPr>
          <p:nvPr/>
        </p:nvCxnSpPr>
        <p:spPr>
          <a:xfrm rot="5400000" flipH="1" flipV="1">
            <a:off x="5021921" y="2306490"/>
            <a:ext cx="386837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96"/>
          <p:cNvCxnSpPr>
            <a:stCxn id="40" idx="1"/>
            <a:endCxn id="36" idx="2"/>
          </p:cNvCxnSpPr>
          <p:nvPr/>
        </p:nvCxnSpPr>
        <p:spPr>
          <a:xfrm rot="10800000" flipV="1">
            <a:off x="5214942" y="3000371"/>
            <a:ext cx="928694" cy="500065"/>
          </a:xfrm>
          <a:prstGeom prst="bentConnector4">
            <a:avLst>
              <a:gd name="adj1" fmla="val 16769"/>
              <a:gd name="adj2" fmla="val 145714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/>
          <p:cNvSpPr/>
          <p:nvPr/>
        </p:nvSpPr>
        <p:spPr>
          <a:xfrm>
            <a:off x="2200284" y="1857364"/>
            <a:ext cx="3662688" cy="18028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714480" y="1245764"/>
            <a:ext cx="716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Future time (Decode)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3229103" y="1559470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+ 2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4753087" y="1559470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+ 1</a:t>
            </a:r>
            <a:endParaRPr lang="ko-KR" altLang="en-US" dirty="0"/>
          </a:p>
        </p:txBody>
      </p:sp>
      <p:pic>
        <p:nvPicPr>
          <p:cNvPr id="108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28670"/>
            <a:ext cx="1160191" cy="15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9" name="직사각형 108"/>
          <p:cNvSpPr/>
          <p:nvPr/>
        </p:nvSpPr>
        <p:spPr>
          <a:xfrm>
            <a:off x="285720" y="1857364"/>
            <a:ext cx="1160191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928670"/>
            <a:ext cx="1160191" cy="156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제목 2"/>
          <p:cNvSpPr txBox="1">
            <a:spLocks/>
          </p:cNvSpPr>
          <p:nvPr/>
        </p:nvSpPr>
        <p:spPr>
          <a:xfrm>
            <a:off x="914400" y="188595"/>
            <a:ext cx="7978775" cy="41402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algn="r" eaLnBrk="0" latinLnBrk="0"/>
            <a:r>
              <a:rPr lang="en-US" altLang="ko-KR" sz="2800" b="1" dirty="0" smtClean="0">
                <a:solidFill>
                  <a:schemeClr val="tx2"/>
                </a:solidFill>
                <a:ea typeface="HY헤드라인M" charset="0"/>
              </a:rPr>
              <a:t>Data Flow</a:t>
            </a:r>
            <a:endParaRPr lang="ko-KR" altLang="en-US" sz="2800" b="1" dirty="0" smtClean="0">
              <a:solidFill>
                <a:schemeClr val="tx2"/>
              </a:solidFill>
              <a:ea typeface="HY헤드라인M" charset="0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F669501-7CBD-40AE-87EA-309AA74DD57C}" type="slidenum">
              <a:rPr lang="ko-KR" altLang="en-US" smtClean="0"/>
              <a:pPr/>
              <a:t>9</a:t>
            </a:fld>
            <a:r>
              <a:rPr lang="ko-KR" altLang="en-US" smtClean="0"/>
              <a:t> </a:t>
            </a:r>
            <a:r>
              <a:rPr lang="en-US" altLang="ko-KR" smtClean="0"/>
              <a:t>/ 32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sp>
        <p:nvSpPr>
          <p:cNvPr id="23" name="직사각형 2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</a:p>
        </p:txBody>
      </p:sp>
      <p:cxnSp>
        <p:nvCxnSpPr>
          <p:cNvPr id="31" name="직선 화살표 연결선 30"/>
          <p:cNvCxnSpPr>
            <a:endCxn id="21" idx="2"/>
          </p:cNvCxnSpPr>
          <p:nvPr/>
        </p:nvCxnSpPr>
        <p:spPr>
          <a:xfrm rot="16200000" flipV="1">
            <a:off x="1919413" y="5138632"/>
            <a:ext cx="562537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1" idx="3"/>
            <a:endCxn id="22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</a:t>
            </a:r>
            <a:endParaRPr lang="ko-KR" altLang="en-US" sz="1200" b="1" dirty="0" smtClean="0"/>
          </a:p>
        </p:txBody>
      </p:sp>
      <p:cxnSp>
        <p:nvCxnSpPr>
          <p:cNvPr id="39" name="직선 화살표 연결선 38"/>
          <p:cNvCxnSpPr>
            <a:stCxn id="22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>
            <a:stCxn id="23" idx="3"/>
            <a:endCxn id="38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16200000" flipV="1">
            <a:off x="3428992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rot="16200000" flipV="1">
            <a:off x="4929190" y="5133751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16200000" flipV="1">
            <a:off x="6429388" y="5133750"/>
            <a:ext cx="572298" cy="794"/>
          </a:xfrm>
          <a:prstGeom prst="straightConnector1">
            <a:avLst/>
          </a:prstGeom>
          <a:ln w="28575"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정육면체 64"/>
          <p:cNvSpPr/>
          <p:nvPr/>
        </p:nvSpPr>
        <p:spPr>
          <a:xfrm>
            <a:off x="1564473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정육면체 65"/>
          <p:cNvSpPr/>
          <p:nvPr/>
        </p:nvSpPr>
        <p:spPr>
          <a:xfrm>
            <a:off x="3088457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정육면체 66"/>
          <p:cNvSpPr/>
          <p:nvPr/>
        </p:nvSpPr>
        <p:spPr>
          <a:xfrm>
            <a:off x="4528231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정육면체 67"/>
          <p:cNvSpPr/>
          <p:nvPr/>
        </p:nvSpPr>
        <p:spPr>
          <a:xfrm>
            <a:off x="6079329" y="5572140"/>
            <a:ext cx="1207315" cy="428628"/>
          </a:xfrm>
          <a:prstGeom prst="cube">
            <a:avLst>
              <a:gd name="adj" fmla="val 863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1564473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- 3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3088457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- 2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4643438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- 1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43636" y="6000768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</a:t>
            </a:r>
            <a:endParaRPr lang="ko-KR" altLang="en-US" dirty="0"/>
          </a:p>
        </p:txBody>
      </p:sp>
      <p:cxnSp>
        <p:nvCxnSpPr>
          <p:cNvPr id="82" name="Shape 81"/>
          <p:cNvCxnSpPr>
            <a:stCxn id="38" idx="3"/>
            <a:endCxn id="40" idx="3"/>
          </p:cNvCxnSpPr>
          <p:nvPr/>
        </p:nvCxnSpPr>
        <p:spPr>
          <a:xfrm flipV="1">
            <a:off x="7286644" y="3000372"/>
            <a:ext cx="1588" cy="1347561"/>
          </a:xfrm>
          <a:prstGeom prst="bentConnector3">
            <a:avLst>
              <a:gd name="adj1" fmla="val 14395466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143636" y="2500306"/>
            <a:ext cx="1143008" cy="10001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Flatten &amp; Repeat </a:t>
            </a:r>
            <a:endParaRPr lang="ko-KR" altLang="en-US" sz="1200" b="1" dirty="0" smtClean="0"/>
          </a:p>
        </p:txBody>
      </p:sp>
      <p:sp>
        <p:nvSpPr>
          <p:cNvPr id="36" name="직사각형 35"/>
          <p:cNvSpPr/>
          <p:nvPr/>
        </p:nvSpPr>
        <p:spPr>
          <a:xfrm>
            <a:off x="4643438" y="2500305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 x 200</a:t>
            </a:r>
            <a:endParaRPr lang="ko-KR" altLang="en-US" sz="1200" b="1" dirty="0"/>
          </a:p>
        </p:txBody>
      </p:sp>
      <p:sp>
        <p:nvSpPr>
          <p:cNvPr id="37" name="직사각형 36"/>
          <p:cNvSpPr/>
          <p:nvPr/>
        </p:nvSpPr>
        <p:spPr>
          <a:xfrm>
            <a:off x="3152764" y="2500306"/>
            <a:ext cx="1143008" cy="10001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LSTM</a:t>
            </a:r>
          </a:p>
          <a:p>
            <a:pPr algn="ctr"/>
            <a:r>
              <a:rPr lang="en-US" altLang="ko-KR" sz="1200" b="1" dirty="0" smtClean="0"/>
              <a:t>Cell x 200</a:t>
            </a:r>
            <a:endParaRPr lang="ko-KR" altLang="en-US" sz="1200" b="1" dirty="0"/>
          </a:p>
        </p:txBody>
      </p:sp>
      <p:cxnSp>
        <p:nvCxnSpPr>
          <p:cNvPr id="44" name="Shape 43"/>
          <p:cNvCxnSpPr>
            <a:stCxn id="40" idx="1"/>
            <a:endCxn id="37" idx="2"/>
          </p:cNvCxnSpPr>
          <p:nvPr/>
        </p:nvCxnSpPr>
        <p:spPr>
          <a:xfrm rot="10800000" flipV="1">
            <a:off x="3724268" y="3000372"/>
            <a:ext cx="2419368" cy="500066"/>
          </a:xfrm>
          <a:prstGeom prst="bentConnector4">
            <a:avLst>
              <a:gd name="adj1" fmla="val 6378"/>
              <a:gd name="adj2" fmla="val 145714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1628780" y="3857628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152764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sp>
        <p:nvSpPr>
          <p:cNvPr id="73" name="직사각형 72"/>
          <p:cNvSpPr/>
          <p:nvPr/>
        </p:nvSpPr>
        <p:spPr>
          <a:xfrm>
            <a:off x="4643438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</a:p>
        </p:txBody>
      </p:sp>
      <p:cxnSp>
        <p:nvCxnSpPr>
          <p:cNvPr id="74" name="직선 화살표 연결선 73"/>
          <p:cNvCxnSpPr>
            <a:stCxn id="63" idx="3"/>
            <a:endCxn id="64" idx="1"/>
          </p:cNvCxnSpPr>
          <p:nvPr/>
        </p:nvCxnSpPr>
        <p:spPr>
          <a:xfrm flipV="1">
            <a:off x="2771788" y="4347933"/>
            <a:ext cx="380976" cy="976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/>
          <p:cNvSpPr/>
          <p:nvPr/>
        </p:nvSpPr>
        <p:spPr>
          <a:xfrm>
            <a:off x="6143636" y="3847867"/>
            <a:ext cx="1143008" cy="10001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/>
              <a:t>ConvLSTM</a:t>
            </a:r>
            <a:endParaRPr lang="en-US" altLang="ko-KR" sz="1200" b="1" dirty="0" smtClean="0"/>
          </a:p>
          <a:p>
            <a:pPr algn="ctr"/>
            <a:r>
              <a:rPr lang="en-US" altLang="ko-KR" sz="1200" b="1" dirty="0" smtClean="0"/>
              <a:t>Cell x 32</a:t>
            </a:r>
            <a:endParaRPr lang="ko-KR" altLang="en-US" sz="1200" b="1" dirty="0" smtClean="0"/>
          </a:p>
        </p:txBody>
      </p:sp>
      <p:cxnSp>
        <p:nvCxnSpPr>
          <p:cNvPr id="76" name="직선 화살표 연결선 75"/>
          <p:cNvCxnSpPr>
            <a:stCxn id="64" idx="3"/>
          </p:cNvCxnSpPr>
          <p:nvPr/>
        </p:nvCxnSpPr>
        <p:spPr>
          <a:xfrm>
            <a:off x="4295772" y="4347933"/>
            <a:ext cx="34766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stCxn id="73" idx="3"/>
            <a:endCxn id="75" idx="1"/>
          </p:cNvCxnSpPr>
          <p:nvPr/>
        </p:nvCxnSpPr>
        <p:spPr>
          <a:xfrm>
            <a:off x="5786446" y="4347933"/>
            <a:ext cx="35719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/>
          <p:cNvCxnSpPr>
            <a:stCxn id="36" idx="1"/>
            <a:endCxn id="37" idx="3"/>
          </p:cNvCxnSpPr>
          <p:nvPr/>
        </p:nvCxnSpPr>
        <p:spPr>
          <a:xfrm rot="10800000" flipV="1">
            <a:off x="4295772" y="3000370"/>
            <a:ext cx="347666" cy="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37" idx="0"/>
          </p:cNvCxnSpPr>
          <p:nvPr/>
        </p:nvCxnSpPr>
        <p:spPr>
          <a:xfrm rot="5400000" flipH="1" flipV="1">
            <a:off x="3526119" y="2302157"/>
            <a:ext cx="396298" cy="15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/>
          <p:cNvCxnSpPr>
            <a:stCxn id="36" idx="0"/>
          </p:cNvCxnSpPr>
          <p:nvPr/>
        </p:nvCxnSpPr>
        <p:spPr>
          <a:xfrm rot="5400000" flipH="1" flipV="1">
            <a:off x="5021921" y="2306490"/>
            <a:ext cx="386837" cy="79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285720" y="2071678"/>
            <a:ext cx="1160191" cy="4294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Shape 96"/>
          <p:cNvCxnSpPr>
            <a:stCxn id="40" idx="1"/>
            <a:endCxn id="36" idx="2"/>
          </p:cNvCxnSpPr>
          <p:nvPr/>
        </p:nvCxnSpPr>
        <p:spPr>
          <a:xfrm rot="10800000" flipV="1">
            <a:off x="5214942" y="3000371"/>
            <a:ext cx="928694" cy="500065"/>
          </a:xfrm>
          <a:prstGeom prst="bentConnector4">
            <a:avLst>
              <a:gd name="adj1" fmla="val 16769"/>
              <a:gd name="adj2" fmla="val 145714"/>
            </a:avLst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3153559" y="1542822"/>
            <a:ext cx="1143008" cy="561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Fully-Connected </a:t>
            </a:r>
          </a:p>
          <a:p>
            <a:pPr algn="ctr"/>
            <a:r>
              <a:rPr lang="en-US" altLang="ko-KR" sz="1200" b="1" dirty="0" smtClean="0"/>
              <a:t>Cell x 91</a:t>
            </a:r>
            <a:endParaRPr lang="ko-KR" altLang="en-US" sz="1200" b="1" dirty="0"/>
          </a:p>
        </p:txBody>
      </p:sp>
      <p:sp>
        <p:nvSpPr>
          <p:cNvPr id="48" name="직사각형 47"/>
          <p:cNvSpPr/>
          <p:nvPr/>
        </p:nvSpPr>
        <p:spPr>
          <a:xfrm>
            <a:off x="4643438" y="1551488"/>
            <a:ext cx="1143008" cy="5619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/>
              <a:t>Fully-Connected </a:t>
            </a:r>
          </a:p>
          <a:p>
            <a:pPr algn="ctr"/>
            <a:r>
              <a:rPr lang="en-US" altLang="ko-KR" sz="1200" b="1" dirty="0" smtClean="0"/>
              <a:t>Cell x 91</a:t>
            </a:r>
            <a:endParaRPr lang="ko-KR" altLang="en-US" sz="1200" b="1" dirty="0"/>
          </a:p>
        </p:txBody>
      </p:sp>
      <p:sp>
        <p:nvSpPr>
          <p:cNvPr id="50" name="직사각형 49"/>
          <p:cNvSpPr/>
          <p:nvPr/>
        </p:nvSpPr>
        <p:spPr>
          <a:xfrm>
            <a:off x="3367873" y="1071546"/>
            <a:ext cx="704061" cy="175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863766" y="996719"/>
            <a:ext cx="22801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/>
              <a:t>1D vector (91)</a:t>
            </a:r>
          </a:p>
          <a:p>
            <a:pPr algn="ctr"/>
            <a:r>
              <a:rPr lang="en-US" altLang="ko-KR" b="1" dirty="0" smtClean="0"/>
              <a:t>= prediction value of 91 stations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4868071" y="1071546"/>
            <a:ext cx="704061" cy="175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4" name="직선 화살표 연결선 53"/>
          <p:cNvCxnSpPr>
            <a:stCxn id="46" idx="0"/>
            <a:endCxn id="50" idx="2"/>
          </p:cNvCxnSpPr>
          <p:nvPr/>
        </p:nvCxnSpPr>
        <p:spPr>
          <a:xfrm rot="16200000" flipV="1">
            <a:off x="3574449" y="1392207"/>
            <a:ext cx="296070" cy="51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16200000" flipV="1">
            <a:off x="5064328" y="1401591"/>
            <a:ext cx="296070" cy="5159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229103" y="773652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+ 2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4753087" y="773652"/>
            <a:ext cx="971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t + 1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5043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26067</TotalTime>
  <Pages>6</Pages>
  <Words>1917</Words>
  <Characters>0</Characters>
  <Application>Microsoft Office PowerPoint</Application>
  <DocSecurity>0</DocSecurity>
  <PresentationFormat>화면 슬라이드 쇼(4:3)</PresentationFormat>
  <Lines>0</Lines>
  <Paragraphs>479</Paragraphs>
  <Slides>15</Slides>
  <Notes>15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굴림</vt:lpstr>
      <vt:lpstr>Arial</vt:lpstr>
      <vt:lpstr>Times New Roman</vt:lpstr>
      <vt:lpstr>HY헤드라인M</vt:lpstr>
      <vt:lpstr>맑은 고딕</vt:lpstr>
      <vt:lpstr>Arial Unicode MS</vt:lpstr>
      <vt:lpstr>조선일보명조</vt:lpstr>
      <vt:lpstr>Office 테마</vt:lpstr>
      <vt:lpstr>수식</vt:lpstr>
      <vt:lpstr>Introduction of  Basic Convolutional LSTM Model to predict Particlulate Matter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MSL Template</dc:title>
  <dc:creator>Template</dc:creator>
  <cp:lastModifiedBy>이성구</cp:lastModifiedBy>
  <cp:revision>2761</cp:revision>
  <dcterms:modified xsi:type="dcterms:W3CDTF">2021-04-10T08:02:23Z</dcterms:modified>
</cp:coreProperties>
</file>