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Default Extension="vml" ContentType="application/vnd.openxmlformats-officedocument.vmlDrawing"/>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5" r:id="rId1"/>
  </p:sldMasterIdLst>
  <p:notesMasterIdLst>
    <p:notesMasterId r:id="rId19"/>
  </p:notesMasterIdLst>
  <p:handoutMasterIdLst>
    <p:handoutMasterId r:id="rId20"/>
  </p:handoutMasterIdLst>
  <p:sldIdLst>
    <p:sldId id="323" r:id="rId2"/>
    <p:sldId id="469" r:id="rId3"/>
    <p:sldId id="424" r:id="rId4"/>
    <p:sldId id="452" r:id="rId5"/>
    <p:sldId id="450" r:id="rId6"/>
    <p:sldId id="470" r:id="rId7"/>
    <p:sldId id="454" r:id="rId8"/>
    <p:sldId id="447" r:id="rId9"/>
    <p:sldId id="471" r:id="rId10"/>
    <p:sldId id="464" r:id="rId11"/>
    <p:sldId id="463" r:id="rId12"/>
    <p:sldId id="430" r:id="rId13"/>
    <p:sldId id="457" r:id="rId14"/>
    <p:sldId id="465" r:id="rId15"/>
    <p:sldId id="466" r:id="rId16"/>
    <p:sldId id="449" r:id="rId17"/>
    <p:sldId id="427" r:id="rId18"/>
  </p:sldIdLst>
  <p:sldSz cx="9144000" cy="6858000" type="screen4x3"/>
  <p:notesSz cx="6735763" cy="9866313"/>
  <p:embeddedFontLst>
    <p:embeddedFont>
      <p:font typeface="HY헤드라인M" pitchFamily="18" charset="-127"/>
      <p:regular r:id="rId21"/>
    </p:embeddedFont>
    <p:embeddedFont>
      <p:font typeface="맑은 고딕" pitchFamily="50" charset="-127"/>
      <p:regular r:id="rId22"/>
      <p:bold r:id="rId23"/>
    </p:embeddedFont>
    <p:embeddedFont>
      <p:font typeface="Arial Unicode MS" pitchFamily="50" charset="-127"/>
      <p:regular r:id="rId24"/>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4="http://schemas.microsoft.com/office/powerpoint/2010/main" xmlns="" xmlns:p15="http://schemas.microsoft.com/office/powerpoint/2012/main">
        <p15:guide id="1" orient="horz" pos="3110" userDrawn="1">
          <p15:clr>
            <a:srgbClr val="A4A3A4"/>
          </p15:clr>
        </p15:guide>
        <p15:guide id="2" pos="2124" userDrawn="1">
          <p15:clr>
            <a:srgbClr val="A4A3A4"/>
          </p15:clr>
        </p15:guide>
      </p15:notesGuideLst>
    </p:ext>
    <p:ext uri="{EFAFB233-063F-42B5-8137-9DF3F51BA10A}">
      <p15:sldGuideLst xmlns="" xmlns:p14="http://schemas.microsoft.com/office/powerpoint/2010/main" xmlns:p15="http://schemas.microsoft.com/office/powerpoint/2012/main">
        <p15:guide id="1" orient="horz" pos="2158" userDrawn="0">
          <p15:clr>
            <a:srgbClr val="A4A3A4"/>
          </p15:clr>
        </p15:guide>
        <p15:guide id="2" pos="2878" userDrawn="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 xmlns:p14="http://schemas.microsoft.com/office/powerpoint/2010/main">
          <a:srgbClr val="FF0000"/>
        </p14:laserClr>
      </p:ext>
    </p:extLst>
  </p:showPr>
  <p:clrMru>
    <a:srgbClr val="7030A0"/>
    <a:srgbClr val="FFFFFF"/>
    <a:srgbClr val="FFC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7001" autoAdjust="0"/>
    <p:restoredTop sz="84144" autoAdjust="0"/>
  </p:normalViewPr>
  <p:slideViewPr>
    <p:cSldViewPr snapToObjects="1">
      <p:cViewPr>
        <p:scale>
          <a:sx n="100" d="100"/>
          <a:sy n="100" d="100"/>
        </p:scale>
        <p:origin x="-2412" y="-18"/>
      </p:cViewPr>
      <p:guideLst>
        <p:guide orient="horz" pos="2158"/>
        <p:guide pos="2878"/>
      </p:guideLst>
    </p:cSldViewPr>
  </p:slideViewPr>
  <p:notesTextViewPr>
    <p:cViewPr>
      <p:scale>
        <a:sx n="125" d="100"/>
        <a:sy n="125" d="100"/>
      </p:scale>
      <p:origin x="0" y="0"/>
    </p:cViewPr>
  </p:notesTextViewPr>
  <p:sorterViewPr>
    <p:cViewPr>
      <p:scale>
        <a:sx n="66" d="100"/>
        <a:sy n="66" d="100"/>
      </p:scale>
      <p:origin x="0" y="0"/>
    </p:cViewPr>
  </p:sorterViewPr>
  <p:notesViewPr>
    <p:cSldViewPr snapToObjects="1">
      <p:cViewPr varScale="1">
        <p:scale>
          <a:sx n="81" d="100"/>
          <a:sy n="81" d="100"/>
        </p:scale>
        <p:origin x="-3990" y="-84"/>
      </p:cViewPr>
      <p:guideLst>
        <p:guide orient="horz" pos="2157"/>
        <p:guide pos="2875"/>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0" cy="493316"/>
          </a:xfrm>
          <a:prstGeom prst="rect">
            <a:avLst/>
          </a:prstGeom>
        </p:spPr>
        <p:txBody>
          <a:bodyPr vert="horz" lIns="91367" tIns="45683" rIns="91367" bIns="45683" rtlCol="0"/>
          <a:lstStyle>
            <a:lvl1pPr algn="l">
              <a:defRPr sz="1200"/>
            </a:lvl1pPr>
          </a:lstStyle>
          <a:p>
            <a:endParaRPr lang="ko-KR" altLang="en-US"/>
          </a:p>
        </p:txBody>
      </p:sp>
      <p:sp>
        <p:nvSpPr>
          <p:cNvPr id="3" name="날짜 개체 틀 2"/>
          <p:cNvSpPr>
            <a:spLocks noGrp="1"/>
          </p:cNvSpPr>
          <p:nvPr>
            <p:ph type="dt" sz="quarter" idx="1"/>
          </p:nvPr>
        </p:nvSpPr>
        <p:spPr>
          <a:xfrm>
            <a:off x="3815374" y="0"/>
            <a:ext cx="2918830" cy="493316"/>
          </a:xfrm>
          <a:prstGeom prst="rect">
            <a:avLst/>
          </a:prstGeom>
        </p:spPr>
        <p:txBody>
          <a:bodyPr vert="horz" lIns="91367" tIns="45683" rIns="91367" bIns="45683" rtlCol="0"/>
          <a:lstStyle>
            <a:lvl1pPr algn="r">
              <a:defRPr sz="1200"/>
            </a:lvl1pPr>
          </a:lstStyle>
          <a:p>
            <a:fld id="{F1176EA4-8DB1-437E-BBF8-7630FFE60AF0}" type="datetimeFigureOut">
              <a:rPr lang="ko-KR" altLang="en-US" smtClean="0"/>
              <a:pPr/>
              <a:t>2019-02-09</a:t>
            </a:fld>
            <a:endParaRPr lang="ko-KR" altLang="en-US"/>
          </a:p>
        </p:txBody>
      </p:sp>
      <p:sp>
        <p:nvSpPr>
          <p:cNvPr id="4" name="바닥글 개체 틀 3"/>
          <p:cNvSpPr>
            <a:spLocks noGrp="1"/>
          </p:cNvSpPr>
          <p:nvPr>
            <p:ph type="ftr" sz="quarter" idx="2"/>
          </p:nvPr>
        </p:nvSpPr>
        <p:spPr>
          <a:xfrm>
            <a:off x="0" y="9371285"/>
            <a:ext cx="2918830" cy="493316"/>
          </a:xfrm>
          <a:prstGeom prst="rect">
            <a:avLst/>
          </a:prstGeom>
        </p:spPr>
        <p:txBody>
          <a:bodyPr vert="horz" lIns="91367" tIns="45683" rIns="91367" bIns="45683"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15374" y="9371285"/>
            <a:ext cx="2918830" cy="493316"/>
          </a:xfrm>
          <a:prstGeom prst="rect">
            <a:avLst/>
          </a:prstGeom>
        </p:spPr>
        <p:txBody>
          <a:bodyPr vert="horz" lIns="91367" tIns="45683" rIns="91367" bIns="45683" rtlCol="0" anchor="b"/>
          <a:lstStyle>
            <a:lvl1pPr algn="r">
              <a:defRPr sz="1200"/>
            </a:lvl1pPr>
          </a:lstStyle>
          <a:p>
            <a:fld id="{7BF30930-C343-43C2-92F6-3D29E615A41A}" type="slidenum">
              <a:rPr lang="ko-KR" altLang="en-US" smtClean="0"/>
              <a:pPr/>
              <a:t>‹#›</a:t>
            </a:fld>
            <a:endParaRPr lang="ko-KR" altLang="en-US"/>
          </a:p>
        </p:txBody>
      </p:sp>
    </p:spTree>
    <p:extLst>
      <p:ext uri="{BB962C8B-B14F-4D97-AF65-F5344CB8AC3E}">
        <p14:creationId xmlns:p14="http://schemas.microsoft.com/office/powerpoint/2010/main" xmlns="" val="9096543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18830" cy="493316"/>
          </a:xfrm>
          <a:prstGeom prst="rect">
            <a:avLst/>
          </a:prstGeom>
        </p:spPr>
        <p:txBody>
          <a:bodyPr vert="horz" lIns="91367" tIns="45683" rIns="91367" bIns="45683" rtlCol="0"/>
          <a:lstStyle>
            <a:lvl1pPr algn="l">
              <a:defRPr sz="1200"/>
            </a:lvl1pPr>
          </a:lstStyle>
          <a:p>
            <a:endParaRPr lang="ko-KR" altLang="en-US"/>
          </a:p>
        </p:txBody>
      </p:sp>
      <p:sp>
        <p:nvSpPr>
          <p:cNvPr id="3" name="날짜 개체 틀 2"/>
          <p:cNvSpPr>
            <a:spLocks noGrp="1"/>
          </p:cNvSpPr>
          <p:nvPr>
            <p:ph type="dt" idx="1"/>
          </p:nvPr>
        </p:nvSpPr>
        <p:spPr>
          <a:xfrm>
            <a:off x="3815374" y="0"/>
            <a:ext cx="2918830" cy="493316"/>
          </a:xfrm>
          <a:prstGeom prst="rect">
            <a:avLst/>
          </a:prstGeom>
        </p:spPr>
        <p:txBody>
          <a:bodyPr vert="horz" lIns="91367" tIns="45683" rIns="91367" bIns="45683" rtlCol="0"/>
          <a:lstStyle>
            <a:lvl1pPr algn="r">
              <a:defRPr sz="1200"/>
            </a:lvl1pPr>
          </a:lstStyle>
          <a:p>
            <a:fld id="{8EF2D320-43C7-4EA1-A92A-ABAF985AB554}" type="datetimeFigureOut">
              <a:rPr lang="ko-KR" altLang="en-US" smtClean="0"/>
              <a:pPr/>
              <a:t>2019-02-09</a:t>
            </a:fld>
            <a:endParaRPr lang="ko-KR" altLang="en-US"/>
          </a:p>
        </p:txBody>
      </p:sp>
      <p:sp>
        <p:nvSpPr>
          <p:cNvPr id="4" name="슬라이드 이미지 개체 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367" tIns="45683" rIns="91367" bIns="45683" rtlCol="0" anchor="ctr"/>
          <a:lstStyle/>
          <a:p>
            <a:endParaRPr lang="ko-KR" altLang="en-US"/>
          </a:p>
        </p:txBody>
      </p:sp>
      <p:sp>
        <p:nvSpPr>
          <p:cNvPr id="5" name="슬라이드 노트 개체 틀 4"/>
          <p:cNvSpPr>
            <a:spLocks noGrp="1"/>
          </p:cNvSpPr>
          <p:nvPr>
            <p:ph type="body" sz="quarter" idx="3"/>
          </p:nvPr>
        </p:nvSpPr>
        <p:spPr>
          <a:xfrm>
            <a:off x="673577" y="4686499"/>
            <a:ext cx="5388610" cy="4439841"/>
          </a:xfrm>
          <a:prstGeom prst="rect">
            <a:avLst/>
          </a:prstGeom>
        </p:spPr>
        <p:txBody>
          <a:bodyPr vert="horz" lIns="91367" tIns="45683" rIns="91367" bIns="45683"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1285"/>
            <a:ext cx="2918830" cy="493316"/>
          </a:xfrm>
          <a:prstGeom prst="rect">
            <a:avLst/>
          </a:prstGeom>
        </p:spPr>
        <p:txBody>
          <a:bodyPr vert="horz" lIns="91367" tIns="45683" rIns="91367" bIns="45683"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15374" y="9371285"/>
            <a:ext cx="2918830" cy="493316"/>
          </a:xfrm>
          <a:prstGeom prst="rect">
            <a:avLst/>
          </a:prstGeom>
        </p:spPr>
        <p:txBody>
          <a:bodyPr vert="horz" lIns="91367" tIns="45683" rIns="91367" bIns="45683" rtlCol="0" anchor="b"/>
          <a:lstStyle>
            <a:lvl1pPr algn="r">
              <a:defRPr sz="1200"/>
            </a:lvl1pPr>
          </a:lstStyle>
          <a:p>
            <a:fld id="{FC83A74C-C224-45C9-A36C-269D17BF4783}" type="slidenum">
              <a:rPr lang="ko-KR" altLang="en-US" smtClean="0"/>
              <a:pPr/>
              <a:t>‹#›</a:t>
            </a:fld>
            <a:endParaRPr lang="ko-KR" altLang="en-US"/>
          </a:p>
        </p:txBody>
      </p:sp>
    </p:spTree>
    <p:extLst>
      <p:ext uri="{BB962C8B-B14F-4D97-AF65-F5344CB8AC3E}">
        <p14:creationId xmlns:p14="http://schemas.microsoft.com/office/powerpoint/2010/main" xmlns="" val="360164450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3668">
              <a:defRPr/>
            </a:pPr>
            <a:r>
              <a:rPr lang="en-US" altLang="ko-KR" dirty="0" smtClean="0"/>
              <a:t>Good</a:t>
            </a:r>
            <a:r>
              <a:rPr lang="en-US" altLang="ko-KR" baseline="0" dirty="0" smtClean="0"/>
              <a:t> afternoon.</a:t>
            </a:r>
          </a:p>
          <a:p>
            <a:pPr defTabSz="913668">
              <a:defRPr/>
            </a:pPr>
            <a:r>
              <a:rPr lang="en-US" altLang="ko-KR" baseline="0" dirty="0" smtClean="0"/>
              <a:t>In this time, I’ll introduce my proposed model and my paper which I’m writing</a:t>
            </a:r>
          </a:p>
          <a:p>
            <a:pPr defTabSz="913668">
              <a:defRPr/>
            </a:pPr>
            <a:r>
              <a:rPr lang="en-US" altLang="ko-KR" baseline="0" dirty="0" smtClean="0"/>
              <a:t>The paper name is </a:t>
            </a:r>
            <a:r>
              <a:rPr lang="en-US" altLang="ko-KR" sz="1200" b="1" dirty="0" smtClean="0">
                <a:solidFill>
                  <a:schemeClr val="tx1">
                    <a:lumMod val="65000"/>
                    <a:lumOff val="35000"/>
                  </a:schemeClr>
                </a:solidFill>
                <a:latin typeface="Times New Roman" panose="02020603050405020304" pitchFamily="18" charset="0"/>
                <a:cs typeface="Times New Roman" panose="02020603050405020304" pitchFamily="18" charset="0"/>
              </a:rPr>
              <a:t>Hybrid Model of </a:t>
            </a:r>
            <a:r>
              <a:rPr lang="en-US" altLang="ko-KR" sz="1200" b="1" dirty="0" err="1" smtClean="0">
                <a:solidFill>
                  <a:schemeClr val="tx1">
                    <a:lumMod val="65000"/>
                    <a:lumOff val="35000"/>
                  </a:schemeClr>
                </a:solidFill>
                <a:latin typeface="Times New Roman" panose="02020603050405020304" pitchFamily="18" charset="0"/>
                <a:cs typeface="Times New Roman" panose="02020603050405020304" pitchFamily="18" charset="0"/>
              </a:rPr>
              <a:t>Convolutional</a:t>
            </a:r>
            <a:r>
              <a:rPr lang="en-US" altLang="ko-KR" sz="1200" b="1" dirty="0" smtClean="0">
                <a:solidFill>
                  <a:schemeClr val="tx1">
                    <a:lumMod val="65000"/>
                    <a:lumOff val="35000"/>
                  </a:schemeClr>
                </a:solidFill>
                <a:latin typeface="Times New Roman" panose="02020603050405020304" pitchFamily="18" charset="0"/>
                <a:cs typeface="Times New Roman" panose="02020603050405020304" pitchFamily="18" charset="0"/>
              </a:rPr>
              <a:t> LSTM and CNN to Predict Particulate Matter.</a:t>
            </a:r>
          </a:p>
          <a:p>
            <a:pPr defTabSz="913668">
              <a:defRPr/>
            </a:pPr>
            <a:r>
              <a:rPr lang="en-US" altLang="ko-KR" dirty="0" smtClean="0"/>
              <a:t>This</a:t>
            </a:r>
            <a:r>
              <a:rPr lang="en-US" altLang="ko-KR" baseline="0" dirty="0" smtClean="0"/>
              <a:t> presentation is </a:t>
            </a:r>
            <a:r>
              <a:rPr lang="en-US" altLang="ko-KR" baseline="0" dirty="0" err="1" smtClean="0"/>
              <a:t>silmiar</a:t>
            </a:r>
            <a:r>
              <a:rPr lang="en-US" altLang="ko-KR" baseline="0" dirty="0" smtClean="0"/>
              <a:t> to last presentation but something is change in detail to explain more easily.</a:t>
            </a:r>
          </a:p>
          <a:p>
            <a:pPr defTabSz="913668">
              <a:defRPr/>
            </a:pPr>
            <a:endParaRPr lang="en-US" altLang="ko-KR"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1"/>
            <a:r>
              <a:rPr lang="en-US" altLang="ko-KR" b="1" dirty="0" smtClean="0"/>
              <a:t>2. Conjugation</a:t>
            </a:r>
            <a:br>
              <a:rPr lang="en-US" altLang="ko-KR" b="1" dirty="0" smtClean="0"/>
            </a:br>
            <a:r>
              <a:rPr lang="en-US" altLang="ko-KR" dirty="0" smtClean="0"/>
              <a:t> The meteorological data and the PM data were combined and it represents a three-dimensional tensor in every time slice. </a:t>
            </a:r>
            <a:endParaRPr lang="en-US" altLang="ko-KR" b="1" dirty="0" smtClean="0"/>
          </a:p>
          <a:p>
            <a:pPr marL="0" lvl="1"/>
            <a:r>
              <a:rPr lang="en-US" altLang="ko-KR" b="1" dirty="0" smtClean="0"/>
              <a:t>3. Interpolation with Inverted Distance Weight (IDW)</a:t>
            </a:r>
          </a:p>
          <a:p>
            <a:pPr marL="0" lvl="1">
              <a:buNone/>
            </a:pPr>
            <a:r>
              <a:rPr lang="en-US" altLang="ko-KR" dirty="0" smtClean="0"/>
              <a:t>	All missing values were interpolated with IDW.</a:t>
            </a:r>
            <a:endParaRPr lang="en-US" altLang="ko-KR" b="1" dirty="0" smtClean="0"/>
          </a:p>
          <a:p>
            <a:pPr marL="0" lvl="1"/>
            <a:r>
              <a:rPr lang="en-US" altLang="ko-KR" b="1" dirty="0" smtClean="0"/>
              <a:t>4. Unfolding</a:t>
            </a:r>
            <a:br>
              <a:rPr lang="en-US" altLang="ko-KR" b="1" dirty="0" smtClean="0"/>
            </a:br>
            <a:r>
              <a:rPr lang="en-US" altLang="ko-KR" dirty="0" smtClean="0"/>
              <a:t>To compare other models</a:t>
            </a:r>
            <a:r>
              <a:rPr lang="en-US" altLang="ko-KR" baseline="0" dirty="0" smtClean="0"/>
              <a:t> </a:t>
            </a:r>
            <a:r>
              <a:rPr lang="en-US" altLang="ko-KR" dirty="0" smtClean="0"/>
              <a:t>which</a:t>
            </a:r>
            <a:r>
              <a:rPr lang="en-US" altLang="ko-KR" baseline="0" dirty="0" smtClean="0"/>
              <a:t> don’t consider spatial </a:t>
            </a:r>
            <a:r>
              <a:rPr lang="en-US" altLang="ko-KR" baseline="0" dirty="0" err="1" smtClean="0"/>
              <a:t>informations</a:t>
            </a:r>
            <a:r>
              <a:rPr lang="en-US" altLang="ko-KR" dirty="0" smtClean="0"/>
              <a:t>, we also prepare unfolded-data.</a:t>
            </a:r>
          </a:p>
          <a:p>
            <a:pPr lvl="1"/>
            <a:endParaRPr lang="en-US" altLang="ko-KR" dirty="0" smtClean="0"/>
          </a:p>
          <a:p>
            <a:pPr lvl="1"/>
            <a:endParaRPr lang="en-US" altLang="ko-KR" b="1" dirty="0" smtClean="0"/>
          </a:p>
          <a:p>
            <a:pPr lvl="1">
              <a:buNone/>
            </a:pPr>
            <a:r>
              <a:rPr kumimoji="1" lang="en-US" altLang="ko-KR" dirty="0" smtClean="0">
                <a:solidFill>
                  <a:schemeClr val="tx1"/>
                </a:solidFill>
                <a:ea typeface="맑은 고딕" pitchFamily="50" charset="-127"/>
                <a:cs typeface="Times New Roman" pitchFamily="18" charset="0"/>
              </a:rPr>
              <a:t>,</a:t>
            </a:r>
          </a:p>
          <a:p>
            <a:pPr lvl="1">
              <a:buNone/>
            </a:pPr>
            <a:endParaRPr kumimoji="1" lang="en-US" altLang="ko-KR" dirty="0" smtClean="0">
              <a:solidFill>
                <a:srgbClr val="FF0000"/>
              </a:solidFill>
              <a:ea typeface="굴림" pitchFamily="50" charset="-127"/>
            </a:endParaRPr>
          </a:p>
          <a:p>
            <a:pPr lvl="1"/>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11</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3668"/>
            <a:endParaRPr lang="ko-KR" altLang="en-US" dirty="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12</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And This</a:t>
            </a:r>
            <a:r>
              <a:rPr lang="en-US" altLang="ko-KR" baseline="0" dirty="0" smtClean="0"/>
              <a:t> is final result.</a:t>
            </a:r>
            <a:endParaRPr lang="en-US" altLang="ko-KR" dirty="0" smtClean="0"/>
          </a:p>
          <a:p>
            <a:r>
              <a:rPr lang="en-US" dirty="0" smtClean="0"/>
              <a:t>I used</a:t>
            </a:r>
            <a:r>
              <a:rPr lang="en-US" baseline="0" dirty="0" smtClean="0"/>
              <a:t> the 3 indicator including </a:t>
            </a:r>
            <a:r>
              <a:rPr lang="en-US" dirty="0" smtClean="0"/>
              <a:t>the root mean square error (RMSE), the mean absolute error (MAE), and the index of agreement (IOA).</a:t>
            </a:r>
          </a:p>
          <a:p>
            <a:r>
              <a:rPr lang="en-US" dirty="0" smtClean="0"/>
              <a:t>The IOA denotes how closely the predicted value matches the actual value. If the predicted value is close to the true value, the IOA value is close to 1.</a:t>
            </a:r>
          </a:p>
          <a:p>
            <a:r>
              <a:rPr lang="en-US" sz="1200" b="0" i="0" kern="1200" dirty="0" smtClean="0">
                <a:solidFill>
                  <a:schemeClr val="tx1"/>
                </a:solidFill>
                <a:latin typeface="+mn-lt"/>
                <a:ea typeface="+mn-ea"/>
                <a:cs typeface="+mn-cs"/>
              </a:rPr>
              <a:t>The number</a:t>
            </a:r>
            <a:r>
              <a:rPr lang="en-US" sz="1200" b="0" i="0" kern="1200" baseline="0" dirty="0" smtClean="0">
                <a:solidFill>
                  <a:schemeClr val="tx1"/>
                </a:solidFill>
                <a:latin typeface="+mn-lt"/>
                <a:ea typeface="+mn-ea"/>
                <a:cs typeface="+mn-cs"/>
              </a:rPr>
              <a:t> in </a:t>
            </a:r>
            <a:r>
              <a:rPr lang="en-US" sz="1200" b="0" i="0" kern="1200" dirty="0" smtClean="0">
                <a:solidFill>
                  <a:schemeClr val="tx1"/>
                </a:solidFill>
                <a:latin typeface="+mn-lt"/>
                <a:ea typeface="+mn-ea"/>
                <a:cs typeface="+mn-cs"/>
              </a:rPr>
              <a:t>square bracket means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 </a:t>
            </a:r>
            <a:r>
              <a:rPr lang="en-US" sz="1200" b="0" i="0" kern="1200" dirty="0" err="1" smtClean="0">
                <a:solidFill>
                  <a:schemeClr val="tx1"/>
                </a:solidFill>
                <a:latin typeface="+mn-lt"/>
                <a:ea typeface="+mn-ea"/>
                <a:cs typeface="+mn-cs"/>
              </a:rPr>
              <a:t>Convolutional</a:t>
            </a:r>
            <a:r>
              <a:rPr lang="en-US" sz="1200" b="0" i="0" kern="1200" baseline="0" dirty="0" smtClean="0">
                <a:solidFill>
                  <a:schemeClr val="tx1"/>
                </a:solidFill>
                <a:latin typeface="+mn-lt"/>
                <a:ea typeface="+mn-ea"/>
                <a:cs typeface="+mn-cs"/>
              </a:rPr>
              <a:t> LSTM kernel.-</a:t>
            </a:r>
          </a:p>
          <a:p>
            <a:r>
              <a:rPr lang="en-US" dirty="0" smtClean="0"/>
              <a:t>In</a:t>
            </a:r>
            <a:r>
              <a:rPr lang="en-US" baseline="0" dirty="0" smtClean="0"/>
              <a:t> all case, Hybrid model with 3 by 3 kernel size showed best result among the model,</a:t>
            </a:r>
          </a:p>
          <a:p>
            <a:r>
              <a:rPr lang="en-US" baseline="0" dirty="0" smtClean="0"/>
              <a:t>Except prediction of Next 4-hour using </a:t>
            </a:r>
            <a:r>
              <a:rPr lang="en-US" baseline="0" dirty="0" err="1" smtClean="0"/>
              <a:t>IoA</a:t>
            </a:r>
            <a:r>
              <a:rPr lang="en-US" baseline="0" dirty="0" smtClean="0"/>
              <a:t> indicator.</a:t>
            </a:r>
          </a:p>
          <a:p>
            <a:endParaRPr lang="en-US" baseline="0"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13</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And</a:t>
            </a:r>
            <a:r>
              <a:rPr lang="en-US" altLang="ko-KR" baseline="0" dirty="0" smtClean="0"/>
              <a:t> I show you the result graph the to compare there model easily.</a:t>
            </a:r>
          </a:p>
          <a:p>
            <a:r>
              <a:rPr lang="en-US" sz="1200" kern="1200" baseline="0" dirty="0" smtClean="0">
                <a:solidFill>
                  <a:schemeClr val="tx1"/>
                </a:solidFill>
                <a:latin typeface="+mn-lt"/>
                <a:ea typeface="+mn-ea"/>
                <a:cs typeface="+mn-cs"/>
              </a:rPr>
              <a:t>This slide showed the same model but have different kernel size.</a:t>
            </a:r>
          </a:p>
          <a:p>
            <a:pPr marL="0" marR="0" indent="0" algn="l" defTabSz="914400" rtl="0" eaLnBrk="1" fontAlgn="auto" latinLnBrk="1"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if the kernel size is larger,</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predicted value can be affected by the more distant measuring stations in every prediction time </a:t>
            </a:r>
          </a:p>
          <a:p>
            <a:r>
              <a:rPr lang="en-US" sz="1200" kern="1200" dirty="0" smtClean="0">
                <a:solidFill>
                  <a:schemeClr val="tx1"/>
                </a:solidFill>
                <a:latin typeface="+mn-lt"/>
                <a:ea typeface="+mn-ea"/>
                <a:cs typeface="+mn-cs"/>
              </a:rPr>
              <a:t>the Hybrid model with [3,3] kernel size shows the best performance in all indicators and the Hybrid model with [5,5] kernel size </a:t>
            </a:r>
          </a:p>
          <a:p>
            <a:r>
              <a:rPr lang="en-US" sz="1200" kern="1200" dirty="0" smtClean="0">
                <a:solidFill>
                  <a:schemeClr val="tx1"/>
                </a:solidFill>
                <a:latin typeface="+mn-lt"/>
                <a:ea typeface="+mn-ea"/>
                <a:cs typeface="+mn-cs"/>
              </a:rPr>
              <a:t>shows the better performance than the Hybrid model with [1,1] kernel size.</a:t>
            </a:r>
          </a:p>
          <a:p>
            <a:r>
              <a:rPr lang="en-US" sz="1200" kern="1200" dirty="0" smtClean="0">
                <a:solidFill>
                  <a:schemeClr val="tx1"/>
                </a:solidFill>
                <a:latin typeface="+mn-lt"/>
                <a:ea typeface="+mn-ea"/>
                <a:cs typeface="+mn-cs"/>
              </a:rPr>
              <a:t>If the kernel size is [1,1], the </a:t>
            </a:r>
            <a:r>
              <a:rPr lang="en-US" sz="1200" kern="1200" dirty="0" err="1" smtClean="0">
                <a:solidFill>
                  <a:schemeClr val="tx1"/>
                </a:solidFill>
                <a:latin typeface="+mn-lt"/>
                <a:ea typeface="+mn-ea"/>
                <a:cs typeface="+mn-cs"/>
              </a:rPr>
              <a:t>ConvLSTM</a:t>
            </a:r>
            <a:r>
              <a:rPr lang="en-US" sz="1200" kern="1200" dirty="0" smtClean="0">
                <a:solidFill>
                  <a:schemeClr val="tx1"/>
                </a:solidFill>
                <a:latin typeface="+mn-lt"/>
                <a:ea typeface="+mn-ea"/>
                <a:cs typeface="+mn-cs"/>
              </a:rPr>
              <a:t> layers in the Hybrid model cannot extract additional spatial features from the near measuring stations. </a:t>
            </a:r>
          </a:p>
          <a:p>
            <a:r>
              <a:rPr lang="en-US" sz="1200" kern="1200" dirty="0" smtClean="0">
                <a:solidFill>
                  <a:schemeClr val="tx1"/>
                </a:solidFill>
                <a:latin typeface="+mn-lt"/>
                <a:ea typeface="+mn-ea"/>
                <a:cs typeface="+mn-cs"/>
              </a:rPr>
              <a:t>Therefore, the result shows that extracting additional spatial features makes the performance better</a:t>
            </a:r>
          </a:p>
          <a:p>
            <a:r>
              <a:rPr lang="en-US" sz="1200" kern="1200" dirty="0" smtClean="0">
                <a:solidFill>
                  <a:schemeClr val="tx1"/>
                </a:solidFill>
                <a:latin typeface="+mn-lt"/>
                <a:ea typeface="+mn-ea"/>
                <a:cs typeface="+mn-cs"/>
              </a:rPr>
              <a:t>. </a:t>
            </a: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14</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sz="1200" kern="1200" dirty="0" smtClean="0">
                <a:solidFill>
                  <a:schemeClr val="tx1"/>
                </a:solidFill>
                <a:latin typeface="+mn-lt"/>
                <a:ea typeface="+mn-ea"/>
                <a:cs typeface="+mn-cs"/>
              </a:rPr>
              <a:t>Compared with all models, Hybrid models and </a:t>
            </a:r>
            <a:r>
              <a:rPr lang="en-US" sz="1200" kern="1200" dirty="0" err="1" smtClean="0">
                <a:solidFill>
                  <a:schemeClr val="tx1"/>
                </a:solidFill>
                <a:latin typeface="+mn-lt"/>
                <a:ea typeface="+mn-ea"/>
                <a:cs typeface="+mn-cs"/>
              </a:rPr>
              <a:t>ConvLSTM</a:t>
            </a:r>
            <a:r>
              <a:rPr lang="en-US" sz="1200" kern="1200" dirty="0" smtClean="0">
                <a:solidFill>
                  <a:schemeClr val="tx1"/>
                </a:solidFill>
                <a:latin typeface="+mn-lt"/>
                <a:ea typeface="+mn-ea"/>
                <a:cs typeface="+mn-cs"/>
              </a:rPr>
              <a:t> model which keep two-dimensional spatial information </a:t>
            </a:r>
          </a:p>
          <a:p>
            <a:r>
              <a:rPr lang="en-US" sz="1200" kern="1200" dirty="0" smtClean="0">
                <a:solidFill>
                  <a:schemeClr val="tx1"/>
                </a:solidFill>
                <a:latin typeface="+mn-lt"/>
                <a:ea typeface="+mn-ea"/>
                <a:cs typeface="+mn-cs"/>
              </a:rPr>
              <a:t>show better results than CNN-LSTM and LSTM which do not keep the spatial information through unfold process of input data. </a:t>
            </a:r>
          </a:p>
          <a:p>
            <a:r>
              <a:rPr lang="en-US" sz="1200" kern="1200" dirty="0" smtClean="0">
                <a:solidFill>
                  <a:schemeClr val="tx1"/>
                </a:solidFill>
                <a:latin typeface="+mn-lt"/>
                <a:ea typeface="+mn-ea"/>
                <a:cs typeface="+mn-cs"/>
              </a:rPr>
              <a:t>This result represents that in order to estimate the PM concentration of many measuring stations from many measuring stations,</a:t>
            </a:r>
          </a:p>
          <a:p>
            <a:r>
              <a:rPr lang="en-US" sz="1200" kern="1200" dirty="0" smtClean="0">
                <a:solidFill>
                  <a:schemeClr val="tx1"/>
                </a:solidFill>
                <a:latin typeface="+mn-lt"/>
                <a:ea typeface="+mn-ea"/>
                <a:cs typeface="+mn-cs"/>
              </a:rPr>
              <a:t> it is reasonable to keep the spatial information. </a:t>
            </a:r>
            <a:endParaRPr lang="ko-KR" alt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Also, the Hybrid model shows better performance than </a:t>
            </a:r>
            <a:r>
              <a:rPr lang="en-US" sz="1200" kern="1200" dirty="0" err="1" smtClean="0">
                <a:solidFill>
                  <a:schemeClr val="tx1"/>
                </a:solidFill>
                <a:latin typeface="+mn-lt"/>
                <a:ea typeface="+mn-ea"/>
                <a:cs typeface="+mn-cs"/>
              </a:rPr>
              <a:t>ConvLSTM</a:t>
            </a:r>
            <a:r>
              <a:rPr lang="en-US" sz="1200" kern="1200" dirty="0" smtClean="0">
                <a:solidFill>
                  <a:schemeClr val="tx1"/>
                </a:solidFill>
                <a:latin typeface="+mn-lt"/>
                <a:ea typeface="+mn-ea"/>
                <a:cs typeface="+mn-cs"/>
              </a:rPr>
              <a:t> model which have the same kernel size on </a:t>
            </a:r>
            <a:r>
              <a:rPr lang="en-US" sz="1200" kern="1200" dirty="0" err="1" smtClean="0">
                <a:solidFill>
                  <a:schemeClr val="tx1"/>
                </a:solidFill>
                <a:latin typeface="+mn-lt"/>
                <a:ea typeface="+mn-ea"/>
                <a:cs typeface="+mn-cs"/>
              </a:rPr>
              <a:t>ConvLSTM</a:t>
            </a:r>
            <a:r>
              <a:rPr lang="en-US" sz="1200" kern="1200" dirty="0" smtClean="0">
                <a:solidFill>
                  <a:schemeClr val="tx1"/>
                </a:solidFill>
                <a:latin typeface="+mn-lt"/>
                <a:ea typeface="+mn-ea"/>
                <a:cs typeface="+mn-cs"/>
              </a:rPr>
              <a:t> layers. </a:t>
            </a:r>
          </a:p>
          <a:p>
            <a:r>
              <a:rPr lang="en-US" sz="1200" kern="1200" dirty="0" smtClean="0">
                <a:solidFill>
                  <a:schemeClr val="tx1"/>
                </a:solidFill>
                <a:latin typeface="+mn-lt"/>
                <a:ea typeface="+mn-ea"/>
                <a:cs typeface="+mn-cs"/>
              </a:rPr>
              <a:t>This shows that the combination of 3D CNN layers that extract temporal features in parallel can help to improve the performance.</a:t>
            </a:r>
            <a:endParaRPr lang="en-US" dirty="0" smtClean="0"/>
          </a:p>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a:t>
            </a:r>
            <a:r>
              <a:rPr lang="en-US" sz="1200" kern="1200" dirty="0" smtClean="0">
                <a:solidFill>
                  <a:schemeClr val="tx1"/>
                </a:solidFill>
                <a:latin typeface="+mn-lt"/>
                <a:ea typeface="+mn-ea"/>
                <a:cs typeface="+mn-cs"/>
              </a:rPr>
              <a:t>The best kernel size for effectively extracting spatial information from the given dataset is not [5,5] but [3, 3]. This means that the model with large kernel size can cause performance degradation because more distant measuring stations used to every time slices input is not relevant to predict target measuring stations.</a:t>
            </a:r>
            <a:r>
              <a:rPr lang="en-US" dirty="0" smtClean="0"/>
              <a: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1200" b="1" dirty="0" smtClean="0">
              <a:solidFill>
                <a:srgbClr val="00B050"/>
              </a:solidFill>
            </a:endParaRPr>
          </a:p>
          <a:p>
            <a:pPr latinLnBrk="1"/>
            <a:r>
              <a:rPr lang="en-US" altLang="ko-KR" sz="1200" b="1" dirty="0" smtClean="0">
                <a:solidFill>
                  <a:srgbClr val="00B050"/>
                </a:solidFill>
              </a:rPr>
              <a:t>Keep</a:t>
            </a:r>
            <a:r>
              <a:rPr lang="en-US" altLang="ko-KR" sz="1200" b="1" baseline="0" dirty="0" smtClean="0">
                <a:solidFill>
                  <a:srgbClr val="00B050"/>
                </a:solidFill>
              </a:rPr>
              <a:t> spatiotemporal Data</a:t>
            </a:r>
            <a:r>
              <a:rPr lang="ko-KR" altLang="en-US" sz="1200" b="1" baseline="0" dirty="0" smtClean="0">
                <a:solidFill>
                  <a:srgbClr val="00B050"/>
                </a:solidFill>
              </a:rPr>
              <a:t>을 적용하면</a:t>
            </a:r>
            <a:endParaRPr lang="en-US" altLang="ko-KR" sz="1200" b="1" baseline="0" dirty="0" smtClean="0">
              <a:solidFill>
                <a:srgbClr val="00B050"/>
              </a:solidFill>
            </a:endParaRPr>
          </a:p>
          <a:p>
            <a:pPr latinLnBrk="1"/>
            <a:r>
              <a:rPr lang="ko-KR" altLang="en-US" sz="1200" b="1" baseline="0" dirty="0" smtClean="0">
                <a:solidFill>
                  <a:srgbClr val="00B050"/>
                </a:solidFill>
              </a:rPr>
              <a:t>근거리 시간 내에  성능 향상이 뚜렷하게 이뤄짐 </a:t>
            </a:r>
            <a:endParaRPr lang="en-US" altLang="ko-KR" sz="1200" b="1" baseline="0" dirty="0" smtClean="0">
              <a:solidFill>
                <a:srgbClr val="00B050"/>
              </a:solidFill>
            </a:endParaRPr>
          </a:p>
          <a:p>
            <a:pPr latinLnBrk="1"/>
            <a:endParaRPr lang="en-US" altLang="ko-KR" sz="1200" b="1" baseline="0" dirty="0" smtClean="0">
              <a:solidFill>
                <a:srgbClr val="00B050"/>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200" b="1" dirty="0" smtClean="0">
                <a:solidFill>
                  <a:srgbClr val="0070C0"/>
                </a:solidFill>
              </a:rPr>
              <a:t>Extract</a:t>
            </a:r>
            <a:r>
              <a:rPr lang="en-US" altLang="ko-KR" sz="1200" b="1" baseline="0" dirty="0" smtClean="0">
                <a:solidFill>
                  <a:srgbClr val="0070C0"/>
                </a:solidFill>
              </a:rPr>
              <a:t> temporal Data in Parallel</a:t>
            </a:r>
            <a:r>
              <a:rPr lang="ko-KR" altLang="en-US" sz="1200" b="1" baseline="0" dirty="0" smtClean="0">
                <a:solidFill>
                  <a:srgbClr val="0070C0"/>
                </a:solidFill>
              </a:rPr>
              <a:t>을 적용하면</a:t>
            </a:r>
            <a:endParaRPr lang="en-US" altLang="ko-KR" sz="1200" b="1" baseline="0" dirty="0" smtClean="0">
              <a:solidFill>
                <a:srgbClr val="0070C0"/>
              </a:solidFill>
            </a:endParaRPr>
          </a:p>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1200" b="1" baseline="0" dirty="0" smtClean="0">
                <a:solidFill>
                  <a:srgbClr val="00B050"/>
                </a:solidFill>
              </a:rPr>
              <a:t>장시간 </a:t>
            </a:r>
            <a:r>
              <a:rPr lang="ko-KR" altLang="en-US" sz="1200" b="1" baseline="0" dirty="0" err="1" smtClean="0">
                <a:solidFill>
                  <a:srgbClr val="00B050"/>
                </a:solidFill>
              </a:rPr>
              <a:t>예측시에</a:t>
            </a:r>
            <a:r>
              <a:rPr lang="ko-KR" altLang="en-US" sz="1200" b="1" baseline="0" dirty="0" smtClean="0">
                <a:solidFill>
                  <a:srgbClr val="00B050"/>
                </a:solidFill>
              </a:rPr>
              <a:t> 성능향상이 뚜렷하게 이뤄짐</a:t>
            </a:r>
            <a:r>
              <a:rPr lang="en-US" altLang="ko-KR" sz="1200" b="1" baseline="0" dirty="0" smtClean="0">
                <a:solidFill>
                  <a:srgbClr val="00B050"/>
                </a:solidFill>
              </a:rPr>
              <a:t>.</a:t>
            </a:r>
          </a:p>
          <a:p>
            <a:pPr latinLnBrk="1"/>
            <a:endParaRPr lang="ko-KR" altLang="en-US" sz="1200" b="1" dirty="0">
              <a:solidFill>
                <a:srgbClr val="00B050"/>
              </a:solidFill>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15</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latinLnBrk="0">
              <a:lnSpc>
                <a:spcPct val="120000"/>
              </a:lnSpc>
            </a:pPr>
            <a:r>
              <a:rPr lang="en-US" altLang="ko-KR" kern="0" dirty="0" smtClean="0">
                <a:cs typeface="Times New Roman" panose="02020603050405020304" pitchFamily="18" charset="0"/>
              </a:rPr>
              <a:t>Raw data are </a:t>
            </a:r>
            <a:r>
              <a:rPr lang="en-US" altLang="ko-KR" kern="0" dirty="0" smtClean="0">
                <a:solidFill>
                  <a:schemeClr val="tx1"/>
                </a:solidFill>
                <a:cs typeface="Times New Roman" panose="02020603050405020304" pitchFamily="18" charset="0"/>
              </a:rPr>
              <a:t>pre-processed with grid mapping, </a:t>
            </a:r>
            <a:r>
              <a:rPr lang="en-US" altLang="ko-KR" dirty="0" smtClean="0">
                <a:solidFill>
                  <a:schemeClr val="tx1"/>
                </a:solidFill>
              </a:rPr>
              <a:t>conjugation and interpolation to feed the hybrid model correctly</a:t>
            </a:r>
            <a:r>
              <a:rPr lang="en-US" altLang="ko-KR" kern="0" dirty="0" smtClean="0">
                <a:solidFill>
                  <a:schemeClr val="tx1"/>
                </a:solidFill>
                <a:cs typeface="Times New Roman" panose="02020603050405020304" pitchFamily="18" charset="0"/>
              </a:rPr>
              <a:t>.</a:t>
            </a:r>
            <a:endParaRPr lang="en-US" altLang="ko-KR" kern="0" dirty="0" smtClean="0">
              <a:solidFill>
                <a:schemeClr val="tx1"/>
              </a:solidFill>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16</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ko-KR" altLang="en-US" dirty="0" smtClean="0"/>
              <a:t>질문</a:t>
            </a:r>
            <a:endParaRPr lang="en-US" altLang="ko-KR" dirty="0" smtClean="0"/>
          </a:p>
          <a:p>
            <a:pPr>
              <a:buFontTx/>
              <a:buChar char="-"/>
            </a:pPr>
            <a:r>
              <a:rPr lang="en-US" altLang="ko-KR" dirty="0" smtClean="0"/>
              <a:t>pre-processing</a:t>
            </a:r>
            <a:r>
              <a:rPr lang="en-US" altLang="ko-KR" baseline="0" dirty="0" smtClean="0"/>
              <a:t> </a:t>
            </a:r>
            <a:r>
              <a:rPr lang="ko-KR" altLang="en-US" baseline="0" dirty="0" smtClean="0"/>
              <a:t>작업</a:t>
            </a:r>
            <a:endParaRPr lang="en-US" altLang="ko-KR" baseline="0" dirty="0" smtClean="0"/>
          </a:p>
          <a:p>
            <a:pPr>
              <a:buFontTx/>
              <a:buChar char="-"/>
            </a:pPr>
            <a:r>
              <a:rPr lang="en-US" altLang="ko-KR" baseline="0" dirty="0" smtClean="0"/>
              <a:t> </a:t>
            </a:r>
            <a:r>
              <a:rPr lang="ko-KR" altLang="en-US" baseline="0" dirty="0" smtClean="0"/>
              <a:t>다른 모델들과 비교를 할 때</a:t>
            </a:r>
            <a:r>
              <a:rPr lang="en-US" altLang="ko-KR" baseline="0" dirty="0" smtClean="0"/>
              <a:t>, grid mapping</a:t>
            </a:r>
            <a:r>
              <a:rPr lang="ko-KR" altLang="en-US" baseline="0" dirty="0" smtClean="0"/>
              <a:t>이 들어갔는지</a:t>
            </a:r>
            <a:r>
              <a:rPr lang="en-US" altLang="ko-KR" baseline="0" dirty="0" smtClean="0"/>
              <a:t>?</a:t>
            </a:r>
          </a:p>
          <a:p>
            <a:pPr>
              <a:buFontTx/>
              <a:buChar char="-"/>
            </a:pPr>
            <a:r>
              <a:rPr lang="en-US" altLang="ko-KR" baseline="0" dirty="0" smtClean="0"/>
              <a:t> </a:t>
            </a:r>
            <a:r>
              <a:rPr lang="ko-KR" altLang="en-US" baseline="0" dirty="0" smtClean="0"/>
              <a:t>모델 비교를 하려면 같은 </a:t>
            </a:r>
            <a:r>
              <a:rPr lang="en-US" altLang="ko-KR" baseline="0" dirty="0" smtClean="0"/>
              <a:t>preprocessing</a:t>
            </a:r>
            <a:r>
              <a:rPr lang="ko-KR" altLang="en-US" baseline="0" dirty="0" smtClean="0"/>
              <a:t>이 들어가야 하는데</a:t>
            </a:r>
            <a:r>
              <a:rPr lang="en-US" altLang="ko-KR" baseline="0" dirty="0" smtClean="0"/>
              <a:t>,</a:t>
            </a:r>
          </a:p>
          <a:p>
            <a:pPr>
              <a:buFontTx/>
              <a:buNone/>
            </a:pPr>
            <a:r>
              <a:rPr lang="en-US" altLang="ko-KR" baseline="0" dirty="0" smtClean="0"/>
              <a:t>- </a:t>
            </a:r>
          </a:p>
          <a:p>
            <a:pPr>
              <a:buFontTx/>
              <a:buNone/>
            </a:pPr>
            <a:r>
              <a:rPr lang="en-US" altLang="ko-KR" baseline="0" dirty="0" smtClean="0"/>
              <a:t> </a:t>
            </a:r>
          </a:p>
          <a:p>
            <a:pPr>
              <a:buFontTx/>
              <a:buChar char="-"/>
            </a:pPr>
            <a:endParaRPr lang="en-US" altLang="ko-KR" dirty="0" smtClean="0"/>
          </a:p>
          <a:p>
            <a:r>
              <a:rPr lang="en-US" altLang="ko-KR" dirty="0" smtClean="0"/>
              <a:t>-</a:t>
            </a:r>
            <a:r>
              <a:rPr lang="en-US" altLang="ko-KR" baseline="0" dirty="0" smtClean="0"/>
              <a:t> </a:t>
            </a:r>
            <a:r>
              <a:rPr lang="ko-KR" altLang="en-US" baseline="0" dirty="0" smtClean="0"/>
              <a:t>왜</a:t>
            </a:r>
            <a:r>
              <a:rPr lang="en-US" altLang="ko-KR" baseline="0" dirty="0" smtClean="0"/>
              <a:t>, </a:t>
            </a:r>
            <a:r>
              <a:rPr lang="ko-KR" altLang="en-US" baseline="0" dirty="0" smtClean="0"/>
              <a:t>영향 요인 중</a:t>
            </a:r>
            <a:r>
              <a:rPr lang="en-US" altLang="ko-KR" baseline="0" dirty="0" smtClean="0"/>
              <a:t>, traffic</a:t>
            </a:r>
            <a:r>
              <a:rPr lang="ko-KR" altLang="en-US" baseline="0" dirty="0" smtClean="0"/>
              <a:t>과 </a:t>
            </a:r>
            <a:r>
              <a:rPr lang="en-US" altLang="ko-KR" baseline="0" dirty="0" smtClean="0"/>
              <a:t>rain</a:t>
            </a:r>
            <a:r>
              <a:rPr lang="ko-KR" altLang="en-US" baseline="0" dirty="0" smtClean="0"/>
              <a:t>을 쓰지 않았는가</a:t>
            </a:r>
            <a:r>
              <a:rPr lang="en-US" altLang="ko-KR" baseline="0" dirty="0" smtClean="0"/>
              <a:t>?</a:t>
            </a:r>
            <a:endParaRPr lang="ko-KR" altLang="en-US" dirty="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17</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dirty="0" smtClean="0"/>
              <a:t>Main topic</a:t>
            </a:r>
            <a:r>
              <a:rPr lang="en-US" baseline="0" dirty="0" smtClean="0"/>
              <a:t> is </a:t>
            </a:r>
            <a:r>
              <a:rPr lang="en-US" altLang="ko-KR" kern="0" dirty="0" smtClean="0">
                <a:latin typeface="Times New Roman" panose="02020603050405020304" pitchFamily="18" charset="0"/>
                <a:cs typeface="Times New Roman" panose="02020603050405020304" pitchFamily="18" charset="0"/>
              </a:rPr>
              <a:t>Particulate Matter (PM).</a:t>
            </a:r>
          </a:p>
          <a:p>
            <a:pPr marL="0" marR="0" indent="0" algn="l" defTabSz="914400" rtl="0" eaLnBrk="1" fontAlgn="auto" latinLnBrk="1" hangingPunct="1">
              <a:lnSpc>
                <a:spcPct val="100000"/>
              </a:lnSpc>
              <a:spcBef>
                <a:spcPts val="0"/>
              </a:spcBef>
              <a:spcAft>
                <a:spcPts val="0"/>
              </a:spcAft>
              <a:buClrTx/>
              <a:buSzTx/>
              <a:buFontTx/>
              <a:buNone/>
              <a:tabLst/>
              <a:defRPr/>
            </a:pPr>
            <a:r>
              <a:rPr lang="en-US" kern="0" dirty="0" smtClean="0">
                <a:latin typeface="Times New Roman" panose="02020603050405020304" pitchFamily="18" charset="0"/>
                <a:cs typeface="Times New Roman" panose="02020603050405020304" pitchFamily="18" charset="0"/>
              </a:rPr>
              <a:t>It</a:t>
            </a:r>
            <a:r>
              <a:rPr lang="en-US" kern="0" baseline="0" dirty="0" smtClean="0">
                <a:latin typeface="Times New Roman" panose="02020603050405020304" pitchFamily="18" charset="0"/>
                <a:cs typeface="Times New Roman" panose="02020603050405020304" pitchFamily="18" charset="0"/>
              </a:rPr>
              <a:t> </a:t>
            </a:r>
            <a:r>
              <a:rPr lang="en-US" dirty="0" smtClean="0"/>
              <a:t>is a very small mixture of solid particles and liquid droplets found in the air.</a:t>
            </a:r>
          </a:p>
          <a:p>
            <a:pPr marL="0" marR="0" lvl="1" indent="0" algn="l" defTabSz="914400" rtl="0" eaLnBrk="1" fontAlgn="auto" latinLnBrk="1" hangingPunct="1">
              <a:lnSpc>
                <a:spcPct val="100000"/>
              </a:lnSpc>
              <a:spcBef>
                <a:spcPts val="0"/>
              </a:spcBef>
              <a:spcAft>
                <a:spcPts val="0"/>
              </a:spcAft>
              <a:buClrTx/>
              <a:buSzTx/>
              <a:buFontTx/>
              <a:buNone/>
              <a:tabLst/>
              <a:defRPr/>
            </a:pPr>
            <a:r>
              <a:rPr lang="en-US" dirty="0" smtClean="0"/>
              <a:t>This </a:t>
            </a:r>
            <a:r>
              <a:rPr lang="en-US" b="1" dirty="0" smtClean="0">
                <a:solidFill>
                  <a:srgbClr val="FF0000"/>
                </a:solidFill>
              </a:rPr>
              <a:t>can get deep into your lungs and some may even get into your bloodstream</a:t>
            </a:r>
            <a:r>
              <a:rPr lang="en-US" dirty="0" smtClean="0"/>
              <a:t>.</a:t>
            </a:r>
          </a:p>
          <a:p>
            <a:r>
              <a:rPr lang="en-US" dirty="0" smtClean="0"/>
              <a:t>So, It is dangerous</a:t>
            </a:r>
            <a:r>
              <a:rPr lang="en-US" baseline="0" dirty="0" smtClean="0"/>
              <a:t> for human body.</a:t>
            </a:r>
          </a:p>
          <a:p>
            <a:endParaRPr lang="en-US" baseline="0" dirty="0" smtClean="0"/>
          </a:p>
          <a:p>
            <a:endParaRPr lang="en-US"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3</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But</a:t>
            </a:r>
            <a:r>
              <a:rPr lang="en-US" altLang="ko-KR" baseline="0" dirty="0" smtClean="0"/>
              <a:t> there are some problem to estimate PM concentration,</a:t>
            </a:r>
          </a:p>
          <a:p>
            <a:r>
              <a:rPr lang="en-US" altLang="ko-KR" baseline="0" dirty="0" smtClean="0"/>
              <a:t>Because PM concentration can be changed </a:t>
            </a:r>
            <a:r>
              <a:rPr lang="en-US" altLang="ko-KR" kern="0" dirty="0" smtClean="0">
                <a:latin typeface="Times New Roman" panose="02020603050405020304" pitchFamily="18" charset="0"/>
                <a:cs typeface="Times New Roman" panose="02020603050405020304" pitchFamily="18" charset="0"/>
              </a:rPr>
              <a:t>depending on various environmental factors</a:t>
            </a:r>
          </a:p>
          <a:p>
            <a:r>
              <a:rPr lang="en-US" altLang="ko-KR" kern="0" dirty="0" smtClean="0">
                <a:latin typeface="Times New Roman" panose="02020603050405020304" pitchFamily="18" charset="0"/>
                <a:cs typeface="Times New Roman" panose="02020603050405020304" pitchFamily="18" charset="0"/>
              </a:rPr>
              <a:t>Including</a:t>
            </a:r>
            <a:r>
              <a:rPr lang="en-US" altLang="ko-KR" kern="0" baseline="0" dirty="0" smtClean="0">
                <a:latin typeface="Times New Roman" panose="02020603050405020304" pitchFamily="18" charset="0"/>
                <a:cs typeface="Times New Roman" panose="02020603050405020304" pitchFamily="18" charset="0"/>
              </a:rPr>
              <a:t> humid, rain, traffic and inflow from other area.</a:t>
            </a:r>
          </a:p>
          <a:p>
            <a:endParaRPr lang="en-US" altLang="ko-KR" kern="0" baseline="0" dirty="0" smtClean="0">
              <a:latin typeface="Times New Roman" panose="02020603050405020304" pitchFamily="18" charset="0"/>
              <a:cs typeface="Times New Roman" panose="02020603050405020304" pitchFamily="18" charset="0"/>
            </a:endParaRPr>
          </a:p>
          <a:p>
            <a:r>
              <a:rPr lang="en-US" altLang="ko-KR" kern="0" baseline="0" dirty="0" smtClean="0">
                <a:latin typeface="Times New Roman" panose="02020603050405020304" pitchFamily="18" charset="0"/>
                <a:cs typeface="Times New Roman" panose="02020603050405020304" pitchFamily="18" charset="0"/>
              </a:rPr>
              <a:t>So, It is difficult to predict PM concentration </a:t>
            </a:r>
            <a:r>
              <a:rPr lang="en-US" dirty="0" smtClean="0"/>
              <a:t>exactly.</a:t>
            </a:r>
            <a:r>
              <a:rPr lang="en-US" altLang="ko-KR" kern="0" baseline="0" dirty="0" smtClean="0">
                <a:latin typeface="Times New Roman" panose="02020603050405020304" pitchFamily="18" charset="0"/>
                <a:cs typeface="Times New Roman" panose="02020603050405020304" pitchFamily="18" charset="0"/>
              </a:rPr>
              <a:t> </a:t>
            </a:r>
            <a:endParaRPr lang="en-US" altLang="ko-KR" kern="0" baseline="0" dirty="0" smtClean="0">
              <a:latin typeface="Times New Roman" panose="02020603050405020304" pitchFamily="18"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4</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1" baseline="0" dirty="0" smtClean="0">
              <a:solidFill>
                <a:srgbClr val="FF0000"/>
              </a:solidFill>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5</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b="1" baseline="0" dirty="0" smtClean="0">
              <a:solidFill>
                <a:srgbClr val="FF0000"/>
              </a:solidFill>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6</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13668">
              <a:defRPr/>
            </a:pPr>
            <a:endParaRPr lang="en-US" altLang="ko-KR"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7</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latinLnBrk="0">
              <a:lnSpc>
                <a:spcPct val="120000"/>
              </a:lnSpc>
            </a:pPr>
            <a:endParaRPr lang="en-US" altLang="ko-KR" baseline="0"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8</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latinLnBrk="0">
              <a:lnSpc>
                <a:spcPct val="120000"/>
              </a:lnSpc>
            </a:pPr>
            <a:endParaRPr lang="en-US" altLang="ko-KR" baseline="0" dirty="0" smtClean="0"/>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9</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lvl="1"/>
            <a:endParaRPr lang="en-US" altLang="ko-KR" dirty="0" smtClean="0">
              <a:solidFill>
                <a:srgbClr val="FF0000"/>
              </a:solidFill>
            </a:endParaRPr>
          </a:p>
        </p:txBody>
      </p:sp>
      <p:sp>
        <p:nvSpPr>
          <p:cNvPr id="4" name="슬라이드 번호 개체 틀 3"/>
          <p:cNvSpPr>
            <a:spLocks noGrp="1"/>
          </p:cNvSpPr>
          <p:nvPr>
            <p:ph type="sldNum" sz="quarter" idx="10"/>
          </p:nvPr>
        </p:nvSpPr>
        <p:spPr/>
        <p:txBody>
          <a:bodyPr/>
          <a:lstStyle/>
          <a:p>
            <a:fld id="{FC83A74C-C224-45C9-A36C-269D17BF4783}" type="slidenum">
              <a:rPr lang="ko-KR" altLang="en-US" smtClean="0"/>
              <a:pPr/>
              <a:t>10</a:t>
            </a:fld>
            <a:endParaRPr lang="ko-KR" altLang="en-US"/>
          </a:p>
        </p:txBody>
      </p:sp>
    </p:spTree>
    <p:extLst>
      <p:ext uri="{BB962C8B-B14F-4D97-AF65-F5344CB8AC3E}">
        <p14:creationId xmlns:p14="http://schemas.microsoft.com/office/powerpoint/2010/main" xmlns="" val="2568119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pic>
        <p:nvPicPr>
          <p:cNvPr id="9" name="Picture 4" descr="C:\Users\msk\Desktop\abstract-blue-backgrounds-24_1920x1200_71465.jpg"/>
          <p:cNvPicPr>
            <a:picLocks noChangeAspect="1" noChangeArrowheads="1"/>
          </p:cNvPicPr>
          <p:nvPr userDrawn="1"/>
        </p:nvPicPr>
        <p:blipFill>
          <a:blip r:embed="rId2" cstate="print">
            <a:duotone>
              <a:schemeClr val="accent1">
                <a:shade val="45000"/>
                <a:satMod val="135000"/>
              </a:schemeClr>
              <a:prstClr val="white"/>
            </a:duotone>
          </a:blip>
          <a:srcRect t="32440"/>
          <a:stretch>
            <a:fillRect/>
          </a:stretch>
        </p:blipFill>
        <p:spPr bwMode="auto">
          <a:xfrm rot="10800000">
            <a:off x="0" y="-4143"/>
            <a:ext cx="9144000" cy="3861048"/>
          </a:xfrm>
          <a:prstGeom prst="rect">
            <a:avLst/>
          </a:prstGeom>
          <a:noFill/>
        </p:spPr>
      </p:pic>
      <p:sp>
        <p:nvSpPr>
          <p:cNvPr id="7" name="제목 1"/>
          <p:cNvSpPr>
            <a:spLocks noGrp="1"/>
          </p:cNvSpPr>
          <p:nvPr>
            <p:ph type="ctrTitle"/>
          </p:nvPr>
        </p:nvSpPr>
        <p:spPr>
          <a:xfrm>
            <a:off x="1115616" y="4797152"/>
            <a:ext cx="8028384" cy="578495"/>
          </a:xfrm>
          <a:prstGeom prst="rect">
            <a:avLst/>
          </a:prstGeom>
        </p:spPr>
        <p:txBody>
          <a:bodyPr>
            <a:noAutofit/>
          </a:bodyPr>
          <a:lstStyle>
            <a:lvl1pPr algn="l">
              <a:defRPr lang="ko-KR" altLang="en-US" sz="3200" b="0" kern="1200" dirty="0">
                <a:solidFill>
                  <a:schemeClr val="tx1">
                    <a:lumMod val="75000"/>
                    <a:lumOff val="25000"/>
                  </a:schemeClr>
                </a:solidFill>
                <a:latin typeface="HY헤드라인M" pitchFamily="18" charset="-127"/>
                <a:ea typeface="HY헤드라인M" pitchFamily="18" charset="-127"/>
                <a:cs typeface="HY헤드라인M" pitchFamily="18" charset="-127"/>
              </a:defRPr>
            </a:lvl1pPr>
          </a:lstStyle>
          <a:p>
            <a:r>
              <a:rPr lang="ko-KR" altLang="en-US" dirty="0"/>
              <a:t>마스터 제목 스타일 편집</a:t>
            </a:r>
          </a:p>
        </p:txBody>
      </p:sp>
      <p:sp>
        <p:nvSpPr>
          <p:cNvPr id="8" name="부제목 2"/>
          <p:cNvSpPr>
            <a:spLocks noGrp="1"/>
          </p:cNvSpPr>
          <p:nvPr>
            <p:ph type="subTitle" idx="1"/>
          </p:nvPr>
        </p:nvSpPr>
        <p:spPr>
          <a:xfrm>
            <a:off x="1115369" y="5396456"/>
            <a:ext cx="8022890" cy="360040"/>
          </a:xfrm>
          <a:prstGeom prst="rect">
            <a:avLst/>
          </a:prstGeom>
        </p:spPr>
        <p:txBody>
          <a:bodyPr>
            <a:noAutofit/>
          </a:bodyPr>
          <a:lstStyle>
            <a:lvl1pPr marL="0" indent="0" algn="l">
              <a:buNone/>
              <a:defRPr sz="1400" b="0">
                <a:solidFill>
                  <a:schemeClr val="tx1">
                    <a:lumMod val="65000"/>
                    <a:lumOff val="35000"/>
                  </a:schemeClr>
                </a:solidFill>
                <a:latin typeface="HY헤드라인M" pitchFamily="18" charset="-127"/>
                <a:ea typeface="HY헤드라인M" pitchFamily="18" charset="-12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3" name="Picture 5" descr="C:\Users\msk\Desktop\abstract-blue-backgrounds-14_1920x1200_71472.jpg"/>
          <p:cNvPicPr>
            <a:picLocks noChangeAspect="1" noChangeArrowheads="1"/>
          </p:cNvPicPr>
          <p:nvPr userDrawn="1"/>
        </p:nvPicPr>
        <p:blipFill>
          <a:blip r:embed="rId2" cstate="print">
            <a:duotone>
              <a:schemeClr val="accent1">
                <a:shade val="45000"/>
                <a:satMod val="135000"/>
              </a:schemeClr>
              <a:prstClr val="white"/>
            </a:duotone>
          </a:blip>
          <a:srcRect l="2751" b="22360"/>
          <a:stretch>
            <a:fillRect/>
          </a:stretch>
        </p:blipFill>
        <p:spPr bwMode="auto">
          <a:xfrm>
            <a:off x="251520" y="0"/>
            <a:ext cx="8892481" cy="4437112"/>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콘텐츠 2개">
    <p:spTree>
      <p:nvGrpSpPr>
        <p:cNvPr id="1" name=""/>
        <p:cNvGrpSpPr/>
        <p:nvPr/>
      </p:nvGrpSpPr>
      <p:grpSpPr>
        <a:xfrm>
          <a:off x="0" y="0"/>
          <a:ext cx="0" cy="0"/>
          <a:chOff x="0" y="0"/>
          <a:chExt cx="0" cy="0"/>
        </a:xfrm>
      </p:grpSpPr>
      <p:pic>
        <p:nvPicPr>
          <p:cNvPr id="3" name="Picture 4" descr="C:\Users\msk\Desktop\abstract-blue-backgrounds-24_1920x1200_71465.jpg"/>
          <p:cNvPicPr>
            <a:picLocks noChangeAspect="1" noChangeArrowheads="1"/>
          </p:cNvPicPr>
          <p:nvPr userDrawn="1"/>
        </p:nvPicPr>
        <p:blipFill>
          <a:blip r:embed="rId2" cstate="print">
            <a:duotone>
              <a:schemeClr val="accent1">
                <a:shade val="45000"/>
                <a:satMod val="135000"/>
              </a:schemeClr>
              <a:prstClr val="white"/>
            </a:duotone>
          </a:blip>
          <a:srcRect l="43700" t="32440"/>
          <a:stretch>
            <a:fillRect/>
          </a:stretch>
        </p:blipFill>
        <p:spPr bwMode="auto">
          <a:xfrm rot="10800000">
            <a:off x="0" y="0"/>
            <a:ext cx="9144000" cy="6858000"/>
          </a:xfrm>
          <a:prstGeom prst="rect">
            <a:avLst/>
          </a:prstGeom>
          <a:noFill/>
        </p:spPr>
      </p:pic>
      <p:sp>
        <p:nvSpPr>
          <p:cNvPr id="15" name="제목 1"/>
          <p:cNvSpPr>
            <a:spLocks noGrp="1"/>
          </p:cNvSpPr>
          <p:nvPr>
            <p:ph type="ctrTitle" hasCustomPrompt="1"/>
          </p:nvPr>
        </p:nvSpPr>
        <p:spPr>
          <a:xfrm>
            <a:off x="2604616" y="3068960"/>
            <a:ext cx="6539384" cy="578495"/>
          </a:xfrm>
          <a:prstGeom prst="rect">
            <a:avLst/>
          </a:prstGeom>
        </p:spPr>
        <p:txBody>
          <a:bodyPr>
            <a:noAutofit/>
          </a:bodyPr>
          <a:lstStyle>
            <a:lvl1pPr algn="l">
              <a:defRPr lang="ko-KR" altLang="en-US" sz="2400" b="1" kern="1200" dirty="0">
                <a:solidFill>
                  <a:schemeClr val="tx1">
                    <a:lumMod val="75000"/>
                    <a:lumOff val="25000"/>
                  </a:schemeClr>
                </a:solidFill>
                <a:latin typeface="HY헤드라인M" pitchFamily="18" charset="-127"/>
                <a:ea typeface="HY헤드라인M" pitchFamily="18" charset="-127"/>
                <a:cs typeface="HY헤드라인M" pitchFamily="18" charset="-127"/>
              </a:defRPr>
            </a:lvl1pPr>
          </a:lstStyle>
          <a:p>
            <a:r>
              <a:rPr lang="ko-KR" altLang="en-US" dirty="0"/>
              <a:t>소제목 스타일 편집</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pic>
        <p:nvPicPr>
          <p:cNvPr id="8" name="Picture 5" descr="C:\Users\msk\Desktop\abstract-blue-backgrounds-14_1920x1200_71472.jpg"/>
          <p:cNvPicPr>
            <a:picLocks noChangeAspect="1" noChangeArrowheads="1"/>
          </p:cNvPicPr>
          <p:nvPr userDrawn="1"/>
        </p:nvPicPr>
        <p:blipFill>
          <a:blip r:embed="rId2" cstate="print">
            <a:duotone>
              <a:schemeClr val="accent1">
                <a:shade val="45000"/>
                <a:satMod val="135000"/>
              </a:schemeClr>
              <a:prstClr val="white"/>
            </a:duotone>
          </a:blip>
          <a:srcRect l="2751" b="22360"/>
          <a:stretch>
            <a:fillRect/>
          </a:stretch>
        </p:blipFill>
        <p:spPr bwMode="auto">
          <a:xfrm flipH="1">
            <a:off x="0" y="0"/>
            <a:ext cx="2555776" cy="1291233"/>
          </a:xfrm>
          <a:prstGeom prst="rect">
            <a:avLst/>
          </a:prstGeom>
          <a:noFill/>
        </p:spPr>
      </p:pic>
      <p:cxnSp>
        <p:nvCxnSpPr>
          <p:cNvPr id="5" name="직선 연결선 4"/>
          <p:cNvCxnSpPr/>
          <p:nvPr userDrawn="1"/>
        </p:nvCxnSpPr>
        <p:spPr>
          <a:xfrm>
            <a:off x="1259632" y="729272"/>
            <a:ext cx="7776928"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13" name="그림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893868" y="6505183"/>
            <a:ext cx="1277888" cy="352817"/>
          </a:xfrm>
          <a:prstGeom prst="rect">
            <a:avLst/>
          </a:prstGeom>
        </p:spPr>
      </p:pic>
      <p:pic>
        <p:nvPicPr>
          <p:cNvPr id="14" name="Picture 24" descr="Signature01_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0" y="6418262"/>
            <a:ext cx="1841500"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슬라이드 번호 개체 틀 5"/>
          <p:cNvSpPr>
            <a:spLocks noGrp="1"/>
          </p:cNvSpPr>
          <p:nvPr>
            <p:ph type="sldNum" sz="quarter" idx="4"/>
          </p:nvPr>
        </p:nvSpPr>
        <p:spPr>
          <a:xfrm>
            <a:off x="4103916" y="6525344"/>
            <a:ext cx="936168" cy="292799"/>
          </a:xfrm>
          <a:prstGeom prst="rect">
            <a:avLst/>
          </a:prstGeom>
        </p:spPr>
        <p:txBody>
          <a:bodyPr vert="horz" lIns="91440" tIns="45720" rIns="91440" bIns="45720" rtlCol="0" anchor="ctr"/>
          <a:lstStyle>
            <a:lvl1pPr algn="ctr">
              <a:defRPr sz="1200" b="1">
                <a:solidFill>
                  <a:schemeClr val="tx1">
                    <a:lumMod val="75000"/>
                    <a:lumOff val="25000"/>
                  </a:schemeClr>
                </a:solidFill>
              </a:defRPr>
            </a:lvl1pPr>
          </a:lstStyle>
          <a:p>
            <a:fld id="{9F669501-7CBD-40AE-87EA-309AA74DD57C}" type="slidenum">
              <a:rPr lang="ko-KR" altLang="en-US" smtClean="0"/>
              <a:pPr/>
              <a:t>‹#›</a:t>
            </a:fld>
            <a:r>
              <a:rPr lang="ko-KR" altLang="en-US" dirty="0"/>
              <a:t> </a:t>
            </a:r>
            <a:r>
              <a:rPr lang="en-US" altLang="ko-KR" dirty="0"/>
              <a:t>/ 32</a:t>
            </a:r>
            <a:endParaRPr lang="ko-KR"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비교">
    <p:spTree>
      <p:nvGrpSpPr>
        <p:cNvPr id="1" name=""/>
        <p:cNvGrpSpPr/>
        <p:nvPr/>
      </p:nvGrpSpPr>
      <p:grpSpPr>
        <a:xfrm>
          <a:off x="0" y="0"/>
          <a:ext cx="0" cy="0"/>
          <a:chOff x="0" y="0"/>
          <a:chExt cx="0" cy="0"/>
        </a:xfrm>
      </p:grpSpPr>
      <p:pic>
        <p:nvPicPr>
          <p:cNvPr id="4" name="Picture 5" descr="C:\Users\msk\Desktop\abstract-blue-backgrounds-14_1920x1200_71472.jpg"/>
          <p:cNvPicPr>
            <a:picLocks noChangeAspect="1" noChangeArrowheads="1"/>
          </p:cNvPicPr>
          <p:nvPr userDrawn="1"/>
        </p:nvPicPr>
        <p:blipFill>
          <a:blip r:embed="rId2" cstate="print">
            <a:duotone>
              <a:schemeClr val="accent1">
                <a:shade val="45000"/>
                <a:satMod val="135000"/>
              </a:schemeClr>
              <a:prstClr val="white"/>
            </a:duotone>
          </a:blip>
          <a:srcRect l="2751" b="22360"/>
          <a:stretch>
            <a:fillRect/>
          </a:stretch>
        </p:blipFill>
        <p:spPr bwMode="auto">
          <a:xfrm rot="16200000">
            <a:off x="-1174690" y="1174690"/>
            <a:ext cx="4689131" cy="2339752"/>
          </a:xfrm>
          <a:prstGeom prst="rect">
            <a:avLst/>
          </a:prstGeom>
          <a:noFill/>
        </p:spPr>
      </p:pic>
      <p:sp>
        <p:nvSpPr>
          <p:cNvPr id="13" name="TextBox 12"/>
          <p:cNvSpPr txBox="1"/>
          <p:nvPr userDrawn="1"/>
        </p:nvSpPr>
        <p:spPr>
          <a:xfrm>
            <a:off x="1547664" y="2204864"/>
            <a:ext cx="6912768" cy="2123658"/>
          </a:xfrm>
          <a:prstGeom prst="rect">
            <a:avLst/>
          </a:prstGeom>
          <a:noFill/>
        </p:spPr>
        <p:txBody>
          <a:bodyPr wrap="square" rtlCol="0">
            <a:spAutoFit/>
          </a:bodyPr>
          <a:lstStyle/>
          <a:p>
            <a:pPr algn="ctr"/>
            <a:r>
              <a:rPr lang="en-US" altLang="ko-KR" sz="6600" b="0" kern="1200" dirty="0">
                <a:solidFill>
                  <a:schemeClr val="accent1">
                    <a:lumMod val="75000"/>
                  </a:schemeClr>
                </a:solidFill>
                <a:latin typeface="HY헤드라인M" pitchFamily="18" charset="-127"/>
                <a:ea typeface="HY헤드라인M" pitchFamily="18" charset="-127"/>
                <a:cs typeface="조선일보명조" pitchFamily="18" charset="-127"/>
              </a:rPr>
              <a:t>Thank you for your listening</a:t>
            </a:r>
            <a:endParaRPr lang="ko-KR" altLang="en-US" sz="6600" b="0" kern="1200" dirty="0">
              <a:solidFill>
                <a:schemeClr val="accent1">
                  <a:lumMod val="75000"/>
                </a:schemeClr>
              </a:solidFill>
              <a:latin typeface="HY헤드라인M" pitchFamily="18" charset="-127"/>
              <a:ea typeface="HY헤드라인M" pitchFamily="18" charset="-127"/>
              <a:cs typeface="조선일보명조" pitchFamily="18" charset="-127"/>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5" descr="C:\Users\msk\Desktop\abstract-blue-backgrounds-14_1920x1200_71472.jpg"/>
          <p:cNvPicPr>
            <a:picLocks noChangeAspect="1" noChangeArrowheads="1"/>
          </p:cNvPicPr>
          <p:nvPr/>
        </p:nvPicPr>
        <p:blipFill>
          <a:blip r:embed="rId7" cstate="print">
            <a:duotone>
              <a:schemeClr val="accent1">
                <a:shade val="45000"/>
                <a:satMod val="135000"/>
              </a:schemeClr>
              <a:prstClr val="white"/>
            </a:duotone>
          </a:blip>
          <a:srcRect l="2751" b="22360"/>
          <a:stretch>
            <a:fillRect/>
          </a:stretch>
        </p:blipFill>
        <p:spPr bwMode="auto">
          <a:xfrm flipH="1">
            <a:off x="0" y="0"/>
            <a:ext cx="2555776" cy="1291233"/>
          </a:xfrm>
          <a:prstGeom prst="rect">
            <a:avLst/>
          </a:prstGeom>
          <a:noFill/>
        </p:spPr>
      </p:pic>
      <p:cxnSp>
        <p:nvCxnSpPr>
          <p:cNvPr id="4" name="직선 연결선 3"/>
          <p:cNvCxnSpPr/>
          <p:nvPr/>
        </p:nvCxnSpPr>
        <p:spPr>
          <a:xfrm>
            <a:off x="1259632" y="729272"/>
            <a:ext cx="7776928" cy="0"/>
          </a:xfrm>
          <a:prstGeom prst="line">
            <a:avLst/>
          </a:prstGeom>
          <a:ln w="28575">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hf hdr="0" ft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4.png"/><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6.png"/><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제목 20"/>
          <p:cNvSpPr>
            <a:spLocks noGrp="1"/>
          </p:cNvSpPr>
          <p:nvPr>
            <p:ph type="ctrTitle"/>
          </p:nvPr>
        </p:nvSpPr>
        <p:spPr>
          <a:xfrm>
            <a:off x="683260" y="2060575"/>
            <a:ext cx="8028305" cy="1225549"/>
          </a:xfrm>
        </p:spPr>
        <p:txBody>
          <a:bodyPr/>
          <a:lstStyle/>
          <a:p>
            <a:pPr algn="ctr"/>
            <a:r>
              <a:rPr lang="en-US" altLang="ko-KR" sz="4000" b="1" dirty="0" smtClean="0">
                <a:solidFill>
                  <a:schemeClr val="tx1">
                    <a:lumMod val="65000"/>
                    <a:lumOff val="35000"/>
                  </a:schemeClr>
                </a:solidFill>
                <a:latin typeface="Times New Roman" panose="02020603050405020304" pitchFamily="18" charset="0"/>
                <a:cs typeface="Times New Roman" panose="02020603050405020304" pitchFamily="18" charset="0"/>
              </a:rPr>
              <a:t>Hybrid Model of </a:t>
            </a:r>
            <a:r>
              <a:rPr lang="en-US" altLang="ko-KR" sz="4000" b="1" dirty="0" err="1" smtClean="0">
                <a:solidFill>
                  <a:schemeClr val="tx1">
                    <a:lumMod val="65000"/>
                    <a:lumOff val="35000"/>
                  </a:schemeClr>
                </a:solidFill>
                <a:latin typeface="Times New Roman" panose="02020603050405020304" pitchFamily="18" charset="0"/>
                <a:cs typeface="Times New Roman" panose="02020603050405020304" pitchFamily="18" charset="0"/>
              </a:rPr>
              <a:t>Convolutional</a:t>
            </a:r>
            <a:r>
              <a:rPr lang="en-US" altLang="ko-KR" sz="4000" b="1" dirty="0" smtClean="0">
                <a:solidFill>
                  <a:schemeClr val="tx1">
                    <a:lumMod val="65000"/>
                    <a:lumOff val="35000"/>
                  </a:schemeClr>
                </a:solidFill>
                <a:latin typeface="Times New Roman" panose="02020603050405020304" pitchFamily="18" charset="0"/>
                <a:cs typeface="Times New Roman" panose="02020603050405020304" pitchFamily="18" charset="0"/>
              </a:rPr>
              <a:t> LSTM and CNN to Predict Particulate Matter</a:t>
            </a:r>
          </a:p>
        </p:txBody>
      </p:sp>
      <p:sp>
        <p:nvSpPr>
          <p:cNvPr id="22" name="부제목 21"/>
          <p:cNvSpPr>
            <a:spLocks noGrp="1"/>
          </p:cNvSpPr>
          <p:nvPr>
            <p:ph type="subTitle" idx="1"/>
          </p:nvPr>
        </p:nvSpPr>
        <p:spPr>
          <a:xfrm>
            <a:off x="755650" y="4653280"/>
            <a:ext cx="8023225" cy="1584960"/>
          </a:xfrm>
        </p:spPr>
        <p:txBody>
          <a:bodyPr vert="horz" wrap="square" lIns="91440" tIns="45720" rIns="91440" bIns="45720" numCol="1" anchor="t">
            <a:noAutofit/>
          </a:bodyPr>
          <a:lstStyle/>
          <a:p>
            <a:pPr algn="ctr" eaLnBrk="0">
              <a:lnSpc>
                <a:spcPct val="154000"/>
              </a:lnSpc>
            </a:pPr>
            <a:r>
              <a:rPr lang="en-US" altLang="ko-KR" sz="2000" dirty="0" err="1" smtClean="0">
                <a:latin typeface="Times New Roman" charset="0"/>
                <a:ea typeface="Times New Roman" charset="0"/>
              </a:rPr>
              <a:t>Seonggu</a:t>
            </a:r>
            <a:r>
              <a:rPr lang="en-US" altLang="ko-KR" sz="2000" dirty="0" smtClean="0">
                <a:latin typeface="Times New Roman" charset="0"/>
                <a:ea typeface="Times New Roman" charset="0"/>
              </a:rPr>
              <a:t> Lee, </a:t>
            </a:r>
            <a:r>
              <a:rPr lang="en-US" altLang="ko-KR" sz="2000" dirty="0" err="1" smtClean="0">
                <a:latin typeface="Times New Roman" charset="0"/>
                <a:ea typeface="Times New Roman" charset="0"/>
              </a:rPr>
              <a:t>Jitae</a:t>
            </a:r>
            <a:r>
              <a:rPr lang="en-US" altLang="ko-KR" sz="2000" dirty="0" smtClean="0">
                <a:latin typeface="Times New Roman" charset="0"/>
                <a:ea typeface="Times New Roman" charset="0"/>
              </a:rPr>
              <a:t> Shin </a:t>
            </a:r>
            <a:endParaRPr lang="en-US" altLang="ko-KR" sz="2000" dirty="0" smtClean="0">
              <a:latin typeface="Times New Roman" charset="0"/>
              <a:ea typeface="Times New Roman" charset="0"/>
            </a:endParaRPr>
          </a:p>
          <a:p>
            <a:pPr algn="ctr" eaLnBrk="0">
              <a:lnSpc>
                <a:spcPct val="154000"/>
              </a:lnSpc>
            </a:pPr>
            <a:r>
              <a:rPr lang="en-US" altLang="ko-KR" sz="1800" b="0" strike="noStrike" cap="none" dirty="0" err="1" smtClean="0">
                <a:solidFill>
                  <a:schemeClr val="tx1">
                    <a:lumMod val="65000"/>
                    <a:lumOff val="35000"/>
                  </a:schemeClr>
                </a:solidFill>
                <a:latin typeface="Times New Roman" charset="0"/>
                <a:ea typeface="Times New Roman" charset="0"/>
              </a:rPr>
              <a:t>Sungkyunkwan</a:t>
            </a:r>
            <a:r>
              <a:rPr lang="en-US" altLang="ko-KR" sz="1800" b="0" strike="noStrike" cap="none" dirty="0" smtClean="0">
                <a:solidFill>
                  <a:schemeClr val="tx1">
                    <a:lumMod val="65000"/>
                    <a:lumOff val="35000"/>
                  </a:schemeClr>
                </a:solidFill>
                <a:latin typeface="Times New Roman" charset="0"/>
                <a:ea typeface="Times New Roman" charset="0"/>
              </a:rPr>
              <a:t> University (SKKU), Korea</a:t>
            </a:r>
          </a:p>
          <a:p>
            <a:pPr algn="ctr" eaLnBrk="0"/>
            <a:r>
              <a:rPr lang="en-US" altLang="ko-KR" sz="1800" dirty="0" smtClean="0">
                <a:latin typeface="Times New Roman" charset="0"/>
                <a:ea typeface="Times New Roman" charset="0"/>
              </a:rPr>
              <a:t>Presented </a:t>
            </a:r>
            <a:r>
              <a:rPr lang="en-US" altLang="ko-KR" sz="1800" dirty="0" smtClean="0">
                <a:latin typeface="Times New Roman" charset="0"/>
                <a:ea typeface="Times New Roman" charset="0"/>
              </a:rPr>
              <a:t>by LEE SEONGGU</a:t>
            </a:r>
            <a:endParaRPr lang="ko-KR" altLang="en-US" sz="2000" b="0" strike="noStrike" cap="none" dirty="0" smtClean="0">
              <a:solidFill>
                <a:schemeClr val="tx1">
                  <a:lumMod val="65000"/>
                  <a:lumOff val="35000"/>
                </a:schemeClr>
              </a:solidFill>
              <a:latin typeface="Times New Roman" charset="0"/>
              <a:ea typeface="Times New Roman" charset="0"/>
            </a:endParaRPr>
          </a:p>
          <a:p>
            <a:pPr marL="0" indent="0" algn="l" defTabSz="914400" eaLnBrk="0" fontAlgn="auto" latinLnBrk="0">
              <a:lnSpc>
                <a:spcPct val="100000"/>
              </a:lnSpc>
              <a:spcBef>
                <a:spcPts val="0"/>
              </a:spcBef>
              <a:spcAft>
                <a:spcPts val="0"/>
              </a:spcAft>
              <a:buFontTx/>
              <a:buNone/>
            </a:pPr>
            <a:endParaRPr lang="ko-KR" altLang="en-US" sz="2000" b="0" strike="noStrike" cap="none" dirty="0" smtClean="0">
              <a:solidFill>
                <a:schemeClr val="tx1">
                  <a:lumMod val="65000"/>
                  <a:lumOff val="35000"/>
                </a:schemeClr>
              </a:solidFill>
              <a:latin typeface="HY헤드라인M" charset="0"/>
              <a:ea typeface="HY헤드라인M" charset="0"/>
            </a:endParaRPr>
          </a:p>
          <a:p>
            <a:pPr marL="0" indent="0" algn="ctr" defTabSz="914400" eaLnBrk="0" fontAlgn="auto" latinLnBrk="0">
              <a:lnSpc>
                <a:spcPct val="89000"/>
              </a:lnSpc>
              <a:spcBef>
                <a:spcPts val="0"/>
              </a:spcBef>
              <a:spcAft>
                <a:spcPts val="0"/>
              </a:spcAft>
              <a:buFontTx/>
              <a:buNone/>
            </a:pPr>
            <a:r>
              <a:rPr lang="en-US" altLang="ko-KR" sz="2000" b="1" strike="noStrike" cap="none" dirty="0" smtClean="0">
                <a:solidFill>
                  <a:schemeClr val="tx1">
                    <a:lumMod val="65000"/>
                    <a:lumOff val="35000"/>
                  </a:schemeClr>
                </a:solidFill>
                <a:latin typeface="Times New Roman" charset="0"/>
                <a:ea typeface="Times New Roman" charset="0"/>
              </a:rPr>
              <a:t>					</a:t>
            </a:r>
            <a:endParaRPr lang="ko-KR" altLang="en-US" sz="2000" b="1" strike="noStrike" cap="none" dirty="0" smtClean="0">
              <a:solidFill>
                <a:schemeClr val="tx1">
                  <a:lumMod val="65000"/>
                  <a:lumOff val="35000"/>
                </a:schemeClr>
              </a:solidFill>
              <a:latin typeface="Times New Roman" charset="0"/>
              <a:ea typeface="Times New Roman" charset="0"/>
            </a:endParaRPr>
          </a:p>
        </p:txBody>
      </p:sp>
    </p:spTree>
    <p:extLst>
      <p:ext uri="{BB962C8B-B14F-4D97-AF65-F5344CB8AC3E}">
        <p14:creationId xmlns:p14="http://schemas.microsoft.com/office/powerpoint/2010/main" xmlns="" val="450434232"/>
      </p:ext>
    </p:extLst>
  </p:cSld>
  <p:clrMapOvr>
    <a:masterClrMapping/>
  </p:clrMapOvr>
  <p:transition spd="slow" advTm="563"/>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4"/>
          </p:nvPr>
        </p:nvSpPr>
        <p:spPr>
          <a:xfrm>
            <a:off x="4103916" y="6503858"/>
            <a:ext cx="936168" cy="292799"/>
          </a:xfrm>
        </p:spPr>
        <p:txBody>
          <a:bodyPr/>
          <a:lstStyle/>
          <a:p>
            <a:fld id="{9F669501-7CBD-40AE-87EA-309AA74DD57C}" type="slidenum">
              <a:rPr lang="ko-KR" altLang="en-US" smtClean="0"/>
              <a:pPr/>
              <a:t>10</a:t>
            </a:fld>
            <a:endParaRPr lang="ko-KR" altLang="en-US" dirty="0"/>
          </a:p>
        </p:txBody>
      </p:sp>
      <p:graphicFrame>
        <p:nvGraphicFramePr>
          <p:cNvPr id="40" name="개체 39"/>
          <p:cNvGraphicFramePr>
            <a:graphicFrameLocks noChangeAspect="1"/>
          </p:cNvGraphicFramePr>
          <p:nvPr/>
        </p:nvGraphicFramePr>
        <p:xfrm>
          <a:off x="2123728" y="2461374"/>
          <a:ext cx="2817813" cy="357187"/>
        </p:xfrm>
        <a:graphic>
          <a:graphicData uri="http://schemas.openxmlformats.org/presentationml/2006/ole">
            <p:oleObj spid="_x0000_s66562" name="수식" r:id="rId4" imgW="1803240" imgH="228600" progId="Equation.3">
              <p:embed/>
            </p:oleObj>
          </a:graphicData>
        </a:graphic>
      </p:graphicFrame>
      <p:graphicFrame>
        <p:nvGraphicFramePr>
          <p:cNvPr id="32771" name="Object 3"/>
          <p:cNvGraphicFramePr>
            <a:graphicFrameLocks noChangeAspect="1"/>
          </p:cNvGraphicFramePr>
          <p:nvPr/>
        </p:nvGraphicFramePr>
        <p:xfrm>
          <a:off x="5116167" y="2461374"/>
          <a:ext cx="2916237" cy="357187"/>
        </p:xfrm>
        <a:graphic>
          <a:graphicData uri="http://schemas.openxmlformats.org/presentationml/2006/ole">
            <p:oleObj spid="_x0000_s66563" name="수식" r:id="rId5" imgW="1866600" imgH="228600" progId="Equation.3">
              <p:embed/>
            </p:oleObj>
          </a:graphicData>
        </a:graphic>
      </p:graphicFrame>
      <p:pic>
        <p:nvPicPr>
          <p:cNvPr id="38" name="그림 31"/>
          <p:cNvPicPr>
            <a:picLocks noChangeAspect="1" noChangeArrowheads="1"/>
          </p:cNvPicPr>
          <p:nvPr/>
        </p:nvPicPr>
        <p:blipFill>
          <a:blip r:embed="rId6" cstate="print"/>
          <a:srcRect/>
          <a:stretch>
            <a:fillRect/>
          </a:stretch>
        </p:blipFill>
        <p:spPr bwMode="auto">
          <a:xfrm>
            <a:off x="1259632" y="3037438"/>
            <a:ext cx="5826738" cy="2655908"/>
          </a:xfrm>
          <a:prstGeom prst="rect">
            <a:avLst/>
          </a:prstGeom>
          <a:noFill/>
          <a:ln w="9525">
            <a:noFill/>
            <a:miter lim="800000"/>
            <a:headEnd/>
            <a:tailEnd/>
          </a:ln>
        </p:spPr>
      </p:pic>
      <p:sp>
        <p:nvSpPr>
          <p:cNvPr id="43" name="직사각형 42"/>
          <p:cNvSpPr/>
          <p:nvPr/>
        </p:nvSpPr>
        <p:spPr>
          <a:xfrm>
            <a:off x="2192445" y="5845750"/>
            <a:ext cx="4218719" cy="369332"/>
          </a:xfrm>
          <a:prstGeom prst="rect">
            <a:avLst/>
          </a:prstGeom>
        </p:spPr>
        <p:txBody>
          <a:bodyPr wrap="none">
            <a:spAutoFit/>
          </a:bodyPr>
          <a:lstStyle/>
          <a:p>
            <a:r>
              <a:rPr lang="en-US" b="1" dirty="0" smtClean="0"/>
              <a:t>Grid mapping of station distribution</a:t>
            </a:r>
            <a:endParaRPr lang="ko-KR" altLang="en-US" b="1" dirty="0"/>
          </a:p>
        </p:txBody>
      </p:sp>
      <p:sp>
        <p:nvSpPr>
          <p:cNvPr id="13" name="텍스트 개체 틀 3"/>
          <p:cNvSpPr txBox="1">
            <a:spLocks/>
          </p:cNvSpPr>
          <p:nvPr/>
        </p:nvSpPr>
        <p:spPr>
          <a:xfrm>
            <a:off x="102186" y="1169961"/>
            <a:ext cx="8358246"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vl="1"/>
            <a:endParaRPr kumimoji="1" lang="en-US" altLang="ko-KR" dirty="0" smtClean="0">
              <a:ea typeface="맑은 고딕" pitchFamily="50" charset="-127"/>
              <a:cs typeface="Times New Roman" pitchFamily="18" charset="0"/>
            </a:endParaRPr>
          </a:p>
          <a:p>
            <a:pPr lvl="1"/>
            <a:r>
              <a:rPr lang="en-US" altLang="ko-KR" b="1" dirty="0" smtClean="0"/>
              <a:t>1. Grid Mapping</a:t>
            </a:r>
          </a:p>
          <a:p>
            <a:pPr lvl="0" eaLnBrk="0" fontAlgn="base" latinLnBrk="0" hangingPunct="0">
              <a:spcBef>
                <a:spcPct val="0"/>
              </a:spcBef>
              <a:spcAft>
                <a:spcPct val="0"/>
              </a:spcAft>
              <a:buNone/>
            </a:pPr>
            <a:r>
              <a:rPr kumimoji="1" lang="en-US" altLang="ko-KR" dirty="0" smtClean="0">
                <a:solidFill>
                  <a:schemeClr val="tx1"/>
                </a:solidFill>
                <a:ea typeface="굴림" pitchFamily="50" charset="-127"/>
              </a:rPr>
              <a:t>	</a:t>
            </a:r>
            <a:r>
              <a:rPr kumimoji="1" lang="en-US" altLang="ko-KR" sz="1600" dirty="0" smtClean="0">
                <a:solidFill>
                  <a:schemeClr val="tx1"/>
                </a:solidFill>
                <a:ea typeface="맑은 고딕" pitchFamily="50" charset="-127"/>
                <a:cs typeface="Times New Roman" pitchFamily="18" charset="0"/>
              </a:rPr>
              <a:t>for </a:t>
            </a:r>
            <a:r>
              <a:rPr kumimoji="1" lang="en-US" altLang="ko-KR" sz="1600" dirty="0" err="1" smtClean="0">
                <a:solidFill>
                  <a:schemeClr val="tx1"/>
                </a:solidFill>
                <a:ea typeface="맑은 고딕" pitchFamily="50" charset="-127"/>
                <a:cs typeface="Times New Roman" pitchFamily="18" charset="0"/>
              </a:rPr>
              <a:t>i</a:t>
            </a:r>
            <a:r>
              <a:rPr kumimoji="1" lang="en-US" altLang="ko-KR" sz="1200" dirty="0" err="1" smtClean="0">
                <a:solidFill>
                  <a:schemeClr val="tx1"/>
                </a:solidFill>
                <a:ea typeface="맑은 고딕" pitchFamily="50" charset="-127"/>
                <a:cs typeface="Times New Roman" pitchFamily="18" charset="0"/>
              </a:rPr>
              <a:t>th</a:t>
            </a:r>
            <a:r>
              <a:rPr kumimoji="1" lang="en-US" altLang="ko-KR" sz="1600" dirty="0" smtClean="0">
                <a:solidFill>
                  <a:schemeClr val="tx1"/>
                </a:solidFill>
                <a:ea typeface="맑은 고딕" pitchFamily="50" charset="-127"/>
                <a:cs typeface="Times New Roman" pitchFamily="18" charset="0"/>
              </a:rPr>
              <a:t> station</a:t>
            </a:r>
            <a:r>
              <a:rPr kumimoji="1" lang="en-US" altLang="ko-KR" dirty="0" smtClean="0">
                <a:solidFill>
                  <a:schemeClr val="tx1"/>
                </a:solidFill>
                <a:ea typeface="맑은 고딕" pitchFamily="50" charset="-127"/>
                <a:cs typeface="Times New Roman" pitchFamily="18" charset="0"/>
              </a:rPr>
              <a:t>,</a:t>
            </a:r>
          </a:p>
          <a:p>
            <a:pPr lvl="1">
              <a:buNone/>
            </a:pPr>
            <a:endParaRPr kumimoji="1" lang="en-US" altLang="ko-KR" dirty="0" smtClean="0">
              <a:solidFill>
                <a:srgbClr val="FF0000"/>
              </a:solidFill>
              <a:ea typeface="굴림" pitchFamily="50" charset="-127"/>
            </a:endParaRPr>
          </a:p>
          <a:p>
            <a:pPr lvl="1"/>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p:txBody>
      </p:sp>
      <p:sp>
        <p:nvSpPr>
          <p:cNvPr id="9"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eaLnBrk="0" latinLnBrk="0"/>
            <a:r>
              <a:rPr lang="en-US" altLang="ko-KR" dirty="0" smtClean="0">
                <a:ea typeface="HY헤드라인M" charset="0"/>
              </a:rPr>
              <a:t>P</a:t>
            </a:r>
            <a:r>
              <a:rPr lang="en-US" altLang="ko-KR" dirty="0" smtClean="0">
                <a:ea typeface="HY헤드라인M" charset="0"/>
              </a:rPr>
              <a:t>re-processing</a:t>
            </a:r>
            <a:endParaRPr lang="ko-KR" altLang="en-US" dirty="0" smtClean="0">
              <a:ea typeface="HY헤드라인M" charset="0"/>
            </a:endParaRPr>
          </a:p>
        </p:txBody>
      </p:sp>
      <p:sp>
        <p:nvSpPr>
          <p:cNvPr id="15"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Proposed method</a:t>
            </a:r>
            <a:endParaRPr lang="ko-KR" altLang="en-US" sz="2800" dirty="0" smtClean="0">
              <a:solidFill>
                <a:schemeClr val="tx2"/>
              </a:solidFill>
              <a:ea typeface="HY헤드라인M" charset="0"/>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4"/>
          </p:nvPr>
        </p:nvSpPr>
        <p:spPr/>
        <p:txBody>
          <a:bodyPr/>
          <a:lstStyle/>
          <a:p>
            <a:fld id="{9F669501-7CBD-40AE-87EA-309AA74DD57C}" type="slidenum">
              <a:rPr lang="ko-KR" altLang="en-US" smtClean="0"/>
              <a:pPr/>
              <a:t>11</a:t>
            </a:fld>
            <a:endParaRPr lang="ko-KR" altLang="en-US" dirty="0"/>
          </a:p>
        </p:txBody>
      </p:sp>
      <p:graphicFrame>
        <p:nvGraphicFramePr>
          <p:cNvPr id="32773" name="Object 4"/>
          <p:cNvGraphicFramePr>
            <a:graphicFrameLocks noChangeAspect="1"/>
          </p:cNvGraphicFramePr>
          <p:nvPr/>
        </p:nvGraphicFramePr>
        <p:xfrm>
          <a:off x="7039271" y="1071546"/>
          <a:ext cx="1285879" cy="1285879"/>
        </p:xfrm>
        <a:graphic>
          <a:graphicData uri="http://schemas.openxmlformats.org/presentationml/2006/ole">
            <p:oleObj spid="_x0000_s65540" name="수식" r:id="rId4" imgW="939800" imgH="939800" progId="Equation.3">
              <p:embed/>
            </p:oleObj>
          </a:graphicData>
        </a:graphic>
      </p:graphicFrame>
      <p:sp>
        <p:nvSpPr>
          <p:cNvPr id="45" name="직사각형 44"/>
          <p:cNvSpPr/>
          <p:nvPr/>
        </p:nvSpPr>
        <p:spPr>
          <a:xfrm>
            <a:off x="2339752" y="5970766"/>
            <a:ext cx="4734566" cy="369332"/>
          </a:xfrm>
          <a:prstGeom prst="rect">
            <a:avLst/>
          </a:prstGeom>
        </p:spPr>
        <p:txBody>
          <a:bodyPr wrap="none">
            <a:spAutoFit/>
          </a:bodyPr>
          <a:lstStyle/>
          <a:p>
            <a:r>
              <a:rPr lang="en-US" b="1" dirty="0" smtClean="0"/>
              <a:t>Conjugation, interpolation and unfolding</a:t>
            </a:r>
            <a:endParaRPr lang="ko-KR" altLang="en-US" b="1" dirty="0"/>
          </a:p>
        </p:txBody>
      </p:sp>
      <p:pic>
        <p:nvPicPr>
          <p:cNvPr id="32774" name="개체 17"/>
          <p:cNvPicPr>
            <a:picLocks noChangeArrowheads="1"/>
          </p:cNvPicPr>
          <p:nvPr/>
        </p:nvPicPr>
        <p:blipFill>
          <a:blip r:embed="rId5" cstate="print"/>
          <a:srcRect l="-1054" t="-636" r="-1791" b="-1053"/>
          <a:stretch>
            <a:fillRect/>
          </a:stretch>
        </p:blipFill>
        <p:spPr bwMode="auto">
          <a:xfrm>
            <a:off x="1272024" y="2924944"/>
            <a:ext cx="6756360" cy="2918092"/>
          </a:xfrm>
          <a:prstGeom prst="rect">
            <a:avLst/>
          </a:prstGeom>
          <a:noFill/>
          <a:ln w="9525">
            <a:noFill/>
            <a:miter lim="800000"/>
            <a:headEnd/>
            <a:tailEnd/>
          </a:ln>
        </p:spPr>
      </p:pic>
      <p:sp>
        <p:nvSpPr>
          <p:cNvPr id="46" name="직사각형 45"/>
          <p:cNvSpPr/>
          <p:nvPr/>
        </p:nvSpPr>
        <p:spPr>
          <a:xfrm>
            <a:off x="6858016" y="2358398"/>
            <a:ext cx="1872935" cy="369332"/>
          </a:xfrm>
          <a:prstGeom prst="rect">
            <a:avLst/>
          </a:prstGeom>
        </p:spPr>
        <p:txBody>
          <a:bodyPr wrap="square">
            <a:spAutoFit/>
          </a:bodyPr>
          <a:lstStyle/>
          <a:p>
            <a:r>
              <a:rPr lang="en-US" altLang="ko-KR" b="1" dirty="0" smtClean="0"/>
              <a:t>IDW Equation</a:t>
            </a:r>
            <a:endParaRPr lang="ko-KR" altLang="en-US" b="1" dirty="0"/>
          </a:p>
        </p:txBody>
      </p:sp>
      <p:sp>
        <p:nvSpPr>
          <p:cNvPr id="13" name="텍스트 개체 틀 3"/>
          <p:cNvSpPr txBox="1">
            <a:spLocks/>
          </p:cNvSpPr>
          <p:nvPr/>
        </p:nvSpPr>
        <p:spPr>
          <a:xfrm>
            <a:off x="102186" y="764704"/>
            <a:ext cx="8358246"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p:txBody>
      </p:sp>
      <p:sp>
        <p:nvSpPr>
          <p:cNvPr id="14" name="텍스트 개체 틀 3"/>
          <p:cNvSpPr txBox="1">
            <a:spLocks/>
          </p:cNvSpPr>
          <p:nvPr/>
        </p:nvSpPr>
        <p:spPr>
          <a:xfrm>
            <a:off x="254586" y="1428736"/>
            <a:ext cx="8358246"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vl="1"/>
            <a:r>
              <a:rPr lang="en-US" altLang="ko-KR" b="1" dirty="0" smtClean="0"/>
              <a:t>2. Conjugation</a:t>
            </a:r>
          </a:p>
          <a:p>
            <a:pPr lvl="1"/>
            <a:r>
              <a:rPr lang="en-US" altLang="ko-KR" b="1" dirty="0" smtClean="0"/>
              <a:t>3. Interpolation with Inverted Distance Weight </a:t>
            </a:r>
            <a:br>
              <a:rPr lang="en-US" altLang="ko-KR" b="1" dirty="0" smtClean="0"/>
            </a:br>
            <a:r>
              <a:rPr lang="en-US" altLang="ko-KR" b="1" dirty="0" smtClean="0"/>
              <a:t>(IDW)</a:t>
            </a:r>
          </a:p>
          <a:p>
            <a:pPr lvl="1"/>
            <a:r>
              <a:rPr lang="en-US" altLang="ko-KR" b="1" dirty="0" smtClean="0"/>
              <a:t>(4. Unfolding)</a:t>
            </a:r>
            <a:r>
              <a:rPr lang="en-US" altLang="ko-KR" b="1" dirty="0" smtClean="0"/>
              <a:t/>
            </a:r>
            <a:br>
              <a:rPr lang="en-US" altLang="ko-KR" b="1" dirty="0" smtClean="0"/>
            </a:br>
            <a:endParaRPr lang="en-US" altLang="ko-KR" dirty="0" smtClean="0"/>
          </a:p>
          <a:p>
            <a:pPr lvl="1">
              <a:buNone/>
            </a:pPr>
            <a:endParaRPr kumimoji="1" lang="en-US" altLang="ko-KR" dirty="0" smtClean="0">
              <a:solidFill>
                <a:srgbClr val="FF0000"/>
              </a:solidFill>
              <a:ea typeface="굴림" pitchFamily="50" charset="-127"/>
            </a:endParaRPr>
          </a:p>
          <a:p>
            <a:pPr lvl="1"/>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a:p>
            <a:pPr latinLnBrk="0">
              <a:lnSpc>
                <a:spcPct val="120000"/>
              </a:lnSpc>
              <a:buNone/>
            </a:pPr>
            <a:endParaRPr lang="en-US" altLang="ko-KR" kern="0" dirty="0" smtClean="0">
              <a:latin typeface="Times New Roman" panose="02020603050405020304" pitchFamily="18" charset="0"/>
              <a:cs typeface="Times New Roman" panose="02020603050405020304" pitchFamily="18" charset="0"/>
            </a:endParaRPr>
          </a:p>
        </p:txBody>
      </p:sp>
      <p:sp>
        <p:nvSpPr>
          <p:cNvPr id="15" name="직사각형 14"/>
          <p:cNvSpPr/>
          <p:nvPr/>
        </p:nvSpPr>
        <p:spPr>
          <a:xfrm>
            <a:off x="7039270" y="1071546"/>
            <a:ext cx="1404343" cy="12858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eaLnBrk="0" latinLnBrk="0"/>
            <a:r>
              <a:rPr lang="en-US" altLang="ko-KR" dirty="0" smtClean="0">
                <a:ea typeface="HY헤드라인M" charset="0"/>
              </a:rPr>
              <a:t>Pre-processing</a:t>
            </a:r>
            <a:endParaRPr lang="ko-KR" altLang="en-US" dirty="0" smtClean="0">
              <a:ea typeface="HY헤드라인M" charset="0"/>
            </a:endParaRPr>
          </a:p>
        </p:txBody>
      </p:sp>
      <p:sp>
        <p:nvSpPr>
          <p:cNvPr id="12"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Proposed method</a:t>
            </a:r>
            <a:endParaRPr lang="ko-KR" altLang="en-US" sz="2800" dirty="0" smtClean="0">
              <a:solidFill>
                <a:schemeClr val="tx2"/>
              </a:solidFill>
              <a:ea typeface="HY헤드라인M" charset="0"/>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Experimental Result</a:t>
            </a:r>
            <a:endParaRPr lang="ko-KR" altLang="en-US" sz="2800" b="1"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12</a:t>
            </a:fld>
            <a:endParaRPr lang="ko-KR" altLang="en-US" dirty="0"/>
          </a:p>
        </p:txBody>
      </p:sp>
      <p:pic>
        <p:nvPicPr>
          <p:cNvPr id="34817" name="그림 25"/>
          <p:cNvPicPr>
            <a:picLocks noChangeAspect="1" noChangeArrowheads="1"/>
          </p:cNvPicPr>
          <p:nvPr/>
        </p:nvPicPr>
        <p:blipFill>
          <a:blip r:embed="rId3" cstate="print"/>
          <a:srcRect/>
          <a:stretch>
            <a:fillRect/>
          </a:stretch>
        </p:blipFill>
        <p:spPr bwMode="auto">
          <a:xfrm>
            <a:off x="2285984" y="4186383"/>
            <a:ext cx="4120840" cy="2000407"/>
          </a:xfrm>
          <a:prstGeom prst="rect">
            <a:avLst/>
          </a:prstGeom>
          <a:noFill/>
          <a:ln w="9525">
            <a:noFill/>
            <a:miter lim="800000"/>
            <a:headEnd/>
            <a:tailEnd/>
          </a:ln>
        </p:spPr>
      </p:pic>
      <p:sp>
        <p:nvSpPr>
          <p:cNvPr id="21" name="직사각형 20"/>
          <p:cNvSpPr/>
          <p:nvPr/>
        </p:nvSpPr>
        <p:spPr>
          <a:xfrm>
            <a:off x="1772175" y="6186790"/>
            <a:ext cx="5072098" cy="338554"/>
          </a:xfrm>
          <a:prstGeom prst="rect">
            <a:avLst/>
          </a:prstGeom>
        </p:spPr>
        <p:txBody>
          <a:bodyPr wrap="square">
            <a:spAutoFit/>
          </a:bodyPr>
          <a:lstStyle/>
          <a:p>
            <a:r>
              <a:rPr lang="en-US" sz="1600" b="1" dirty="0" smtClean="0"/>
              <a:t>PM station(left) and meteorological station(right)</a:t>
            </a:r>
            <a:endParaRPr lang="ko-KR" altLang="en-US" sz="1600" b="1" dirty="0"/>
          </a:p>
        </p:txBody>
      </p:sp>
      <p:graphicFrame>
        <p:nvGraphicFramePr>
          <p:cNvPr id="22" name="표 21"/>
          <p:cNvGraphicFramePr>
            <a:graphicFrameLocks noGrp="1"/>
          </p:cNvGraphicFramePr>
          <p:nvPr/>
        </p:nvGraphicFramePr>
        <p:xfrm>
          <a:off x="1689096" y="1379323"/>
          <a:ext cx="5668986" cy="2513461"/>
        </p:xfrm>
        <a:graphic>
          <a:graphicData uri="http://schemas.openxmlformats.org/drawingml/2006/table">
            <a:tbl>
              <a:tblPr/>
              <a:tblGrid>
                <a:gridCol w="2106865"/>
                <a:gridCol w="972839"/>
                <a:gridCol w="2589282"/>
              </a:tblGrid>
              <a:tr h="242527">
                <a:tc gridSpan="3">
                  <a:txBody>
                    <a:bodyPr/>
                    <a:lstStyle/>
                    <a:p>
                      <a:pPr>
                        <a:lnSpc>
                          <a:spcPct val="110000"/>
                        </a:lnSpc>
                        <a:spcBef>
                          <a:spcPts val="240"/>
                        </a:spcBef>
                        <a:spcAft>
                          <a:spcPts val="0"/>
                        </a:spcAft>
                      </a:pPr>
                      <a:r>
                        <a:rPr lang="en-US" sz="1200" b="1" dirty="0">
                          <a:solidFill>
                            <a:srgbClr val="000000"/>
                          </a:solidFill>
                          <a:latin typeface="Times New Roman"/>
                          <a:ea typeface="PMingLiU"/>
                        </a:rPr>
                        <a:t>Region</a:t>
                      </a:r>
                      <a:endParaRPr lang="ko-KR" sz="160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242527">
                <a:tc gridSpan="3">
                  <a:txBody>
                    <a:bodyPr/>
                    <a:lstStyle/>
                    <a:p>
                      <a:pPr>
                        <a:lnSpc>
                          <a:spcPct val="110000"/>
                        </a:lnSpc>
                        <a:spcAft>
                          <a:spcPts val="0"/>
                        </a:spcAft>
                      </a:pPr>
                      <a:r>
                        <a:rPr lang="en-US" sz="1200">
                          <a:latin typeface="Times New Roman"/>
                          <a:ea typeface="PMingLiU"/>
                        </a:rPr>
                        <a:t>Gyeonggi, Incheon, Seoul</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242527">
                <a:tc gridSpan="3">
                  <a:txBody>
                    <a:bodyPr/>
                    <a:lstStyle/>
                    <a:p>
                      <a:pPr>
                        <a:lnSpc>
                          <a:spcPct val="110000"/>
                        </a:lnSpc>
                        <a:spcAft>
                          <a:spcPts val="0"/>
                        </a:spcAft>
                      </a:pPr>
                      <a:r>
                        <a:rPr lang="en-US" sz="1200" b="1">
                          <a:solidFill>
                            <a:srgbClr val="000000"/>
                          </a:solidFill>
                          <a:latin typeface="Times New Roman"/>
                          <a:ea typeface="맑은 고딕"/>
                        </a:rPr>
                        <a:t>Measurement </a:t>
                      </a:r>
                      <a:r>
                        <a:rPr lang="en-US" sz="1200" b="1">
                          <a:solidFill>
                            <a:srgbClr val="000000"/>
                          </a:solidFill>
                          <a:latin typeface="Times New Roman"/>
                          <a:ea typeface="PMingLiU"/>
                        </a:rPr>
                        <a:t>Period</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242527">
                <a:tc gridSpan="3">
                  <a:txBody>
                    <a:bodyPr/>
                    <a:lstStyle/>
                    <a:p>
                      <a:pPr>
                        <a:lnSpc>
                          <a:spcPct val="110000"/>
                        </a:lnSpc>
                        <a:spcAft>
                          <a:spcPts val="0"/>
                        </a:spcAft>
                      </a:pPr>
                      <a:r>
                        <a:rPr lang="en-US" sz="1200">
                          <a:solidFill>
                            <a:srgbClr val="000000"/>
                          </a:solidFill>
                          <a:latin typeface="Times New Roman"/>
                          <a:ea typeface="PMingLiU"/>
                        </a:rPr>
                        <a:t>2014.1.1 1:00 – 201</a:t>
                      </a:r>
                      <a:r>
                        <a:rPr lang="en-US" sz="1200">
                          <a:solidFill>
                            <a:srgbClr val="000000"/>
                          </a:solidFill>
                          <a:latin typeface="Times New Roman"/>
                          <a:ea typeface="맑은 고딕"/>
                        </a:rPr>
                        <a:t>6</a:t>
                      </a:r>
                      <a:r>
                        <a:rPr lang="en-US" sz="1200">
                          <a:solidFill>
                            <a:srgbClr val="000000"/>
                          </a:solidFill>
                          <a:latin typeface="Times New Roman"/>
                          <a:ea typeface="PMingLiU"/>
                        </a:rPr>
                        <a:t>.12.31 24:00</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tr>
              <a:tr h="220479">
                <a:tc>
                  <a:txBody>
                    <a:bodyPr/>
                    <a:lstStyle/>
                    <a:p>
                      <a:pPr>
                        <a:spcAft>
                          <a:spcPts val="0"/>
                        </a:spcAft>
                      </a:pPr>
                      <a:r>
                        <a:rPr lang="en-US" sz="1200" b="1">
                          <a:solidFill>
                            <a:srgbClr val="000000"/>
                          </a:solidFill>
                          <a:latin typeface="Times New Roman"/>
                          <a:ea typeface="맑은 고딕"/>
                        </a:rPr>
                        <a:t>Feature</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b="1">
                          <a:solidFill>
                            <a:srgbClr val="000000"/>
                          </a:solidFill>
                          <a:latin typeface="Times New Roman"/>
                          <a:ea typeface="PMingLiU"/>
                        </a:rPr>
                        <a:t>Unit</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b="1">
                          <a:solidFill>
                            <a:srgbClr val="000000"/>
                          </a:solidFill>
                          <a:latin typeface="Times New Roman"/>
                          <a:ea typeface="PMingLiU"/>
                        </a:rPr>
                        <a:t>Source</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 </a:t>
                      </a:r>
                      <a:r>
                        <a:rPr lang="en-US" sz="1200">
                          <a:solidFill>
                            <a:srgbClr val="000000"/>
                          </a:solidFill>
                          <a:latin typeface="Times New Roman"/>
                          <a:ea typeface="PMingLiU"/>
                        </a:rPr>
                        <a:t>PM10</a:t>
                      </a:r>
                      <a:r>
                        <a:rPr lang="en-US" sz="1200">
                          <a:solidFill>
                            <a:srgbClr val="000000"/>
                          </a:solidFill>
                          <a:latin typeface="Times New Roman"/>
                          <a:ea typeface="맑은 고딕"/>
                        </a:rPr>
                        <a:t> </a:t>
                      </a:r>
                      <a:r>
                        <a:rPr lang="en-US" sz="1200">
                          <a:solidFill>
                            <a:srgbClr val="000000"/>
                          </a:solidFill>
                          <a:latin typeface="Times New Roman"/>
                          <a:ea typeface="PMingLiU"/>
                        </a:rPr>
                        <a:t>concentration</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ug/m</a:t>
                      </a:r>
                      <a:r>
                        <a:rPr lang="en-US" sz="1200" baseline="30000">
                          <a:solidFill>
                            <a:srgbClr val="000000"/>
                          </a:solidFill>
                          <a:latin typeface="Times New Roman"/>
                          <a:ea typeface="PMingLiU"/>
                        </a:rPr>
                        <a:t>3</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53 of PM10 stations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 </a:t>
                      </a:r>
                      <a:r>
                        <a:rPr lang="en-US" sz="1200">
                          <a:solidFill>
                            <a:srgbClr val="000000"/>
                          </a:solidFill>
                          <a:latin typeface="Times New Roman"/>
                          <a:ea typeface="PMingLiU"/>
                        </a:rPr>
                        <a:t>Temperature</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Arial Unicode MS"/>
                        </a:rPr>
                        <a:t>℃</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3 of </a:t>
                      </a:r>
                      <a:r>
                        <a:rPr lang="en-US" sz="1200">
                          <a:solidFill>
                            <a:srgbClr val="000000"/>
                          </a:solidFill>
                          <a:latin typeface="Times New Roman"/>
                          <a:ea typeface="Arial Unicode MS"/>
                        </a:rPr>
                        <a:t>meteorological </a:t>
                      </a:r>
                      <a:r>
                        <a:rPr lang="en-US" sz="1200">
                          <a:solidFill>
                            <a:srgbClr val="000000"/>
                          </a:solidFill>
                          <a:latin typeface="Times New Roman"/>
                          <a:ea typeface="PMingLiU"/>
                        </a:rPr>
                        <a:t>stations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 </a:t>
                      </a:r>
                      <a:r>
                        <a:rPr lang="en-US" sz="1200">
                          <a:solidFill>
                            <a:srgbClr val="000000"/>
                          </a:solidFill>
                          <a:latin typeface="Times New Roman"/>
                          <a:ea typeface="PMingLiU"/>
                        </a:rPr>
                        <a:t>Humid</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3 of </a:t>
                      </a:r>
                      <a:r>
                        <a:rPr lang="en-US" sz="1200">
                          <a:solidFill>
                            <a:srgbClr val="000000"/>
                          </a:solidFill>
                          <a:latin typeface="Times New Roman"/>
                          <a:ea typeface="Arial Unicode MS"/>
                        </a:rPr>
                        <a:t>meteorological </a:t>
                      </a:r>
                      <a:r>
                        <a:rPr lang="en-US" sz="1200">
                          <a:solidFill>
                            <a:srgbClr val="000000"/>
                          </a:solidFill>
                          <a:latin typeface="Times New Roman"/>
                          <a:ea typeface="PMingLiU"/>
                        </a:rPr>
                        <a:t>stations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 </a:t>
                      </a:r>
                      <a:r>
                        <a:rPr lang="en-US" sz="1200">
                          <a:solidFill>
                            <a:srgbClr val="000000"/>
                          </a:solidFill>
                          <a:latin typeface="Times New Roman"/>
                          <a:ea typeface="PMingLiU"/>
                        </a:rPr>
                        <a:t>Vapor Pressure</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hPa</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3 of </a:t>
                      </a:r>
                      <a:r>
                        <a:rPr lang="en-US" sz="1200">
                          <a:solidFill>
                            <a:srgbClr val="000000"/>
                          </a:solidFill>
                          <a:latin typeface="Times New Roman"/>
                          <a:ea typeface="Arial Unicode MS"/>
                        </a:rPr>
                        <a:t>meteorological </a:t>
                      </a:r>
                      <a:r>
                        <a:rPr lang="en-US" sz="1200">
                          <a:solidFill>
                            <a:srgbClr val="000000"/>
                          </a:solidFill>
                          <a:latin typeface="Times New Roman"/>
                          <a:ea typeface="PMingLiU"/>
                        </a:rPr>
                        <a:t>stations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a:t>
                      </a:r>
                      <a:r>
                        <a:rPr lang="en-US" sz="1200">
                          <a:solidFill>
                            <a:srgbClr val="000000"/>
                          </a:solidFill>
                          <a:latin typeface="Times New Roman"/>
                          <a:ea typeface="PMingLiU"/>
                        </a:rPr>
                        <a:t>Wind speed</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m/s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3 of </a:t>
                      </a:r>
                      <a:r>
                        <a:rPr lang="en-US" sz="1200">
                          <a:solidFill>
                            <a:srgbClr val="000000"/>
                          </a:solidFill>
                          <a:latin typeface="Times New Roman"/>
                          <a:ea typeface="Arial Unicode MS"/>
                        </a:rPr>
                        <a:t>meteorological </a:t>
                      </a:r>
                      <a:r>
                        <a:rPr lang="en-US" sz="1200">
                          <a:solidFill>
                            <a:srgbClr val="000000"/>
                          </a:solidFill>
                          <a:latin typeface="Times New Roman"/>
                          <a:ea typeface="PMingLiU"/>
                        </a:rPr>
                        <a:t>stations</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0479">
                <a:tc>
                  <a:txBody>
                    <a:bodyPr/>
                    <a:lstStyle/>
                    <a:p>
                      <a:pPr>
                        <a:spcAft>
                          <a:spcPts val="0"/>
                        </a:spcAft>
                      </a:pPr>
                      <a:r>
                        <a:rPr lang="en-US" sz="1200">
                          <a:solidFill>
                            <a:srgbClr val="000000"/>
                          </a:solidFill>
                          <a:latin typeface="Times New Roman"/>
                          <a:ea typeface="맑은 고딕"/>
                        </a:rPr>
                        <a:t>1h </a:t>
                      </a:r>
                      <a:r>
                        <a:rPr lang="en-US" sz="1200">
                          <a:solidFill>
                            <a:srgbClr val="000000"/>
                          </a:solidFill>
                          <a:latin typeface="Times New Roman"/>
                          <a:ea typeface="PMingLiU"/>
                        </a:rPr>
                        <a:t>Wind </a:t>
                      </a:r>
                      <a:r>
                        <a:rPr lang="en-US" sz="1200">
                          <a:solidFill>
                            <a:srgbClr val="000000"/>
                          </a:solidFill>
                          <a:latin typeface="Times New Roman"/>
                          <a:ea typeface="맑은 고딕"/>
                        </a:rPr>
                        <a:t>direction</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a:solidFill>
                            <a:srgbClr val="000000"/>
                          </a:solidFill>
                          <a:latin typeface="Times New Roman"/>
                          <a:ea typeface="PMingLiU"/>
                        </a:rPr>
                        <a:t>°</a:t>
                      </a:r>
                      <a:endParaRPr lang="ko-KR" sz="16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dirty="0">
                          <a:solidFill>
                            <a:srgbClr val="000000"/>
                          </a:solidFill>
                          <a:latin typeface="Times New Roman"/>
                          <a:ea typeface="PMingLiU"/>
                        </a:rPr>
                        <a:t>3 of </a:t>
                      </a:r>
                      <a:r>
                        <a:rPr lang="en-US" sz="1200" dirty="0">
                          <a:solidFill>
                            <a:srgbClr val="000000"/>
                          </a:solidFill>
                          <a:latin typeface="Times New Roman"/>
                          <a:ea typeface="Arial Unicode MS"/>
                        </a:rPr>
                        <a:t>meteorological </a:t>
                      </a:r>
                      <a:r>
                        <a:rPr lang="en-US" sz="1200" dirty="0">
                          <a:solidFill>
                            <a:srgbClr val="000000"/>
                          </a:solidFill>
                          <a:latin typeface="Times New Roman"/>
                          <a:ea typeface="PMingLiU"/>
                        </a:rPr>
                        <a:t>stations</a:t>
                      </a:r>
                      <a:endParaRPr lang="ko-KR" sz="16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4819" name="Rectangle 3"/>
          <p:cNvSpPr>
            <a:spLocks noChangeArrowheads="1"/>
          </p:cNvSpPr>
          <p:nvPr/>
        </p:nvSpPr>
        <p:spPr bwMode="auto">
          <a:xfrm>
            <a:off x="2202905" y="1018744"/>
            <a:ext cx="4465635"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1"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ea typeface="PMingLiU" charset="-120"/>
                <a:cs typeface="Times New Roman" pitchFamily="18" charset="0"/>
              </a:rPr>
              <a:t>I</a:t>
            </a:r>
            <a:r>
              <a:rPr kumimoji="1" lang="en-US" altLang="ko-KR" sz="1600" b="1" i="0" u="none" strike="noStrike" cap="none" normalizeH="0" baseline="0" dirty="0" smtClean="0">
                <a:ln>
                  <a:noFill/>
                </a:ln>
                <a:solidFill>
                  <a:schemeClr val="tx1"/>
                </a:solidFill>
                <a:effectLst/>
                <a:ea typeface="맑은 고딕" pitchFamily="50" charset="-127"/>
                <a:cs typeface="Times New Roman" pitchFamily="18" charset="0"/>
              </a:rPr>
              <a:t>nput</a:t>
            </a:r>
            <a:r>
              <a:rPr kumimoji="1" lang="en-US" altLang="ko-KR" sz="1600" b="1" i="0" u="none" strike="noStrike" cap="none" normalizeH="0" baseline="0" dirty="0" smtClean="0">
                <a:ln>
                  <a:noFill/>
                </a:ln>
                <a:solidFill>
                  <a:schemeClr val="tx1"/>
                </a:solidFill>
                <a:effectLst/>
                <a:ea typeface="PMingLiU" charset="-120"/>
                <a:cs typeface="Times New Roman" pitchFamily="18" charset="0"/>
              </a:rPr>
              <a:t> P</a:t>
            </a:r>
            <a:r>
              <a:rPr kumimoji="1" lang="en-US" altLang="ko-KR" sz="1600" b="1" i="0" u="none" strike="noStrike" cap="none" normalizeH="0" baseline="0" dirty="0" smtClean="0">
                <a:ln>
                  <a:noFill/>
                </a:ln>
                <a:solidFill>
                  <a:schemeClr val="tx1"/>
                </a:solidFill>
                <a:effectLst/>
                <a:ea typeface="맑은 고딕" pitchFamily="50" charset="-127"/>
                <a:cs typeface="Times New Roman" pitchFamily="18" charset="0"/>
              </a:rPr>
              <a:t>arameter</a:t>
            </a:r>
            <a:endParaRPr kumimoji="1" lang="en-US" altLang="ko-KR" sz="4400" b="1" i="0" u="none" strike="noStrike" cap="none" normalizeH="0" baseline="0" dirty="0" smtClean="0">
              <a:ln>
                <a:noFill/>
              </a:ln>
              <a:solidFill>
                <a:schemeClr val="tx1"/>
              </a:solidFill>
              <a:effectLst/>
              <a:ea typeface="굴림" pitchFamily="50" charset="-127"/>
              <a:cs typeface="굴림" pitchFamily="50" charset="-127"/>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Experimental Result</a:t>
            </a:r>
            <a:endParaRPr lang="ko-KR" altLang="en-US" sz="2800" b="1"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13</a:t>
            </a:fld>
            <a:endParaRPr lang="ko-KR" altLang="en-US" dirty="0"/>
          </a:p>
        </p:txBody>
      </p:sp>
      <p:sp>
        <p:nvSpPr>
          <p:cNvPr id="30747"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graphicFrame>
        <p:nvGraphicFramePr>
          <p:cNvPr id="14" name="표 13"/>
          <p:cNvGraphicFramePr>
            <a:graphicFrameLocks noGrp="1"/>
          </p:cNvGraphicFramePr>
          <p:nvPr/>
        </p:nvGraphicFramePr>
        <p:xfrm>
          <a:off x="1533436" y="2217195"/>
          <a:ext cx="6038960" cy="1153130"/>
        </p:xfrm>
        <a:graphic>
          <a:graphicData uri="http://schemas.openxmlformats.org/drawingml/2006/table">
            <a:tbl>
              <a:tblPr/>
              <a:tblGrid>
                <a:gridCol w="1252613"/>
                <a:gridCol w="1017992"/>
                <a:gridCol w="1017992"/>
                <a:gridCol w="1017992"/>
                <a:gridCol w="1017992"/>
                <a:gridCol w="714379"/>
              </a:tblGrid>
              <a:tr h="55907">
                <a:tc>
                  <a:txBody>
                    <a:bodyPr/>
                    <a:lstStyle/>
                    <a:p>
                      <a:pPr>
                        <a:lnSpc>
                          <a:spcPct val="110000"/>
                        </a:lnSpc>
                        <a:spcBef>
                          <a:spcPts val="240"/>
                        </a:spcBef>
                        <a:spcAft>
                          <a:spcPts val="0"/>
                        </a:spcAft>
                      </a:pPr>
                      <a:r>
                        <a:rPr lang="en-US" sz="1050" b="1" dirty="0">
                          <a:latin typeface="Times New Roman"/>
                          <a:ea typeface="맑은 고딕"/>
                        </a:rPr>
                        <a:t>Model</a:t>
                      </a:r>
                      <a:endParaRPr lang="ko-KR" sz="120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dirty="0">
                          <a:latin typeface="Times New Roman"/>
                          <a:ea typeface="맑은 고딕"/>
                        </a:rPr>
                        <a:t>Next 1-hour</a:t>
                      </a:r>
                      <a:endParaRPr lang="ko-KR" sz="120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2-hour</a:t>
                      </a:r>
                      <a:endParaRPr lang="ko-KR" sz="120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3-hour</a:t>
                      </a:r>
                      <a:endParaRPr lang="ko-KR" sz="120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dirty="0">
                          <a:latin typeface="Times New Roman"/>
                          <a:ea typeface="맑은 고딕"/>
                        </a:rPr>
                        <a:t>Next 4-hour</a:t>
                      </a:r>
                      <a:endParaRPr lang="ko-KR" sz="120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Average</a:t>
                      </a:r>
                      <a:endParaRPr lang="ko-KR" sz="120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맑은 고딕"/>
                        </a:rPr>
                        <a:t>Hybrid [1,1]</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10.49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14.36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17.04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19.13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15.25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b="1" dirty="0">
                          <a:solidFill>
                            <a:srgbClr val="FF0000"/>
                          </a:solidFill>
                          <a:latin typeface="Times New Roman"/>
                          <a:ea typeface="맑은 고딕"/>
                        </a:rPr>
                        <a:t>Hybrid [3,3]</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9.76 </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13.36 </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16.38 </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18.86 </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14.59 </a:t>
                      </a:r>
                      <a:endParaRPr lang="ko-KR" sz="120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맑은 고딕"/>
                        </a:rPr>
                        <a:t>Hybrid [5,5]</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10.44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13.72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16.59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18.99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14.93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73">
                <a:tc>
                  <a:txBody>
                    <a:bodyPr/>
                    <a:lstStyle/>
                    <a:p>
                      <a:pPr>
                        <a:spcAft>
                          <a:spcPts val="0"/>
                        </a:spcAft>
                      </a:pPr>
                      <a:r>
                        <a:rPr lang="en-US" sz="1050" dirty="0" err="1">
                          <a:latin typeface="Times New Roman"/>
                          <a:ea typeface="맑은 고딕"/>
                        </a:rPr>
                        <a:t>ConvLSTM</a:t>
                      </a:r>
                      <a:r>
                        <a:rPr lang="en-US" sz="1050" dirty="0">
                          <a:latin typeface="Times New Roman"/>
                          <a:ea typeface="맑은 고딕"/>
                        </a:rPr>
                        <a:t> [3,3]</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9.85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13.61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16.69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19.19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14.84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PMingLiU"/>
                        </a:rPr>
                        <a:t>CNN-LSTM</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13.91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15.41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17.33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19.26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16.48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642">
                <a:tc>
                  <a:txBody>
                    <a:bodyPr/>
                    <a:lstStyle/>
                    <a:p>
                      <a:pPr>
                        <a:spcAft>
                          <a:spcPts val="0"/>
                        </a:spcAft>
                      </a:pPr>
                      <a:r>
                        <a:rPr lang="en-US" sz="1050" dirty="0">
                          <a:latin typeface="Times New Roman"/>
                          <a:ea typeface="PMingLiU"/>
                        </a:rPr>
                        <a:t>LSTM</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13.90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16.00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17.99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19.67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16.89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6" name="TextBox 15"/>
          <p:cNvSpPr txBox="1"/>
          <p:nvPr/>
        </p:nvSpPr>
        <p:spPr>
          <a:xfrm>
            <a:off x="1951732" y="1847863"/>
            <a:ext cx="5160157" cy="369332"/>
          </a:xfrm>
          <a:prstGeom prst="rect">
            <a:avLst/>
          </a:prstGeom>
          <a:noFill/>
        </p:spPr>
        <p:txBody>
          <a:bodyPr wrap="square" rtlCol="0">
            <a:spAutoFit/>
          </a:bodyPr>
          <a:lstStyle/>
          <a:p>
            <a:r>
              <a:rPr lang="en-US" cap="small" dirty="0" smtClean="0">
                <a:cs typeface="Times New Roman" pitchFamily="18" charset="0"/>
              </a:rPr>
              <a:t>Comparison of </a:t>
            </a:r>
            <a:r>
              <a:rPr lang="en-US" b="1" cap="small" dirty="0" err="1" smtClean="0">
                <a:cs typeface="Times New Roman" pitchFamily="18" charset="0"/>
              </a:rPr>
              <a:t>rmse</a:t>
            </a:r>
            <a:r>
              <a:rPr lang="en-US" cap="small" dirty="0" smtClean="0">
                <a:cs typeface="Times New Roman" pitchFamily="18" charset="0"/>
              </a:rPr>
              <a:t> of the different model</a:t>
            </a:r>
            <a:endParaRPr lang="ko-KR" altLang="en-US" cap="small" dirty="0" smtClean="0">
              <a:cs typeface="Times New Roman" pitchFamily="18" charset="0"/>
            </a:endParaRPr>
          </a:p>
        </p:txBody>
      </p:sp>
      <p:graphicFrame>
        <p:nvGraphicFramePr>
          <p:cNvPr id="21" name="표 20"/>
          <p:cNvGraphicFramePr>
            <a:graphicFrameLocks noGrp="1"/>
          </p:cNvGraphicFramePr>
          <p:nvPr/>
        </p:nvGraphicFramePr>
        <p:xfrm>
          <a:off x="1523104" y="3770840"/>
          <a:ext cx="6038960" cy="1171121"/>
        </p:xfrm>
        <a:graphic>
          <a:graphicData uri="http://schemas.openxmlformats.org/drawingml/2006/table">
            <a:tbl>
              <a:tblPr/>
              <a:tblGrid>
                <a:gridCol w="1252613"/>
                <a:gridCol w="1017992"/>
                <a:gridCol w="1017992"/>
                <a:gridCol w="1017992"/>
                <a:gridCol w="1017992"/>
                <a:gridCol w="714379"/>
              </a:tblGrid>
              <a:tr h="55907">
                <a:tc>
                  <a:txBody>
                    <a:bodyPr/>
                    <a:lstStyle/>
                    <a:p>
                      <a:pPr>
                        <a:lnSpc>
                          <a:spcPct val="110000"/>
                        </a:lnSpc>
                        <a:spcBef>
                          <a:spcPts val="240"/>
                        </a:spcBef>
                        <a:spcAft>
                          <a:spcPts val="0"/>
                        </a:spcAft>
                      </a:pPr>
                      <a:r>
                        <a:rPr lang="en-US" sz="1050" b="1" dirty="0">
                          <a:latin typeface="Times New Roman"/>
                          <a:ea typeface="맑은 고딕"/>
                        </a:rPr>
                        <a:t>Model</a:t>
                      </a:r>
                      <a:endParaRPr lang="ko-KR" sz="105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1-hour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2-hour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3-hour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dirty="0">
                          <a:latin typeface="Times New Roman"/>
                          <a:ea typeface="맑은 고딕"/>
                        </a:rPr>
                        <a:t>Next 4-hour</a:t>
                      </a:r>
                      <a:endParaRPr lang="ko-KR" sz="105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Average</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맑은 고딕"/>
                        </a:rPr>
                        <a:t>Hybrid [1,1]</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7.35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9.77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11.47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12.80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10.35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b="1">
                          <a:solidFill>
                            <a:srgbClr val="FF0000"/>
                          </a:solidFill>
                          <a:latin typeface="Times New Roman"/>
                          <a:ea typeface="맑은 고딕"/>
                        </a:rPr>
                        <a:t>Hybrid [3,3]</a:t>
                      </a:r>
                      <a:endParaRPr lang="ko-KR" sz="1050" b="1">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6.89 </a:t>
                      </a:r>
                      <a:endParaRPr lang="ko-KR" sz="105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a:solidFill>
                            <a:srgbClr val="FF0000"/>
                          </a:solidFill>
                          <a:latin typeface="Times New Roman"/>
                          <a:ea typeface="맑은 고딕"/>
                        </a:rPr>
                        <a:t>9.11 </a:t>
                      </a:r>
                      <a:endParaRPr lang="ko-KR" sz="1050" b="1">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a:solidFill>
                            <a:srgbClr val="FF0000"/>
                          </a:solidFill>
                          <a:latin typeface="Times New Roman"/>
                          <a:ea typeface="맑은 고딕"/>
                        </a:rPr>
                        <a:t>11.03 </a:t>
                      </a:r>
                      <a:endParaRPr lang="ko-KR" sz="1050" b="1">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a:solidFill>
                            <a:srgbClr val="FF0000"/>
                          </a:solidFill>
                          <a:latin typeface="Times New Roman"/>
                          <a:ea typeface="맑은 고딕"/>
                        </a:rPr>
                        <a:t>12.62 </a:t>
                      </a:r>
                      <a:endParaRPr lang="ko-KR" sz="1050" b="1">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9.91 </a:t>
                      </a:r>
                      <a:endParaRPr lang="ko-KR" sz="105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맑은 고딕"/>
                        </a:rPr>
                        <a:t>Hybrid [5,5]</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7.41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9.46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11.30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12.86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10.26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9773">
                <a:tc>
                  <a:txBody>
                    <a:bodyPr/>
                    <a:lstStyle/>
                    <a:p>
                      <a:pPr>
                        <a:spcAft>
                          <a:spcPts val="0"/>
                        </a:spcAft>
                      </a:pPr>
                      <a:r>
                        <a:rPr lang="en-US" sz="1050" dirty="0" err="1">
                          <a:latin typeface="Times New Roman"/>
                          <a:ea typeface="맑은 고딕"/>
                        </a:rPr>
                        <a:t>ConvLSTM</a:t>
                      </a:r>
                      <a:r>
                        <a:rPr lang="en-US" sz="1050" dirty="0">
                          <a:latin typeface="Times New Roman"/>
                          <a:ea typeface="맑은 고딕"/>
                        </a:rPr>
                        <a:t> [3,3]</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6.95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9.27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11.23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12.84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10.07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PMingLiU"/>
                        </a:rPr>
                        <a:t>CNN-LSTM</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9.80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10.63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11.75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12.89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11.27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8011">
                <a:tc>
                  <a:txBody>
                    <a:bodyPr/>
                    <a:lstStyle/>
                    <a:p>
                      <a:pPr>
                        <a:spcAft>
                          <a:spcPts val="0"/>
                        </a:spcAft>
                      </a:pPr>
                      <a:r>
                        <a:rPr lang="en-US" sz="1050" dirty="0">
                          <a:latin typeface="Times New Roman"/>
                          <a:ea typeface="PMingLiU"/>
                        </a:rPr>
                        <a:t>LSTM</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9.89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11.24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12.48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13.49 </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11.78 </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22" name="표 21"/>
          <p:cNvGraphicFramePr>
            <a:graphicFrameLocks noGrp="1"/>
          </p:cNvGraphicFramePr>
          <p:nvPr/>
        </p:nvGraphicFramePr>
        <p:xfrm>
          <a:off x="1523104" y="5283364"/>
          <a:ext cx="6038960" cy="1158795"/>
        </p:xfrm>
        <a:graphic>
          <a:graphicData uri="http://schemas.openxmlformats.org/drawingml/2006/table">
            <a:tbl>
              <a:tblPr/>
              <a:tblGrid>
                <a:gridCol w="1252613"/>
                <a:gridCol w="1017992"/>
                <a:gridCol w="1017992"/>
                <a:gridCol w="1017992"/>
                <a:gridCol w="1017992"/>
                <a:gridCol w="714379"/>
              </a:tblGrid>
              <a:tr h="55907">
                <a:tc>
                  <a:txBody>
                    <a:bodyPr/>
                    <a:lstStyle/>
                    <a:p>
                      <a:pPr>
                        <a:lnSpc>
                          <a:spcPct val="110000"/>
                        </a:lnSpc>
                        <a:spcBef>
                          <a:spcPts val="240"/>
                        </a:spcBef>
                        <a:spcAft>
                          <a:spcPts val="0"/>
                        </a:spcAft>
                      </a:pPr>
                      <a:r>
                        <a:rPr lang="en-US" sz="1050" b="1" dirty="0">
                          <a:latin typeface="Times New Roman"/>
                          <a:ea typeface="맑은 고딕"/>
                        </a:rPr>
                        <a:t>Model</a:t>
                      </a:r>
                      <a:endParaRPr lang="ko-KR" sz="105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1-hour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2-hour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Next 3-hour</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dirty="0">
                          <a:latin typeface="Times New Roman"/>
                          <a:ea typeface="맑은 고딕"/>
                        </a:rPr>
                        <a:t>Next 4-hour</a:t>
                      </a:r>
                      <a:endParaRPr lang="ko-KR" sz="1050" dirty="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0000"/>
                        </a:lnSpc>
                        <a:spcBef>
                          <a:spcPts val="240"/>
                        </a:spcBef>
                        <a:spcAft>
                          <a:spcPts val="0"/>
                        </a:spcAft>
                      </a:pPr>
                      <a:r>
                        <a:rPr lang="en-US" sz="1050" b="1">
                          <a:latin typeface="Times New Roman"/>
                          <a:ea typeface="맑은 고딕"/>
                        </a:rPr>
                        <a:t>Average</a:t>
                      </a:r>
                      <a:endParaRPr lang="ko-KR" sz="1050">
                        <a:latin typeface="Times New Roman"/>
                        <a:ea typeface="PMingLiU"/>
                      </a:endParaRPr>
                    </a:p>
                  </a:txBody>
                  <a:tcPr marL="68580" marR="68580" marT="0" marB="0" anchor="ctr">
                    <a:lnL>
                      <a:noFill/>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a:latin typeface="Times New Roman"/>
                          <a:ea typeface="맑은 고딕"/>
                        </a:rPr>
                        <a:t>Hybrid [1,1]</a:t>
                      </a:r>
                      <a:endParaRPr lang="ko-KR" sz="105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0.9654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0.9309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0.8959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0.8624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0.9136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b="1" dirty="0">
                          <a:solidFill>
                            <a:srgbClr val="FF0000"/>
                          </a:solidFill>
                          <a:latin typeface="Times New Roman"/>
                          <a:ea typeface="맑은 고딕"/>
                        </a:rPr>
                        <a:t>Hybrid [3,3]</a:t>
                      </a:r>
                      <a:endParaRPr lang="ko-KR" sz="1050" b="1"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0.9703 </a:t>
                      </a:r>
                      <a:endParaRPr lang="ko-KR" sz="1200"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0.9415 </a:t>
                      </a:r>
                      <a:endParaRPr lang="ko-KR" sz="1200"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0.9089 </a:t>
                      </a:r>
                      <a:endParaRPr lang="ko-KR" sz="1200"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0.8768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0.9244 </a:t>
                      </a:r>
                      <a:endParaRPr lang="ko-KR" sz="1200"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4267">
                <a:tc>
                  <a:txBody>
                    <a:bodyPr/>
                    <a:lstStyle/>
                    <a:p>
                      <a:pPr>
                        <a:spcAft>
                          <a:spcPts val="0"/>
                        </a:spcAft>
                      </a:pPr>
                      <a:r>
                        <a:rPr lang="en-US" sz="1050" dirty="0">
                          <a:latin typeface="Times New Roman"/>
                          <a:ea typeface="맑은 고딕"/>
                        </a:rPr>
                        <a:t>Hybrid [5,5]</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0.9647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0.9361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0.9038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0.8717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0.9191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9932">
                <a:tc>
                  <a:txBody>
                    <a:bodyPr/>
                    <a:lstStyle/>
                    <a:p>
                      <a:pPr>
                        <a:spcAft>
                          <a:spcPts val="0"/>
                        </a:spcAft>
                      </a:pPr>
                      <a:r>
                        <a:rPr lang="en-US" sz="1050" dirty="0" err="1">
                          <a:latin typeface="Times New Roman"/>
                          <a:ea typeface="맑은 고딕"/>
                        </a:rPr>
                        <a:t>ConvLSTM</a:t>
                      </a:r>
                      <a:r>
                        <a:rPr lang="en-US" sz="1050" dirty="0">
                          <a:latin typeface="Times New Roman"/>
                          <a:ea typeface="맑은 고딕"/>
                        </a:rPr>
                        <a:t> [3,3]</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0.9695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0.9378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0.9028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0.8686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0.9197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76">
                <a:tc>
                  <a:txBody>
                    <a:bodyPr/>
                    <a:lstStyle/>
                    <a:p>
                      <a:pPr>
                        <a:spcAft>
                          <a:spcPts val="0"/>
                        </a:spcAft>
                      </a:pPr>
                      <a:r>
                        <a:rPr lang="en-US" sz="1050" dirty="0">
                          <a:latin typeface="Times New Roman"/>
                          <a:ea typeface="PMingLiU"/>
                        </a:rPr>
                        <a:t>CNN-LSTM</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0.9385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0.9240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0.9026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b="1" dirty="0">
                          <a:solidFill>
                            <a:srgbClr val="FF0000"/>
                          </a:solidFill>
                          <a:latin typeface="Times New Roman"/>
                          <a:ea typeface="맑은 고딕"/>
                        </a:rPr>
                        <a:t>0.8776 </a:t>
                      </a:r>
                      <a:endParaRPr lang="ko-KR" sz="1200" dirty="0">
                        <a:solidFill>
                          <a:srgbClr val="FF0000"/>
                        </a:solidFill>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0.9107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514">
                <a:tc>
                  <a:txBody>
                    <a:bodyPr/>
                    <a:lstStyle/>
                    <a:p>
                      <a:pPr>
                        <a:spcAft>
                          <a:spcPts val="0"/>
                        </a:spcAft>
                      </a:pPr>
                      <a:r>
                        <a:rPr lang="en-US" sz="1050" dirty="0">
                          <a:latin typeface="Times New Roman"/>
                          <a:ea typeface="PMingLiU"/>
                        </a:rPr>
                        <a:t>LSTM</a:t>
                      </a:r>
                      <a:endParaRPr lang="ko-KR" sz="105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0.9353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a:solidFill>
                            <a:srgbClr val="000000"/>
                          </a:solidFill>
                          <a:latin typeface="Times New Roman"/>
                          <a:ea typeface="맑은 고딕"/>
                        </a:rPr>
                        <a:t>0.9109 </a:t>
                      </a:r>
                      <a:endParaRPr lang="ko-KR" sz="120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0.8840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0.8579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50" dirty="0">
                          <a:solidFill>
                            <a:srgbClr val="000000"/>
                          </a:solidFill>
                          <a:latin typeface="Times New Roman"/>
                          <a:ea typeface="맑은 고딕"/>
                        </a:rPr>
                        <a:t>0.8971 </a:t>
                      </a:r>
                      <a:endParaRPr lang="ko-KR" sz="1200" dirty="0">
                        <a:latin typeface="Times New Roman"/>
                        <a:ea typeface="PMingLiU"/>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5" name="TextBox 24"/>
          <p:cNvSpPr txBox="1"/>
          <p:nvPr/>
        </p:nvSpPr>
        <p:spPr>
          <a:xfrm>
            <a:off x="1880294" y="3337772"/>
            <a:ext cx="4857784" cy="369332"/>
          </a:xfrm>
          <a:prstGeom prst="rect">
            <a:avLst/>
          </a:prstGeom>
          <a:noFill/>
        </p:spPr>
        <p:txBody>
          <a:bodyPr wrap="square" rtlCol="0">
            <a:spAutoFit/>
          </a:bodyPr>
          <a:lstStyle/>
          <a:p>
            <a:r>
              <a:rPr lang="en-US" cap="small" dirty="0" smtClean="0">
                <a:cs typeface="Times New Roman" pitchFamily="18" charset="0"/>
              </a:rPr>
              <a:t>Comparison of </a:t>
            </a:r>
            <a:r>
              <a:rPr lang="en-US" b="1" cap="small" dirty="0" err="1" smtClean="0">
                <a:cs typeface="Times New Roman" pitchFamily="18" charset="0"/>
              </a:rPr>
              <a:t>mae</a:t>
            </a:r>
            <a:r>
              <a:rPr lang="en-US" cap="small" dirty="0" smtClean="0">
                <a:cs typeface="Times New Roman" pitchFamily="18" charset="0"/>
              </a:rPr>
              <a:t> of the different model</a:t>
            </a:r>
            <a:endParaRPr lang="ko-KR" altLang="en-US" cap="small" dirty="0" smtClean="0">
              <a:cs typeface="Times New Roman" pitchFamily="18" charset="0"/>
            </a:endParaRPr>
          </a:p>
        </p:txBody>
      </p:sp>
      <p:sp>
        <p:nvSpPr>
          <p:cNvPr id="26" name="TextBox 25"/>
          <p:cNvSpPr txBox="1"/>
          <p:nvPr/>
        </p:nvSpPr>
        <p:spPr>
          <a:xfrm>
            <a:off x="1880294" y="4914032"/>
            <a:ext cx="4857784" cy="369332"/>
          </a:xfrm>
          <a:prstGeom prst="rect">
            <a:avLst/>
          </a:prstGeom>
          <a:noFill/>
        </p:spPr>
        <p:txBody>
          <a:bodyPr wrap="square" rtlCol="0">
            <a:spAutoFit/>
          </a:bodyPr>
          <a:lstStyle/>
          <a:p>
            <a:r>
              <a:rPr lang="en-US" cap="small" dirty="0" smtClean="0"/>
              <a:t>Comparison of </a:t>
            </a:r>
            <a:r>
              <a:rPr lang="en-US" b="1" cap="small" dirty="0" err="1" smtClean="0"/>
              <a:t>ioa</a:t>
            </a:r>
            <a:r>
              <a:rPr lang="en-US" cap="small" dirty="0" smtClean="0"/>
              <a:t> of the different model</a:t>
            </a:r>
            <a:endParaRPr lang="ko-KR" altLang="en-US" cap="small" dirty="0" smtClean="0"/>
          </a:p>
        </p:txBody>
      </p:sp>
      <p:pic>
        <p:nvPicPr>
          <p:cNvPr id="99330" name="Picture 2"/>
          <p:cNvPicPr>
            <a:picLocks noChangeAspect="1" noChangeArrowheads="1"/>
          </p:cNvPicPr>
          <p:nvPr/>
        </p:nvPicPr>
        <p:blipFill>
          <a:blip r:embed="rId3"/>
          <a:srcRect/>
          <a:stretch>
            <a:fillRect/>
          </a:stretch>
        </p:blipFill>
        <p:spPr bwMode="auto">
          <a:xfrm>
            <a:off x="571472" y="994541"/>
            <a:ext cx="2286016" cy="719947"/>
          </a:xfrm>
          <a:prstGeom prst="rect">
            <a:avLst/>
          </a:prstGeom>
          <a:noFill/>
          <a:ln w="9525">
            <a:noFill/>
            <a:miter lim="800000"/>
            <a:headEnd/>
            <a:tailEnd/>
          </a:ln>
          <a:effectLst/>
        </p:spPr>
      </p:pic>
      <p:pic>
        <p:nvPicPr>
          <p:cNvPr id="99331" name="Picture 3"/>
          <p:cNvPicPr>
            <a:picLocks noChangeAspect="1" noChangeArrowheads="1"/>
          </p:cNvPicPr>
          <p:nvPr/>
        </p:nvPicPr>
        <p:blipFill>
          <a:blip r:embed="rId4"/>
          <a:srcRect/>
          <a:stretch>
            <a:fillRect/>
          </a:stretch>
        </p:blipFill>
        <p:spPr bwMode="auto">
          <a:xfrm>
            <a:off x="3403782" y="1000108"/>
            <a:ext cx="1882598" cy="674364"/>
          </a:xfrm>
          <a:prstGeom prst="rect">
            <a:avLst/>
          </a:prstGeom>
          <a:noFill/>
          <a:ln w="9525">
            <a:noFill/>
            <a:miter lim="800000"/>
            <a:headEnd/>
            <a:tailEnd/>
          </a:ln>
          <a:effectLst/>
        </p:spPr>
      </p:pic>
      <p:pic>
        <p:nvPicPr>
          <p:cNvPr id="99332" name="Picture 4"/>
          <p:cNvPicPr>
            <a:picLocks noChangeAspect="1" noChangeArrowheads="1"/>
          </p:cNvPicPr>
          <p:nvPr/>
        </p:nvPicPr>
        <p:blipFill>
          <a:blip r:embed="rId5"/>
          <a:srcRect/>
          <a:stretch>
            <a:fillRect/>
          </a:stretch>
        </p:blipFill>
        <p:spPr bwMode="auto">
          <a:xfrm>
            <a:off x="5572132" y="825176"/>
            <a:ext cx="3047068" cy="1070591"/>
          </a:xfrm>
          <a:prstGeom prst="rect">
            <a:avLst/>
          </a:prstGeom>
          <a:noFill/>
          <a:ln w="9525">
            <a:noFill/>
            <a:miter lim="800000"/>
            <a:headEnd/>
            <a:tailEnd/>
          </a:ln>
          <a:effectLst/>
        </p:spPr>
      </p:pic>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Experimental Result</a:t>
            </a:r>
            <a:endParaRPr lang="ko-KR" altLang="en-US" sz="2800" b="1"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14</a:t>
            </a:fld>
            <a:endParaRPr lang="ko-KR" altLang="en-US" dirty="0"/>
          </a:p>
        </p:txBody>
      </p:sp>
      <p:sp>
        <p:nvSpPr>
          <p:cNvPr id="30747"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49"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pic>
        <p:nvPicPr>
          <p:cNvPr id="100354" name="Picture 2"/>
          <p:cNvPicPr>
            <a:picLocks noChangeAspect="1" noChangeArrowheads="1"/>
          </p:cNvPicPr>
          <p:nvPr/>
        </p:nvPicPr>
        <p:blipFill>
          <a:blip r:embed="rId3"/>
          <a:srcRect/>
          <a:stretch>
            <a:fillRect/>
          </a:stretch>
        </p:blipFill>
        <p:spPr bwMode="auto">
          <a:xfrm>
            <a:off x="1857356" y="1571612"/>
            <a:ext cx="5715000" cy="609600"/>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4"/>
          <a:srcRect/>
          <a:stretch>
            <a:fillRect/>
          </a:stretch>
        </p:blipFill>
        <p:spPr bwMode="auto">
          <a:xfrm>
            <a:off x="285720" y="2643182"/>
            <a:ext cx="2701580" cy="3240000"/>
          </a:xfrm>
          <a:prstGeom prst="rect">
            <a:avLst/>
          </a:prstGeom>
          <a:noFill/>
          <a:ln w="9525">
            <a:noFill/>
            <a:miter lim="800000"/>
            <a:headEnd/>
            <a:tailEnd/>
          </a:ln>
          <a:effectLst/>
        </p:spPr>
      </p:pic>
      <p:pic>
        <p:nvPicPr>
          <p:cNvPr id="100358" name="Picture 6"/>
          <p:cNvPicPr>
            <a:picLocks noChangeAspect="1" noChangeArrowheads="1"/>
          </p:cNvPicPr>
          <p:nvPr/>
        </p:nvPicPr>
        <p:blipFill>
          <a:blip r:embed="rId5"/>
          <a:srcRect/>
          <a:stretch>
            <a:fillRect/>
          </a:stretch>
        </p:blipFill>
        <p:spPr bwMode="auto">
          <a:xfrm>
            <a:off x="3181064" y="2643182"/>
            <a:ext cx="2707592" cy="3240000"/>
          </a:xfrm>
          <a:prstGeom prst="rect">
            <a:avLst/>
          </a:prstGeom>
          <a:noFill/>
          <a:ln w="9525">
            <a:noFill/>
            <a:miter lim="800000"/>
            <a:headEnd/>
            <a:tailEnd/>
          </a:ln>
          <a:effectLst/>
        </p:spPr>
      </p:pic>
      <p:pic>
        <p:nvPicPr>
          <p:cNvPr id="100359" name="Picture 7"/>
          <p:cNvPicPr>
            <a:picLocks noChangeAspect="1" noChangeArrowheads="1"/>
          </p:cNvPicPr>
          <p:nvPr/>
        </p:nvPicPr>
        <p:blipFill>
          <a:blip r:embed="rId6"/>
          <a:srcRect/>
          <a:stretch>
            <a:fillRect/>
          </a:stretch>
        </p:blipFill>
        <p:spPr bwMode="auto">
          <a:xfrm>
            <a:off x="6082419" y="2643182"/>
            <a:ext cx="2704423" cy="3240000"/>
          </a:xfrm>
          <a:prstGeom prst="rect">
            <a:avLst/>
          </a:prstGeom>
          <a:noFill/>
          <a:ln w="9525">
            <a:noFill/>
            <a:miter lim="800000"/>
            <a:headEnd/>
            <a:tailEnd/>
          </a:ln>
          <a:effectLst/>
        </p:spPr>
      </p:pic>
      <p:sp>
        <p:nvSpPr>
          <p:cNvPr id="26"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Hybrid model with different kernel size</a:t>
            </a:r>
            <a:r>
              <a:rPr lang="en-US" sz="1600" dirty="0" smtClean="0">
                <a:solidFill>
                  <a:schemeClr val="tx1"/>
                </a:solidFill>
              </a:rPr>
              <a:t/>
            </a:r>
            <a:br>
              <a:rPr lang="en-US" sz="1600" dirty="0" smtClean="0">
                <a:solidFill>
                  <a:schemeClr val="tx1"/>
                </a:solidFill>
              </a:rPr>
            </a:br>
            <a:endParaRPr lang="en-US" sz="1600" b="1" dirty="0" smtClean="0">
              <a:solidFill>
                <a:srgbClr val="00B050"/>
              </a:solidFill>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Experimental Result</a:t>
            </a:r>
            <a:endParaRPr lang="ko-KR" altLang="en-US" sz="2800" b="1"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15</a:t>
            </a:fld>
            <a:endParaRPr lang="ko-KR" altLang="en-US" dirty="0"/>
          </a:p>
        </p:txBody>
      </p:sp>
      <p:sp>
        <p:nvSpPr>
          <p:cNvPr id="30747"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49"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26"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Comparison </a:t>
            </a:r>
            <a:r>
              <a:rPr lang="en-US" altLang="ko-KR" kern="0" dirty="0" smtClean="0">
                <a:cs typeface="Times New Roman" panose="02020603050405020304" pitchFamily="18" charset="0"/>
              </a:rPr>
              <a:t>with</a:t>
            </a:r>
            <a:r>
              <a:rPr lang="en-US" altLang="ko-KR" kern="0" dirty="0" smtClean="0">
                <a:cs typeface="Times New Roman" panose="02020603050405020304" pitchFamily="18" charset="0"/>
              </a:rPr>
              <a:t> </a:t>
            </a:r>
            <a:r>
              <a:rPr lang="en-US" altLang="ko-KR" kern="0" dirty="0" smtClean="0">
                <a:cs typeface="Times New Roman" panose="02020603050405020304" pitchFamily="18" charset="0"/>
              </a:rPr>
              <a:t>the different models</a:t>
            </a:r>
          </a:p>
        </p:txBody>
      </p:sp>
      <p:graphicFrame>
        <p:nvGraphicFramePr>
          <p:cNvPr id="12" name="표 11"/>
          <p:cNvGraphicFramePr>
            <a:graphicFrameLocks noGrp="1"/>
          </p:cNvGraphicFramePr>
          <p:nvPr/>
        </p:nvGraphicFramePr>
        <p:xfrm>
          <a:off x="285720" y="1422070"/>
          <a:ext cx="8358249" cy="777240"/>
        </p:xfrm>
        <a:graphic>
          <a:graphicData uri="http://schemas.openxmlformats.org/drawingml/2006/table">
            <a:tbl>
              <a:tblPr firstRow="1" bandRow="1">
                <a:tableStyleId>{5940675A-B579-460E-94D1-54222C63F5DA}</a:tableStyleId>
              </a:tblPr>
              <a:tblGrid>
                <a:gridCol w="3714777"/>
                <a:gridCol w="1160868"/>
                <a:gridCol w="1160868"/>
                <a:gridCol w="1160868"/>
                <a:gridCol w="1160868"/>
              </a:tblGrid>
              <a:tr h="239817">
                <a:tc>
                  <a:txBody>
                    <a:bodyPr/>
                    <a:lstStyle/>
                    <a:p>
                      <a:pPr latinLnBrk="1"/>
                      <a:endParaRPr lang="ko-KR" altLang="en-US" sz="1100" dirty="0"/>
                    </a:p>
                  </a:txBody>
                  <a:tcPr/>
                </a:tc>
                <a:tc>
                  <a:txBody>
                    <a:bodyPr/>
                    <a:lstStyle/>
                    <a:p>
                      <a:pPr latinLnBrk="1"/>
                      <a:r>
                        <a:rPr lang="en-US" altLang="ko-KR" sz="1100" dirty="0" smtClean="0"/>
                        <a:t>Hybrid [3,3]</a:t>
                      </a:r>
                      <a:endParaRPr lang="ko-KR" altLang="en-US" sz="1100" dirty="0"/>
                    </a:p>
                  </a:txBody>
                  <a:tcPr/>
                </a:tc>
                <a:tc>
                  <a:txBody>
                    <a:bodyPr/>
                    <a:lstStyle/>
                    <a:p>
                      <a:pPr latinLnBrk="1"/>
                      <a:r>
                        <a:rPr lang="en-US" altLang="ko-KR" sz="1100" dirty="0" err="1" smtClean="0"/>
                        <a:t>ConvLSTM</a:t>
                      </a:r>
                      <a:r>
                        <a:rPr lang="en-US" altLang="ko-KR" sz="1100" dirty="0" smtClean="0"/>
                        <a:t> [3,3]</a:t>
                      </a:r>
                      <a:endParaRPr lang="ko-KR" altLang="en-US" sz="1100" dirty="0"/>
                    </a:p>
                  </a:txBody>
                  <a:tcPr/>
                </a:tc>
                <a:tc>
                  <a:txBody>
                    <a:bodyPr/>
                    <a:lstStyle/>
                    <a:p>
                      <a:pPr latinLnBrk="1"/>
                      <a:r>
                        <a:rPr lang="en-US" altLang="ko-KR" sz="1100" dirty="0" smtClean="0"/>
                        <a:t>1D</a:t>
                      </a:r>
                      <a:r>
                        <a:rPr lang="en-US" altLang="ko-KR" sz="1100" baseline="0" dirty="0" smtClean="0"/>
                        <a:t> </a:t>
                      </a:r>
                      <a:r>
                        <a:rPr lang="en-US" altLang="ko-KR" sz="1100" dirty="0" smtClean="0"/>
                        <a:t>CNN-LSTM</a:t>
                      </a:r>
                      <a:endParaRPr lang="ko-KR" altLang="en-US" sz="1100" dirty="0"/>
                    </a:p>
                  </a:txBody>
                  <a:tcPr/>
                </a:tc>
                <a:tc>
                  <a:txBody>
                    <a:bodyPr/>
                    <a:lstStyle/>
                    <a:p>
                      <a:pPr latinLnBrk="1"/>
                      <a:r>
                        <a:rPr lang="en-US" altLang="ko-KR" sz="1100" dirty="0" smtClean="0"/>
                        <a:t>LSTM</a:t>
                      </a:r>
                      <a:endParaRPr lang="ko-KR" altLang="en-US" sz="1100" dirty="0"/>
                    </a:p>
                  </a:txBody>
                  <a:tcPr/>
                </a:tc>
              </a:tr>
              <a:tr h="247652">
                <a:tc>
                  <a:txBody>
                    <a:bodyPr/>
                    <a:lstStyle/>
                    <a:p>
                      <a:pPr latinLnBrk="1"/>
                      <a:r>
                        <a:rPr lang="en-US" altLang="ko-KR" sz="1100" b="1" dirty="0" smtClean="0">
                          <a:solidFill>
                            <a:srgbClr val="00B050"/>
                          </a:solidFill>
                        </a:rPr>
                        <a:t>Keep</a:t>
                      </a:r>
                      <a:r>
                        <a:rPr lang="en-US" altLang="ko-KR" sz="1100" b="1" baseline="0" dirty="0" smtClean="0">
                          <a:solidFill>
                            <a:srgbClr val="00B050"/>
                          </a:solidFill>
                        </a:rPr>
                        <a:t> spatiotemporal Data</a:t>
                      </a:r>
                      <a:endParaRPr lang="ko-KR" altLang="en-US" sz="1100" b="1" dirty="0">
                        <a:solidFill>
                          <a:srgbClr val="00B050"/>
                        </a:solidFill>
                      </a:endParaRPr>
                    </a:p>
                  </a:txBody>
                  <a:tcPr/>
                </a:tc>
                <a:tc>
                  <a:txBody>
                    <a:bodyPr/>
                    <a:lstStyle/>
                    <a:p>
                      <a:pPr latinLnBrk="1"/>
                      <a:r>
                        <a:rPr lang="en-US" altLang="ko-KR" sz="1100" b="1" dirty="0" smtClean="0"/>
                        <a:t>O</a:t>
                      </a:r>
                      <a:endParaRPr lang="ko-KR" altLang="en-US" sz="1100" b="1" dirty="0"/>
                    </a:p>
                  </a:txBody>
                  <a:tcPr/>
                </a:tc>
                <a:tc>
                  <a:txBody>
                    <a:bodyPr/>
                    <a:lstStyle/>
                    <a:p>
                      <a:pPr latinLnBrk="1"/>
                      <a:r>
                        <a:rPr lang="en-US" altLang="ko-KR" sz="1100" b="1" dirty="0" smtClean="0"/>
                        <a:t>O</a:t>
                      </a:r>
                      <a:endParaRPr lang="ko-KR" altLang="en-US" sz="1100" b="1" dirty="0"/>
                    </a:p>
                  </a:txBody>
                  <a:tcPr/>
                </a:tc>
                <a:tc>
                  <a:txBody>
                    <a:bodyPr/>
                    <a:lstStyle/>
                    <a:p>
                      <a:pPr latinLnBrk="1"/>
                      <a:r>
                        <a:rPr lang="en-US" altLang="ko-KR" sz="1100" dirty="0" smtClean="0"/>
                        <a:t>X</a:t>
                      </a:r>
                      <a:endParaRPr lang="ko-KR" altLang="en-US" sz="1100" dirty="0"/>
                    </a:p>
                  </a:txBody>
                  <a:tcPr/>
                </a:tc>
                <a:tc>
                  <a:txBody>
                    <a:bodyPr/>
                    <a:lstStyle/>
                    <a:p>
                      <a:pPr latinLnBrk="1"/>
                      <a:r>
                        <a:rPr lang="en-US" altLang="ko-KR" sz="1100" dirty="0" smtClean="0"/>
                        <a:t>X</a:t>
                      </a:r>
                      <a:endParaRPr lang="ko-KR" altLang="en-US" sz="1100" dirty="0"/>
                    </a:p>
                  </a:txBody>
                  <a:tcPr/>
                </a:tc>
              </a:tr>
              <a:tr h="239817">
                <a:tc>
                  <a:txBody>
                    <a:bodyPr/>
                    <a:lstStyle/>
                    <a:p>
                      <a:pPr latinLnBrk="1"/>
                      <a:r>
                        <a:rPr lang="en-US" altLang="ko-KR" sz="1100" b="1" dirty="0" smtClean="0">
                          <a:solidFill>
                            <a:srgbClr val="0070C0"/>
                          </a:solidFill>
                        </a:rPr>
                        <a:t>Extract</a:t>
                      </a:r>
                      <a:r>
                        <a:rPr lang="en-US" altLang="ko-KR" sz="1100" b="1" baseline="0" dirty="0" smtClean="0">
                          <a:solidFill>
                            <a:srgbClr val="0070C0"/>
                          </a:solidFill>
                        </a:rPr>
                        <a:t> temporal Data in Parallel</a:t>
                      </a:r>
                      <a:endParaRPr lang="ko-KR" altLang="en-US" sz="1100" b="1" dirty="0">
                        <a:solidFill>
                          <a:srgbClr val="0070C0"/>
                        </a:solidFill>
                      </a:endParaRPr>
                    </a:p>
                  </a:txBody>
                  <a:tcPr/>
                </a:tc>
                <a:tc>
                  <a:txBody>
                    <a:bodyPr/>
                    <a:lstStyle/>
                    <a:p>
                      <a:pPr latinLnBrk="1"/>
                      <a:r>
                        <a:rPr lang="en-US" altLang="ko-KR" sz="1100" b="1" dirty="0" smtClean="0"/>
                        <a:t>O</a:t>
                      </a:r>
                      <a:endParaRPr lang="ko-KR" altLang="en-US" sz="1100" b="1" dirty="0"/>
                    </a:p>
                  </a:txBody>
                  <a:tcPr/>
                </a:tc>
                <a:tc>
                  <a:txBody>
                    <a:bodyPr/>
                    <a:lstStyle/>
                    <a:p>
                      <a:pPr latinLnBrk="1"/>
                      <a:r>
                        <a:rPr lang="en-US" altLang="ko-KR" sz="1100" dirty="0" smtClean="0"/>
                        <a:t>X</a:t>
                      </a:r>
                      <a:endParaRPr lang="ko-KR" altLang="en-US" sz="1100" dirty="0"/>
                    </a:p>
                  </a:txBody>
                  <a:tcPr/>
                </a:tc>
                <a:tc>
                  <a:txBody>
                    <a:bodyPr/>
                    <a:lstStyle/>
                    <a:p>
                      <a:pPr latinLnBrk="1"/>
                      <a:r>
                        <a:rPr lang="en-US" altLang="ko-KR" sz="1100" b="1" dirty="0" smtClean="0"/>
                        <a:t>O</a:t>
                      </a:r>
                      <a:endParaRPr lang="ko-KR" altLang="en-US" sz="1100" b="1" dirty="0"/>
                    </a:p>
                  </a:txBody>
                  <a:tcPr/>
                </a:tc>
                <a:tc>
                  <a:txBody>
                    <a:bodyPr/>
                    <a:lstStyle/>
                    <a:p>
                      <a:pPr latinLnBrk="1"/>
                      <a:r>
                        <a:rPr lang="en-US" altLang="ko-KR" sz="1100" dirty="0" smtClean="0"/>
                        <a:t>X</a:t>
                      </a:r>
                      <a:endParaRPr lang="ko-KR" altLang="en-US" sz="1100" dirty="0"/>
                    </a:p>
                  </a:txBody>
                  <a:tcPr/>
                </a:tc>
              </a:tr>
            </a:tbl>
          </a:graphicData>
        </a:graphic>
      </p:graphicFrame>
      <p:pic>
        <p:nvPicPr>
          <p:cNvPr id="101378" name="Picture 2"/>
          <p:cNvPicPr>
            <a:picLocks noChangeAspect="1" noChangeArrowheads="1"/>
          </p:cNvPicPr>
          <p:nvPr/>
        </p:nvPicPr>
        <p:blipFill>
          <a:blip r:embed="rId3"/>
          <a:srcRect/>
          <a:stretch>
            <a:fillRect/>
          </a:stretch>
        </p:blipFill>
        <p:spPr bwMode="auto">
          <a:xfrm>
            <a:off x="285720" y="2807718"/>
            <a:ext cx="2700000" cy="3242827"/>
          </a:xfrm>
          <a:prstGeom prst="rect">
            <a:avLst/>
          </a:prstGeom>
          <a:noFill/>
          <a:ln w="9525">
            <a:noFill/>
            <a:miter lim="800000"/>
            <a:headEnd/>
            <a:tailEnd/>
          </a:ln>
          <a:effectLst/>
        </p:spPr>
      </p:pic>
      <p:pic>
        <p:nvPicPr>
          <p:cNvPr id="101379" name="Picture 3"/>
          <p:cNvPicPr>
            <a:picLocks noChangeAspect="1" noChangeArrowheads="1"/>
          </p:cNvPicPr>
          <p:nvPr/>
        </p:nvPicPr>
        <p:blipFill>
          <a:blip r:embed="rId4"/>
          <a:srcRect/>
          <a:stretch>
            <a:fillRect/>
          </a:stretch>
        </p:blipFill>
        <p:spPr bwMode="auto">
          <a:xfrm>
            <a:off x="3186265" y="2815242"/>
            <a:ext cx="2700000" cy="3256964"/>
          </a:xfrm>
          <a:prstGeom prst="rect">
            <a:avLst/>
          </a:prstGeom>
          <a:noFill/>
          <a:ln w="9525">
            <a:noFill/>
            <a:miter lim="800000"/>
            <a:headEnd/>
            <a:tailEnd/>
          </a:ln>
          <a:effectLst/>
        </p:spPr>
      </p:pic>
      <p:pic>
        <p:nvPicPr>
          <p:cNvPr id="101380" name="Picture 4"/>
          <p:cNvPicPr>
            <a:picLocks noChangeAspect="1" noChangeArrowheads="1"/>
          </p:cNvPicPr>
          <p:nvPr/>
        </p:nvPicPr>
        <p:blipFill>
          <a:blip r:embed="rId5"/>
          <a:srcRect/>
          <a:stretch>
            <a:fillRect/>
          </a:stretch>
        </p:blipFill>
        <p:spPr bwMode="auto">
          <a:xfrm>
            <a:off x="6086810" y="2824845"/>
            <a:ext cx="2700000" cy="3247361"/>
          </a:xfrm>
          <a:prstGeom prst="rect">
            <a:avLst/>
          </a:prstGeom>
          <a:noFill/>
          <a:ln w="9525">
            <a:noFill/>
            <a:miter lim="800000"/>
            <a:headEnd/>
            <a:tailEnd/>
          </a:ln>
          <a:effectLst/>
        </p:spPr>
      </p:pic>
      <p:sp>
        <p:nvSpPr>
          <p:cNvPr id="28" name="직사각형 27"/>
          <p:cNvSpPr/>
          <p:nvPr/>
        </p:nvSpPr>
        <p:spPr>
          <a:xfrm>
            <a:off x="500032" y="3643314"/>
            <a:ext cx="1000134" cy="10715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3500430" y="3643314"/>
            <a:ext cx="928694" cy="10715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p:cNvSpPr/>
          <p:nvPr/>
        </p:nvSpPr>
        <p:spPr>
          <a:xfrm>
            <a:off x="6429388" y="3357562"/>
            <a:ext cx="957224" cy="107157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p:cNvSpPr/>
          <p:nvPr/>
        </p:nvSpPr>
        <p:spPr>
          <a:xfrm>
            <a:off x="1543072" y="3107529"/>
            <a:ext cx="928696" cy="10715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4429124" y="3259929"/>
            <a:ext cx="971602" cy="10715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p:cNvSpPr/>
          <p:nvPr/>
        </p:nvSpPr>
        <p:spPr>
          <a:xfrm>
            <a:off x="7386612" y="3643314"/>
            <a:ext cx="971602" cy="107157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1381" name="Picture 5"/>
          <p:cNvPicPr>
            <a:picLocks noChangeAspect="1" noChangeArrowheads="1"/>
          </p:cNvPicPr>
          <p:nvPr/>
        </p:nvPicPr>
        <p:blipFill>
          <a:blip r:embed="rId6"/>
          <a:srcRect/>
          <a:stretch>
            <a:fillRect/>
          </a:stretch>
        </p:blipFill>
        <p:spPr bwMode="auto">
          <a:xfrm>
            <a:off x="1414463" y="2285992"/>
            <a:ext cx="6315075" cy="476250"/>
          </a:xfrm>
          <a:prstGeom prst="rect">
            <a:avLst/>
          </a:prstGeom>
          <a:noFill/>
          <a:ln w="9525">
            <a:noFill/>
            <a:miter lim="800000"/>
            <a:headEnd/>
            <a:tailEnd/>
          </a:ln>
          <a:effectLst/>
        </p:spPr>
      </p:pic>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Conclusion</a:t>
            </a:r>
            <a:endParaRPr lang="en-US" altLang="ko-KR" sz="2800" b="1"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16</a:t>
            </a:fld>
            <a:r>
              <a:rPr lang="ko-KR" altLang="en-US" dirty="0" smtClean="0"/>
              <a:t> </a:t>
            </a:r>
            <a:endParaRPr lang="ko-KR" altLang="en-US" dirty="0"/>
          </a:p>
        </p:txBody>
      </p:sp>
      <p:sp>
        <p:nvSpPr>
          <p:cNvPr id="30747" name="Rectangle 2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30749" name="Rectangle 29"/>
          <p:cNvSpPr>
            <a:spLocks noChangeArrowheads="1"/>
          </p:cNvSpPr>
          <p:nvPr/>
        </p:nvSpPr>
        <p:spPr bwMode="auto">
          <a:xfrm>
            <a:off x="3286116"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ko-KR" altLang="en-US"/>
          </a:p>
        </p:txBody>
      </p:sp>
      <p:sp>
        <p:nvSpPr>
          <p:cNvPr id="13" name="텍스트 개체 틀 3"/>
          <p:cNvSpPr txBox="1">
            <a:spLocks/>
          </p:cNvSpPr>
          <p:nvPr/>
        </p:nvSpPr>
        <p:spPr>
          <a:xfrm>
            <a:off x="214282" y="928670"/>
            <a:ext cx="8678893" cy="2357454"/>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sz="2800" kern="0" dirty="0" smtClean="0">
                <a:cs typeface="Times New Roman" panose="02020603050405020304" pitchFamily="18" charset="0"/>
              </a:rPr>
              <a:t> </a:t>
            </a:r>
            <a:r>
              <a:rPr lang="en-US" altLang="ko-KR" sz="2800" kern="0" dirty="0" smtClean="0">
                <a:cs typeface="Times New Roman" panose="02020603050405020304" pitchFamily="18" charset="0"/>
              </a:rPr>
              <a:t>Proposed </a:t>
            </a:r>
            <a:r>
              <a:rPr lang="en-US" altLang="ko-KR" sz="2800" kern="0" dirty="0" smtClean="0">
                <a:cs typeface="Times New Roman" panose="02020603050405020304" pitchFamily="18" charset="0"/>
              </a:rPr>
              <a:t>hybrid model to predict PM</a:t>
            </a:r>
            <a:endParaRPr lang="en-US" altLang="ko-KR" sz="2800" kern="0" dirty="0" smtClean="0">
              <a:cs typeface="Times New Roman" panose="02020603050405020304" pitchFamily="18" charset="0"/>
            </a:endParaRPr>
          </a:p>
          <a:p>
            <a:pPr lvl="1" latinLnBrk="0">
              <a:lnSpc>
                <a:spcPct val="120000"/>
              </a:lnSpc>
            </a:pPr>
            <a:r>
              <a:rPr lang="en-US" altLang="ko-KR" kern="0" dirty="0" smtClean="0">
                <a:cs typeface="Times New Roman" panose="02020603050405020304" pitchFamily="18" charset="0"/>
              </a:rPr>
              <a:t>Hybrid model using </a:t>
            </a:r>
            <a:r>
              <a:rPr lang="en-US" altLang="ko-KR" kern="0" dirty="0" err="1" smtClean="0">
                <a:solidFill>
                  <a:srgbClr val="FF0000"/>
                </a:solidFill>
                <a:cs typeface="Times New Roman" panose="02020603050405020304" pitchFamily="18" charset="0"/>
              </a:rPr>
              <a:t>ConvLSTM</a:t>
            </a:r>
            <a:r>
              <a:rPr lang="en-US" altLang="ko-KR" kern="0" dirty="0" smtClean="0">
                <a:solidFill>
                  <a:srgbClr val="FF0000"/>
                </a:solidFill>
                <a:cs typeface="Times New Roman" panose="02020603050405020304" pitchFamily="18" charset="0"/>
              </a:rPr>
              <a:t> and 3D CNN</a:t>
            </a:r>
            <a:r>
              <a:rPr lang="en-US" altLang="ko-KR" kern="0" dirty="0" smtClean="0">
                <a:cs typeface="Times New Roman" panose="02020603050405020304" pitchFamily="18" charset="0"/>
              </a:rPr>
              <a:t>.</a:t>
            </a:r>
          </a:p>
          <a:p>
            <a:pPr lvl="1" latinLnBrk="0">
              <a:lnSpc>
                <a:spcPct val="120000"/>
              </a:lnSpc>
            </a:pPr>
            <a:r>
              <a:rPr lang="en-US" altLang="ko-KR" kern="0" dirty="0" smtClean="0">
                <a:cs typeface="Times New Roman" panose="02020603050405020304" pitchFamily="18" charset="0"/>
              </a:rPr>
              <a:t>Raw data are </a:t>
            </a:r>
            <a:r>
              <a:rPr lang="en-US" altLang="ko-KR" kern="0" dirty="0" smtClean="0">
                <a:solidFill>
                  <a:schemeClr val="tx1"/>
                </a:solidFill>
                <a:cs typeface="Times New Roman" panose="02020603050405020304" pitchFamily="18" charset="0"/>
              </a:rPr>
              <a:t>pre-processed </a:t>
            </a:r>
            <a:r>
              <a:rPr lang="en-US" altLang="ko-KR" kern="0" dirty="0" smtClean="0">
                <a:solidFill>
                  <a:srgbClr val="FF0000"/>
                </a:solidFill>
                <a:cs typeface="Times New Roman" panose="02020603050405020304" pitchFamily="18" charset="0"/>
              </a:rPr>
              <a:t>with </a:t>
            </a:r>
            <a:r>
              <a:rPr lang="en-US" altLang="ko-KR" kern="0" dirty="0" smtClean="0">
                <a:solidFill>
                  <a:srgbClr val="FF0000"/>
                </a:solidFill>
                <a:cs typeface="Times New Roman" panose="02020603050405020304" pitchFamily="18" charset="0"/>
              </a:rPr>
              <a:t>grid mapping, </a:t>
            </a:r>
            <a:r>
              <a:rPr lang="en-US" altLang="ko-KR" dirty="0" smtClean="0">
                <a:solidFill>
                  <a:srgbClr val="FF0000"/>
                </a:solidFill>
              </a:rPr>
              <a:t>conjugation and </a:t>
            </a:r>
            <a:r>
              <a:rPr lang="en-US" altLang="ko-KR" dirty="0" smtClean="0">
                <a:solidFill>
                  <a:srgbClr val="FF0000"/>
                </a:solidFill>
              </a:rPr>
              <a:t>interpolation.</a:t>
            </a:r>
            <a:endParaRPr lang="en-US" altLang="ko-KR" kern="0" dirty="0" smtClean="0">
              <a:solidFill>
                <a:schemeClr val="tx1"/>
              </a:solidFill>
              <a:cs typeface="Times New Roman" panose="02020603050405020304" pitchFamily="18" charset="0"/>
            </a:endParaRPr>
          </a:p>
        </p:txBody>
      </p:sp>
      <p:sp>
        <p:nvSpPr>
          <p:cNvPr id="11" name="텍스트 개체 틀 3"/>
          <p:cNvSpPr txBox="1">
            <a:spLocks/>
          </p:cNvSpPr>
          <p:nvPr/>
        </p:nvSpPr>
        <p:spPr>
          <a:xfrm>
            <a:off x="214282" y="3071810"/>
            <a:ext cx="8678893" cy="2357454"/>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sz="2800" kern="0" dirty="0" smtClean="0">
                <a:cs typeface="Times New Roman" panose="02020603050405020304" pitchFamily="18" charset="0"/>
              </a:rPr>
              <a:t> </a:t>
            </a:r>
            <a:r>
              <a:rPr lang="en-US" altLang="ko-KR" sz="2800" kern="0" dirty="0" smtClean="0">
                <a:cs typeface="Times New Roman" panose="02020603050405020304" pitchFamily="18" charset="0"/>
              </a:rPr>
              <a:t>Better prediction performance</a:t>
            </a:r>
            <a:endParaRPr lang="en-US" altLang="ko-KR" sz="2800" kern="0" dirty="0" smtClean="0">
              <a:cs typeface="Times New Roman" panose="02020603050405020304" pitchFamily="18" charset="0"/>
            </a:endParaRPr>
          </a:p>
          <a:p>
            <a:pPr lvl="1" latinLnBrk="0">
              <a:lnSpc>
                <a:spcPct val="120000"/>
              </a:lnSpc>
            </a:pPr>
            <a:r>
              <a:rPr lang="en-US" altLang="ko-KR" kern="0" dirty="0" smtClean="0">
                <a:cs typeface="Times New Roman" panose="02020603050405020304" pitchFamily="18" charset="0"/>
              </a:rPr>
              <a:t>Keep </a:t>
            </a:r>
            <a:r>
              <a:rPr lang="en-US" altLang="ko-KR" kern="0" dirty="0" smtClean="0">
                <a:cs typeface="Times New Roman" panose="02020603050405020304" pitchFamily="18" charset="0"/>
              </a:rPr>
              <a:t>and process </a:t>
            </a:r>
            <a:r>
              <a:rPr lang="en-US" altLang="ko-KR" kern="0" dirty="0" smtClean="0">
                <a:solidFill>
                  <a:srgbClr val="FF0000"/>
                </a:solidFill>
                <a:cs typeface="Times New Roman" panose="02020603050405020304" pitchFamily="18" charset="0"/>
              </a:rPr>
              <a:t>spatiotemporal</a:t>
            </a:r>
            <a:r>
              <a:rPr lang="en-US" altLang="ko-KR" kern="0" dirty="0" smtClean="0">
                <a:cs typeface="Times New Roman" panose="02020603050405020304" pitchFamily="18" charset="0"/>
              </a:rPr>
              <a:t> information.</a:t>
            </a:r>
          </a:p>
          <a:p>
            <a:pPr lvl="1" latinLnBrk="0">
              <a:lnSpc>
                <a:spcPct val="120000"/>
              </a:lnSpc>
            </a:pPr>
            <a:r>
              <a:rPr lang="en-US" altLang="ko-KR" kern="0" dirty="0" smtClean="0">
                <a:solidFill>
                  <a:schemeClr val="tx1"/>
                </a:solidFill>
                <a:cs typeface="Times New Roman" panose="02020603050405020304" pitchFamily="18" charset="0"/>
              </a:rPr>
              <a:t>Choice </a:t>
            </a:r>
            <a:r>
              <a:rPr lang="en-US" altLang="ko-KR" kern="0" dirty="0" smtClean="0">
                <a:solidFill>
                  <a:srgbClr val="FF0000"/>
                </a:solidFill>
                <a:cs typeface="Times New Roman" panose="02020603050405020304" pitchFamily="18" charset="0"/>
              </a:rPr>
              <a:t>appropriate kernel size [3,3] </a:t>
            </a:r>
            <a:r>
              <a:rPr lang="en-US" altLang="ko-KR" kern="0" dirty="0" smtClean="0">
                <a:solidFill>
                  <a:schemeClr val="tx1"/>
                </a:solidFill>
                <a:cs typeface="Times New Roman" panose="02020603050405020304" pitchFamily="18" charset="0"/>
              </a:rPr>
              <a:t>in </a:t>
            </a:r>
            <a:r>
              <a:rPr lang="en-US" altLang="ko-KR" kern="0" dirty="0" err="1" smtClean="0">
                <a:solidFill>
                  <a:schemeClr val="tx1"/>
                </a:solidFill>
                <a:cs typeface="Times New Roman" panose="02020603050405020304" pitchFamily="18" charset="0"/>
              </a:rPr>
              <a:t>ConvLSTM</a:t>
            </a:r>
            <a:r>
              <a:rPr lang="en-US" altLang="ko-KR" kern="0" dirty="0" smtClean="0">
                <a:solidFill>
                  <a:schemeClr val="tx1"/>
                </a:solidFill>
                <a:cs typeface="Times New Roman" panose="02020603050405020304" pitchFamily="18" charset="0"/>
              </a:rPr>
              <a:t> layer.</a:t>
            </a:r>
          </a:p>
          <a:p>
            <a:pPr lvl="1" latinLnBrk="0">
              <a:lnSpc>
                <a:spcPct val="120000"/>
              </a:lnSpc>
            </a:pPr>
            <a:r>
              <a:rPr lang="en-US" altLang="ko-KR" kern="0" dirty="0" smtClean="0">
                <a:solidFill>
                  <a:schemeClr val="tx1"/>
                </a:solidFill>
                <a:cs typeface="Times New Roman" panose="02020603050405020304" pitchFamily="18" charset="0"/>
              </a:rPr>
              <a:t>Extract temporal </a:t>
            </a:r>
            <a:r>
              <a:rPr lang="en-US" altLang="ko-KR" kern="0" dirty="0" smtClean="0">
                <a:solidFill>
                  <a:schemeClr val="tx1"/>
                </a:solidFill>
                <a:cs typeface="Times New Roman" panose="02020603050405020304" pitchFamily="18" charset="0"/>
              </a:rPr>
              <a:t>features </a:t>
            </a:r>
            <a:r>
              <a:rPr lang="en-US" altLang="ko-KR" kern="0" dirty="0" smtClean="0">
                <a:solidFill>
                  <a:srgbClr val="FF0000"/>
                </a:solidFill>
                <a:cs typeface="Times New Roman" panose="02020603050405020304" pitchFamily="18" charset="0"/>
              </a:rPr>
              <a:t>in parallel</a:t>
            </a:r>
            <a:r>
              <a:rPr lang="en-US" altLang="ko-KR" kern="0" dirty="0" smtClean="0">
                <a:solidFill>
                  <a:schemeClr val="tx1"/>
                </a:solidFill>
                <a:cs typeface="Times New Roman" panose="02020603050405020304" pitchFamily="18" charset="0"/>
              </a:rPr>
              <a:t>. </a:t>
            </a:r>
          </a:p>
          <a:p>
            <a:pPr lvl="1" latinLnBrk="0">
              <a:lnSpc>
                <a:spcPct val="120000"/>
              </a:lnSpc>
            </a:pPr>
            <a:endParaRPr lang="en-US" altLang="ko-KR" b="1" kern="0" dirty="0" smtClean="0">
              <a:solidFill>
                <a:schemeClr val="tx1"/>
              </a:solidFill>
              <a:cs typeface="Times New Roman" panose="02020603050405020304" pitchFamily="18" charset="0"/>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1"/>
          <p:cNvSpPr txBox="1">
            <a:spLocks/>
          </p:cNvSpPr>
          <p:nvPr/>
        </p:nvSpPr>
        <p:spPr>
          <a:xfrm>
            <a:off x="755650" y="4653280"/>
            <a:ext cx="8023225" cy="1584960"/>
          </a:xfrm>
          <a:prstGeom prst="rect">
            <a:avLst/>
          </a:prstGeom>
        </p:spPr>
        <p:txBody>
          <a:bodyPr vert="horz" wrap="square" lIns="91440" tIns="45720" rIns="91440" bIns="45720" numCol="1" anchor="t">
            <a:noAutofit/>
          </a:bodyPr>
          <a:lstStyle/>
          <a:p>
            <a:pPr marL="0" marR="0" lvl="0" indent="0" algn="ctr" defTabSz="914400" eaLnBrk="0" fontAlgn="auto" latinLnBrk="0" hangingPunct="1">
              <a:lnSpc>
                <a:spcPct val="154000"/>
              </a:lnSpc>
              <a:spcBef>
                <a:spcPts val="0"/>
              </a:spcBef>
              <a:spcAft>
                <a:spcPts val="0"/>
              </a:spcAft>
              <a:buClrTx/>
              <a:buSzTx/>
              <a:buFontTx/>
              <a:buNone/>
              <a:tabLst/>
              <a:defRPr/>
            </a:pPr>
            <a:r>
              <a:rPr kumimoji="0" lang="en-US" altLang="ko-KR" sz="28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rPr>
              <a:t>Presented by LEE</a:t>
            </a:r>
            <a:r>
              <a:rPr kumimoji="0" lang="en-US" altLang="ko-KR" sz="2800" b="1" i="0" u="none" strike="noStrike" kern="0" cap="none" spc="0" normalizeH="0" noProof="0" dirty="0" smtClean="0">
                <a:ln>
                  <a:noFill/>
                </a:ln>
                <a:solidFill>
                  <a:schemeClr val="tx1">
                    <a:lumMod val="65000"/>
                    <a:lumOff val="35000"/>
                  </a:schemeClr>
                </a:solidFill>
                <a:effectLst/>
                <a:uLnTx/>
                <a:uFillTx/>
                <a:latin typeface="Times New Roman" charset="0"/>
                <a:ea typeface="Times New Roman" charset="0"/>
              </a:rPr>
              <a:t> SEONGGU</a:t>
            </a:r>
            <a:endParaRPr kumimoji="0" lang="ko-KR" altLang="en-US" sz="28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endParaRPr>
          </a:p>
          <a:p>
            <a:pPr marL="0" marR="0" lvl="0" indent="0" algn="ctr" defTabSz="914400" eaLnBrk="0" fontAlgn="auto" latinLnBrk="0" hangingPunct="1">
              <a:lnSpc>
                <a:spcPct val="100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rPr>
              <a:t>dltjdrn1123@skku.edu</a:t>
            </a:r>
          </a:p>
          <a:p>
            <a:pPr marL="0" marR="0" lvl="0" indent="0" algn="ctr" defTabSz="914400" eaLnBrk="0" fontAlgn="auto" latinLnBrk="0" hangingPunct="1">
              <a:lnSpc>
                <a:spcPct val="100000"/>
              </a:lnSpc>
              <a:spcBef>
                <a:spcPts val="0"/>
              </a:spcBef>
              <a:spcAft>
                <a:spcPts val="0"/>
              </a:spcAft>
              <a:buClrTx/>
              <a:buSzTx/>
              <a:buFontTx/>
              <a:buNone/>
              <a:tabLst/>
              <a:defRPr/>
            </a:pPr>
            <a:endParaRPr kumimoji="0" lang="ko-KR" altLang="en-US" sz="24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endParaRPr>
          </a:p>
          <a:p>
            <a:pPr marL="0" marR="0" lvl="0" indent="0" algn="l" defTabSz="914400" eaLnBrk="0" fontAlgn="auto" latinLnBrk="0" hangingPunct="1">
              <a:lnSpc>
                <a:spcPct val="89000"/>
              </a:lnSpc>
              <a:spcBef>
                <a:spcPts val="0"/>
              </a:spcBef>
              <a:spcAft>
                <a:spcPts val="0"/>
              </a:spcAft>
              <a:buClrTx/>
              <a:buSzTx/>
              <a:buFontTx/>
              <a:buNone/>
              <a:tabLst/>
              <a:defRPr/>
            </a:pPr>
            <a:r>
              <a:rPr kumimoji="0" lang="en-US" altLang="ko-KR" sz="24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rPr>
              <a:t>		</a:t>
            </a:r>
            <a:r>
              <a:rPr kumimoji="0" lang="en-US" altLang="ko-KR" sz="28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rPr>
              <a:t>		                       </a:t>
            </a:r>
            <a:endParaRPr kumimoji="0" lang="ko-KR" altLang="en-US" sz="20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endParaRPr>
          </a:p>
          <a:p>
            <a:pPr marL="0" marR="0" lvl="0" indent="0" algn="l" defTabSz="914400" eaLnBrk="0"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smtClean="0">
              <a:ln>
                <a:noFill/>
              </a:ln>
              <a:solidFill>
                <a:schemeClr val="tx1">
                  <a:lumMod val="65000"/>
                  <a:lumOff val="35000"/>
                </a:schemeClr>
              </a:solidFill>
              <a:effectLst/>
              <a:uLnTx/>
              <a:uFillTx/>
              <a:latin typeface="HY헤드라인M" charset="0"/>
              <a:ea typeface="HY헤드라인M" charset="0"/>
            </a:endParaRPr>
          </a:p>
          <a:p>
            <a:pPr marL="0" marR="0" lvl="0" indent="0" algn="ctr" defTabSz="914400" eaLnBrk="0" fontAlgn="auto" latinLnBrk="0" hangingPunct="1">
              <a:lnSpc>
                <a:spcPct val="89000"/>
              </a:lnSpc>
              <a:spcBef>
                <a:spcPts val="0"/>
              </a:spcBef>
              <a:spcAft>
                <a:spcPts val="0"/>
              </a:spcAft>
              <a:buClrTx/>
              <a:buSzTx/>
              <a:buFontTx/>
              <a:buNone/>
              <a:tabLst/>
              <a:defRPr/>
            </a:pPr>
            <a:r>
              <a:rPr kumimoji="0" lang="en-US" altLang="ko-KR" sz="20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rPr>
              <a:t>					</a:t>
            </a:r>
            <a:endParaRPr kumimoji="0" lang="ko-KR" altLang="en-US" sz="2000" b="1" i="0" u="none" strike="noStrike" kern="0" cap="none" spc="0" normalizeH="0" baseline="0" noProof="0" dirty="0" smtClean="0">
              <a:ln>
                <a:noFill/>
              </a:ln>
              <a:solidFill>
                <a:schemeClr val="tx1">
                  <a:lumMod val="65000"/>
                  <a:lumOff val="35000"/>
                </a:schemeClr>
              </a:solidFill>
              <a:effectLst/>
              <a:uLnTx/>
              <a:uFillTx/>
              <a:latin typeface="Times New Roman" charset="0"/>
              <a:ea typeface="Times New Roman"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FF6A8F5-81F0-4335-B955-204D2F4B7E96}"/>
              </a:ext>
            </a:extLst>
          </p:cNvPr>
          <p:cNvSpPr txBox="1"/>
          <p:nvPr/>
        </p:nvSpPr>
        <p:spPr>
          <a:xfrm>
            <a:off x="2285984" y="1500174"/>
            <a:ext cx="5328592" cy="3970318"/>
          </a:xfrm>
          <a:prstGeom prst="rect">
            <a:avLst/>
          </a:prstGeom>
          <a:noFill/>
        </p:spPr>
        <p:txBody>
          <a:bodyPr wrap="square" rtlCol="0" anchor="ctr">
            <a:spAutoFit/>
          </a:bodyPr>
          <a:lstStyle/>
          <a:p>
            <a:pPr marL="400050" indent="-400050">
              <a:lnSpc>
                <a:spcPct val="150000"/>
              </a:lnSpc>
              <a:buFont typeface="+mj-lt"/>
              <a:buAutoNum type="romanUcPeriod"/>
            </a:pPr>
            <a:r>
              <a:rPr lang="en-US" altLang="ko-KR" sz="2800" b="1" dirty="0" smtClean="0">
                <a:solidFill>
                  <a:srgbClr val="002060"/>
                </a:solidFill>
                <a:latin typeface="Times New Roman" pitchFamily="18" charset="0"/>
                <a:cs typeface="Times New Roman" pitchFamily="18" charset="0"/>
              </a:rPr>
              <a:t>Problem Definition</a:t>
            </a:r>
          </a:p>
          <a:p>
            <a:pPr marL="400050" indent="-400050">
              <a:lnSpc>
                <a:spcPct val="150000"/>
              </a:lnSpc>
              <a:buFont typeface="+mj-lt"/>
              <a:buAutoNum type="romanUcPeriod"/>
            </a:pPr>
            <a:r>
              <a:rPr lang="en-US" altLang="ko-KR" sz="2800" b="1" dirty="0" smtClean="0">
                <a:solidFill>
                  <a:srgbClr val="002060"/>
                </a:solidFill>
                <a:latin typeface="Times New Roman" pitchFamily="18" charset="0"/>
                <a:cs typeface="Times New Roman" pitchFamily="18" charset="0"/>
              </a:rPr>
              <a:t> </a:t>
            </a:r>
            <a:r>
              <a:rPr lang="en-US" altLang="ko-KR" sz="2800" b="1" dirty="0">
                <a:solidFill>
                  <a:srgbClr val="002060"/>
                </a:solidFill>
                <a:latin typeface="Times New Roman" pitchFamily="18" charset="0"/>
                <a:cs typeface="Times New Roman" pitchFamily="18" charset="0"/>
              </a:rPr>
              <a:t>Related Work</a:t>
            </a:r>
          </a:p>
          <a:p>
            <a:pPr marL="400050" indent="-400050">
              <a:lnSpc>
                <a:spcPct val="150000"/>
              </a:lnSpc>
              <a:buFont typeface="+mj-lt"/>
              <a:buAutoNum type="romanUcPeriod"/>
            </a:pPr>
            <a:r>
              <a:rPr lang="en-US" altLang="ko-KR" sz="2800" b="1" dirty="0">
                <a:solidFill>
                  <a:srgbClr val="002060"/>
                </a:solidFill>
                <a:latin typeface="Times New Roman" pitchFamily="18" charset="0"/>
                <a:cs typeface="Times New Roman" pitchFamily="18" charset="0"/>
              </a:rPr>
              <a:t> </a:t>
            </a:r>
            <a:r>
              <a:rPr lang="en-US" altLang="ko-KR" sz="2800" b="1" dirty="0" smtClean="0">
                <a:solidFill>
                  <a:srgbClr val="002060"/>
                </a:solidFill>
                <a:latin typeface="Times New Roman" pitchFamily="18" charset="0"/>
                <a:cs typeface="Times New Roman" pitchFamily="18" charset="0"/>
              </a:rPr>
              <a:t>Theoretical Background</a:t>
            </a:r>
            <a:endParaRPr lang="en-US" altLang="ko-KR" sz="2800" b="1" dirty="0">
              <a:solidFill>
                <a:srgbClr val="002060"/>
              </a:solidFill>
              <a:latin typeface="Times New Roman" pitchFamily="18" charset="0"/>
              <a:cs typeface="Times New Roman" pitchFamily="18" charset="0"/>
            </a:endParaRPr>
          </a:p>
          <a:p>
            <a:pPr marL="400050" indent="-400050">
              <a:lnSpc>
                <a:spcPct val="150000"/>
              </a:lnSpc>
              <a:buFont typeface="+mj-lt"/>
              <a:buAutoNum type="romanUcPeriod"/>
            </a:pPr>
            <a:r>
              <a:rPr lang="en-US" altLang="ko-KR" sz="2800" b="1" dirty="0">
                <a:solidFill>
                  <a:srgbClr val="002060"/>
                </a:solidFill>
                <a:latin typeface="Times New Roman" pitchFamily="18" charset="0"/>
                <a:cs typeface="Times New Roman" pitchFamily="18" charset="0"/>
              </a:rPr>
              <a:t> </a:t>
            </a:r>
            <a:r>
              <a:rPr lang="en-US" altLang="ko-KR" sz="2800" b="1" dirty="0" smtClean="0">
                <a:solidFill>
                  <a:schemeClr val="tx2"/>
                </a:solidFill>
                <a:latin typeface="Times New Roman" pitchFamily="18" charset="0"/>
                <a:ea typeface="HY헤드라인M" charset="0"/>
                <a:cs typeface="Times New Roman" pitchFamily="18" charset="0"/>
              </a:rPr>
              <a:t>Proposed </a:t>
            </a:r>
            <a:r>
              <a:rPr lang="en-US" altLang="ko-KR" sz="2800" b="1" dirty="0" smtClean="0">
                <a:solidFill>
                  <a:schemeClr val="tx2"/>
                </a:solidFill>
                <a:latin typeface="Times New Roman" pitchFamily="18" charset="0"/>
                <a:ea typeface="HY헤드라인M" charset="0"/>
                <a:cs typeface="Times New Roman" pitchFamily="18" charset="0"/>
              </a:rPr>
              <a:t>method</a:t>
            </a:r>
          </a:p>
          <a:p>
            <a:pPr marL="400050" indent="-400050">
              <a:lnSpc>
                <a:spcPct val="150000"/>
              </a:lnSpc>
              <a:buFont typeface="+mj-lt"/>
              <a:buAutoNum type="romanUcPeriod"/>
            </a:pPr>
            <a:r>
              <a:rPr lang="en-US" altLang="ko-KR" sz="2800" b="1" dirty="0" smtClean="0">
                <a:solidFill>
                  <a:schemeClr val="tx2"/>
                </a:solidFill>
                <a:latin typeface="Times New Roman" pitchFamily="18" charset="0"/>
                <a:ea typeface="HY헤드라인M" charset="0"/>
                <a:cs typeface="Times New Roman" pitchFamily="18" charset="0"/>
              </a:rPr>
              <a:t> Experimental Result</a:t>
            </a:r>
            <a:endParaRPr lang="en-US" altLang="ko-KR" sz="2800" b="1" dirty="0">
              <a:solidFill>
                <a:srgbClr val="002060"/>
              </a:solidFill>
              <a:latin typeface="Times New Roman" pitchFamily="18" charset="0"/>
              <a:cs typeface="Times New Roman" pitchFamily="18" charset="0"/>
            </a:endParaRPr>
          </a:p>
          <a:p>
            <a:pPr marL="400050" indent="-400050">
              <a:lnSpc>
                <a:spcPct val="150000"/>
              </a:lnSpc>
              <a:buFont typeface="+mj-lt"/>
              <a:buAutoNum type="romanUcPeriod"/>
            </a:pPr>
            <a:r>
              <a:rPr lang="en-US" altLang="ko-KR" sz="2800" b="1" dirty="0">
                <a:solidFill>
                  <a:srgbClr val="002060"/>
                </a:solidFill>
                <a:latin typeface="Times New Roman" pitchFamily="18" charset="0"/>
                <a:cs typeface="Times New Roman" pitchFamily="18" charset="0"/>
              </a:rPr>
              <a:t> </a:t>
            </a:r>
            <a:r>
              <a:rPr lang="en-US" altLang="ko-KR" sz="2800" b="1" dirty="0" smtClean="0">
                <a:solidFill>
                  <a:srgbClr val="002060"/>
                </a:solidFill>
                <a:latin typeface="Times New Roman" pitchFamily="18" charset="0"/>
                <a:cs typeface="Times New Roman" pitchFamily="18" charset="0"/>
              </a:rPr>
              <a:t>Conclusion</a:t>
            </a:r>
            <a:endParaRPr lang="ko-KR" altLang="en-US" sz="2800" b="1"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latin typeface="+mj-lt"/>
                <a:ea typeface="HY헤드라인M" charset="0"/>
              </a:rPr>
              <a:t>Problem Definition</a:t>
            </a:r>
            <a:endParaRPr lang="ko-KR" altLang="en-US" sz="2800" b="0" strike="noStrike" cap="none" dirty="0" smtClean="0">
              <a:solidFill>
                <a:schemeClr val="tx2"/>
              </a:solidFill>
              <a:latin typeface="+mj-lt"/>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3</a:t>
            </a:fld>
            <a:endParaRPr lang="ko-KR" altLang="en-US" dirty="0"/>
          </a:p>
        </p:txBody>
      </p:sp>
      <p:sp>
        <p:nvSpPr>
          <p:cNvPr id="47" name="텍스트 개체 틀 3"/>
          <p:cNvSpPr txBox="1">
            <a:spLocks/>
          </p:cNvSpPr>
          <p:nvPr/>
        </p:nvSpPr>
        <p:spPr>
          <a:xfrm>
            <a:off x="285720" y="989113"/>
            <a:ext cx="8607455" cy="3725772"/>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latin typeface="Times New Roman" panose="02020603050405020304" pitchFamily="18" charset="0"/>
                <a:cs typeface="Times New Roman" panose="02020603050405020304" pitchFamily="18" charset="0"/>
              </a:rPr>
              <a:t>Particulate Matter (PM</a:t>
            </a:r>
            <a:r>
              <a:rPr lang="en-US" altLang="ko-KR" kern="0" dirty="0" smtClean="0">
                <a:latin typeface="Times New Roman" panose="02020603050405020304" pitchFamily="18" charset="0"/>
                <a:cs typeface="Times New Roman" panose="02020603050405020304" pitchFamily="18" charset="0"/>
              </a:rPr>
              <a:t>)</a:t>
            </a:r>
          </a:p>
          <a:p>
            <a:pPr lvl="1" latinLnBrk="0">
              <a:lnSpc>
                <a:spcPct val="120000"/>
              </a:lnSpc>
            </a:pPr>
            <a:r>
              <a:rPr lang="en-US" dirty="0" smtClean="0"/>
              <a:t>a very small mixture of solid particles and liquid droplets found in the air.</a:t>
            </a:r>
            <a:endParaRPr lang="en-US" altLang="ko-KR" kern="0" dirty="0" smtClean="0">
              <a:latin typeface="Times New Roman" panose="02020603050405020304" pitchFamily="18" charset="0"/>
              <a:cs typeface="Times New Roman" panose="02020603050405020304" pitchFamily="18" charset="0"/>
            </a:endParaRPr>
          </a:p>
          <a:p>
            <a:pPr lvl="1"/>
            <a:endParaRPr lang="en-US" b="0" dirty="0" smtClean="0"/>
          </a:p>
        </p:txBody>
      </p:sp>
      <p:pic>
        <p:nvPicPr>
          <p:cNvPr id="49154" name="Picture 2" descr="Size comparisons for PM particles"/>
          <p:cNvPicPr>
            <a:picLocks noChangeAspect="1" noChangeArrowheads="1"/>
          </p:cNvPicPr>
          <p:nvPr/>
        </p:nvPicPr>
        <p:blipFill>
          <a:blip r:embed="rId3" cstate="print"/>
          <a:srcRect/>
          <a:stretch>
            <a:fillRect/>
          </a:stretch>
        </p:blipFill>
        <p:spPr bwMode="auto">
          <a:xfrm>
            <a:off x="2357422" y="2285992"/>
            <a:ext cx="4192245" cy="2928958"/>
          </a:xfrm>
          <a:prstGeom prst="rect">
            <a:avLst/>
          </a:prstGeom>
          <a:noFill/>
        </p:spPr>
      </p:pic>
      <p:sp>
        <p:nvSpPr>
          <p:cNvPr id="19" name="직사각형 18"/>
          <p:cNvSpPr/>
          <p:nvPr/>
        </p:nvSpPr>
        <p:spPr>
          <a:xfrm>
            <a:off x="0" y="6167786"/>
            <a:ext cx="5286380" cy="261610"/>
          </a:xfrm>
          <a:prstGeom prst="rect">
            <a:avLst/>
          </a:prstGeom>
        </p:spPr>
        <p:txBody>
          <a:bodyPr wrap="square">
            <a:spAutoFit/>
          </a:bodyPr>
          <a:lstStyle/>
          <a:p>
            <a:r>
              <a:rPr lang="en-US" altLang="ko-KR" sz="1050" b="1" dirty="0" smtClean="0"/>
              <a:t>Source : https://www.epa.gov/pm-pollution/particulate-matter-pm-basics</a:t>
            </a:r>
            <a:endParaRPr lang="ko-KR" altLang="en-US" sz="1050" b="1" dirty="0"/>
          </a:p>
        </p:txBody>
      </p:sp>
      <p:sp>
        <p:nvSpPr>
          <p:cNvPr id="20" name="Rectangle 14">
            <a:extLst>
              <a:ext uri="{FF2B5EF4-FFF2-40B4-BE49-F238E27FC236}">
                <a16:creationId xmlns:a16="http://schemas.microsoft.com/office/drawing/2014/main" xmlns="" id="{7225D489-3DC5-4F5D-BF6D-7CDB986398A9}"/>
              </a:ext>
            </a:extLst>
          </p:cNvPr>
          <p:cNvSpPr/>
          <p:nvPr/>
        </p:nvSpPr>
        <p:spPr>
          <a:xfrm>
            <a:off x="3071802" y="5214950"/>
            <a:ext cx="2787943" cy="369332"/>
          </a:xfrm>
          <a:prstGeom prst="rect">
            <a:avLst/>
          </a:prstGeom>
        </p:spPr>
        <p:txBody>
          <a:bodyPr wrap="none">
            <a:spAutoFit/>
          </a:bodyPr>
          <a:lstStyle/>
          <a:p>
            <a:r>
              <a:rPr lang="en-US" altLang="ko-KR" b="1" kern="0" dirty="0" smtClean="0">
                <a:latin typeface="Times New Roman" panose="02020603050405020304" pitchFamily="18" charset="0"/>
                <a:cs typeface="Times New Roman" panose="02020603050405020304" pitchFamily="18" charset="0"/>
              </a:rPr>
              <a:t>Size of Particulate Matter </a:t>
            </a:r>
            <a:endParaRPr lang="en-US" b="1" dirty="0"/>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Problem Definition</a:t>
            </a:r>
            <a:endParaRPr lang="ko-KR" altLang="en-US" sz="2800"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4</a:t>
            </a:fld>
            <a:endParaRPr lang="ko-KR" altLang="en-US" dirty="0"/>
          </a:p>
        </p:txBody>
      </p:sp>
      <p:pic>
        <p:nvPicPr>
          <p:cNvPr id="18" name="Picture 7"/>
          <p:cNvPicPr>
            <a:picLocks noChangeAspect="1" noChangeArrowheads="1"/>
          </p:cNvPicPr>
          <p:nvPr/>
        </p:nvPicPr>
        <p:blipFill>
          <a:blip r:embed="rId3" cstate="print"/>
          <a:srcRect/>
          <a:stretch>
            <a:fillRect/>
          </a:stretch>
        </p:blipFill>
        <p:spPr bwMode="auto">
          <a:xfrm>
            <a:off x="881703" y="2357430"/>
            <a:ext cx="1440000" cy="1458424"/>
          </a:xfrm>
          <a:prstGeom prst="ellipse">
            <a:avLst/>
          </a:prstGeom>
          <a:ln>
            <a:noFill/>
          </a:ln>
          <a:effectLst>
            <a:softEdge rad="112500"/>
          </a:effectLst>
        </p:spPr>
      </p:pic>
      <p:pic>
        <p:nvPicPr>
          <p:cNvPr id="19" name="Picture 10"/>
          <p:cNvPicPr>
            <a:picLocks noChangeAspect="1" noChangeArrowheads="1"/>
          </p:cNvPicPr>
          <p:nvPr/>
        </p:nvPicPr>
        <p:blipFill>
          <a:blip r:embed="rId4" cstate="print"/>
          <a:srcRect/>
          <a:stretch>
            <a:fillRect/>
          </a:stretch>
        </p:blipFill>
        <p:spPr bwMode="auto">
          <a:xfrm>
            <a:off x="6775338" y="2396870"/>
            <a:ext cx="1440000" cy="1379545"/>
          </a:xfrm>
          <a:prstGeom prst="ellipse">
            <a:avLst/>
          </a:prstGeom>
          <a:ln>
            <a:noFill/>
          </a:ln>
          <a:effectLst>
            <a:softEdge rad="112500"/>
          </a:effectLst>
        </p:spPr>
      </p:pic>
      <p:pic>
        <p:nvPicPr>
          <p:cNvPr id="21" name="Picture 15"/>
          <p:cNvPicPr>
            <a:picLocks noChangeAspect="1" noChangeArrowheads="1"/>
          </p:cNvPicPr>
          <p:nvPr/>
        </p:nvPicPr>
        <p:blipFill>
          <a:blip r:embed="rId5" cstate="print"/>
          <a:srcRect/>
          <a:stretch>
            <a:fillRect/>
          </a:stretch>
        </p:blipFill>
        <p:spPr bwMode="auto">
          <a:xfrm>
            <a:off x="6775338" y="4784816"/>
            <a:ext cx="1440000" cy="1471990"/>
          </a:xfrm>
          <a:prstGeom prst="ellipse">
            <a:avLst/>
          </a:prstGeom>
          <a:ln>
            <a:noFill/>
          </a:ln>
          <a:effectLst>
            <a:softEdge rad="112500"/>
          </a:effectLst>
        </p:spPr>
      </p:pic>
      <p:pic>
        <p:nvPicPr>
          <p:cNvPr id="22" name="Picture 8" descr="ë¯¸ì¸ë¨¼ì§ì ëí ì´ë¯¸ì§ ê²ìê²°ê³¼"/>
          <p:cNvPicPr>
            <a:picLocks noChangeAspect="1" noChangeArrowheads="1"/>
          </p:cNvPicPr>
          <p:nvPr/>
        </p:nvPicPr>
        <p:blipFill>
          <a:blip r:embed="rId6" cstate="print"/>
          <a:srcRect/>
          <a:stretch>
            <a:fillRect/>
          </a:stretch>
        </p:blipFill>
        <p:spPr bwMode="auto">
          <a:xfrm>
            <a:off x="3714744" y="3637562"/>
            <a:ext cx="1760529" cy="1363074"/>
          </a:xfrm>
          <a:prstGeom prst="rect">
            <a:avLst/>
          </a:prstGeom>
          <a:ln>
            <a:noFill/>
          </a:ln>
          <a:effectLst>
            <a:softEdge rad="112500"/>
          </a:effectLst>
        </p:spPr>
      </p:pic>
      <p:sp>
        <p:nvSpPr>
          <p:cNvPr id="28" name="Rectangle 14">
            <a:extLst>
              <a:ext uri="{FF2B5EF4-FFF2-40B4-BE49-F238E27FC236}">
                <a16:creationId xmlns:a16="http://schemas.microsoft.com/office/drawing/2014/main" xmlns="" id="{7225D489-3DC5-4F5D-BF6D-7CDB986398A9}"/>
              </a:ext>
            </a:extLst>
          </p:cNvPr>
          <p:cNvSpPr/>
          <p:nvPr/>
        </p:nvSpPr>
        <p:spPr>
          <a:xfrm>
            <a:off x="3611339" y="3361891"/>
            <a:ext cx="1960793" cy="369332"/>
          </a:xfrm>
          <a:prstGeom prst="rect">
            <a:avLst/>
          </a:prstGeom>
        </p:spPr>
        <p:txBody>
          <a:bodyPr wrap="none">
            <a:spAutoFit/>
          </a:bodyPr>
          <a:lstStyle/>
          <a:p>
            <a:r>
              <a:rPr lang="en-US" altLang="ko-KR" b="1" kern="0" dirty="0" smtClean="0">
                <a:latin typeface="Times New Roman" panose="02020603050405020304" pitchFamily="18" charset="0"/>
                <a:cs typeface="Times New Roman" panose="02020603050405020304" pitchFamily="18" charset="0"/>
              </a:rPr>
              <a:t>PM concentration</a:t>
            </a:r>
            <a:endParaRPr lang="en-US" b="1" dirty="0"/>
          </a:p>
        </p:txBody>
      </p:sp>
      <p:pic>
        <p:nvPicPr>
          <p:cNvPr id="29" name="Picture 17"/>
          <p:cNvPicPr>
            <a:picLocks noChangeAspect="1" noChangeArrowheads="1"/>
          </p:cNvPicPr>
          <p:nvPr/>
        </p:nvPicPr>
        <p:blipFill>
          <a:blip r:embed="rId7" cstate="print"/>
          <a:srcRect/>
          <a:stretch>
            <a:fillRect/>
          </a:stretch>
        </p:blipFill>
        <p:spPr bwMode="auto">
          <a:xfrm>
            <a:off x="881703" y="4755102"/>
            <a:ext cx="1440000" cy="1531418"/>
          </a:xfrm>
          <a:prstGeom prst="ellipse">
            <a:avLst/>
          </a:prstGeom>
          <a:ln>
            <a:noFill/>
          </a:ln>
          <a:effectLst>
            <a:softEdge rad="112500"/>
          </a:effectLst>
        </p:spPr>
      </p:pic>
      <p:sp>
        <p:nvSpPr>
          <p:cNvPr id="31" name="원형 화살표 30"/>
          <p:cNvSpPr/>
          <p:nvPr/>
        </p:nvSpPr>
        <p:spPr>
          <a:xfrm>
            <a:off x="1643042" y="2786058"/>
            <a:ext cx="2143140" cy="2286016"/>
          </a:xfrm>
          <a:prstGeom prst="circularArrow">
            <a:avLst>
              <a:gd name="adj1" fmla="val 12686"/>
              <a:gd name="adj2" fmla="val 1142319"/>
              <a:gd name="adj3" fmla="val 18790964"/>
              <a:gd name="adj4" fmla="val 15221240"/>
              <a:gd name="adj5" fmla="val 125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2" name="원형 화살표 31"/>
          <p:cNvSpPr/>
          <p:nvPr/>
        </p:nvSpPr>
        <p:spPr>
          <a:xfrm flipV="1">
            <a:off x="1714480" y="3500438"/>
            <a:ext cx="2143140" cy="2286016"/>
          </a:xfrm>
          <a:prstGeom prst="circularArrow">
            <a:avLst>
              <a:gd name="adj1" fmla="val 12686"/>
              <a:gd name="adj2" fmla="val 1142319"/>
              <a:gd name="adj3" fmla="val 18790964"/>
              <a:gd name="adj4" fmla="val 15221240"/>
              <a:gd name="adj5" fmla="val 125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원형 화살표 32"/>
          <p:cNvSpPr/>
          <p:nvPr/>
        </p:nvSpPr>
        <p:spPr>
          <a:xfrm flipH="1">
            <a:off x="5286380" y="2786058"/>
            <a:ext cx="2143140" cy="2286016"/>
          </a:xfrm>
          <a:prstGeom prst="circularArrow">
            <a:avLst>
              <a:gd name="adj1" fmla="val 12686"/>
              <a:gd name="adj2" fmla="val 1142319"/>
              <a:gd name="adj3" fmla="val 18790964"/>
              <a:gd name="adj4" fmla="val 15221240"/>
              <a:gd name="adj5" fmla="val 125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4" name="원형 화살표 33"/>
          <p:cNvSpPr/>
          <p:nvPr/>
        </p:nvSpPr>
        <p:spPr>
          <a:xfrm flipH="1" flipV="1">
            <a:off x="5357818" y="3500438"/>
            <a:ext cx="2143140" cy="2286016"/>
          </a:xfrm>
          <a:prstGeom prst="circularArrow">
            <a:avLst>
              <a:gd name="adj1" fmla="val 12686"/>
              <a:gd name="adj2" fmla="val 1142319"/>
              <a:gd name="adj3" fmla="val 18790964"/>
              <a:gd name="adj4" fmla="val 15221240"/>
              <a:gd name="adj5" fmla="val 125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Rectangle 14">
            <a:extLst>
              <a:ext uri="{FF2B5EF4-FFF2-40B4-BE49-F238E27FC236}">
                <a16:creationId xmlns:a16="http://schemas.microsoft.com/office/drawing/2014/main" xmlns="" id="{7225D489-3DC5-4F5D-BF6D-7CDB986398A9}"/>
              </a:ext>
            </a:extLst>
          </p:cNvPr>
          <p:cNvSpPr/>
          <p:nvPr/>
        </p:nvSpPr>
        <p:spPr>
          <a:xfrm>
            <a:off x="1214414" y="2071678"/>
            <a:ext cx="825867" cy="369332"/>
          </a:xfrm>
          <a:prstGeom prst="rect">
            <a:avLst/>
          </a:prstGeom>
        </p:spPr>
        <p:txBody>
          <a:bodyPr wrap="none">
            <a:spAutoFit/>
          </a:bodyPr>
          <a:lstStyle/>
          <a:p>
            <a:pPr algn="ctr"/>
            <a:r>
              <a:rPr lang="en-US" b="1" kern="0" dirty="0" smtClean="0">
                <a:latin typeface="Times New Roman" panose="02020603050405020304" pitchFamily="18" charset="0"/>
                <a:cs typeface="Times New Roman" panose="02020603050405020304" pitchFamily="18" charset="0"/>
              </a:rPr>
              <a:t>humid</a:t>
            </a:r>
            <a:endParaRPr lang="en-US" b="1" dirty="0"/>
          </a:p>
        </p:txBody>
      </p:sp>
      <p:sp>
        <p:nvSpPr>
          <p:cNvPr id="39" name="Rectangle 14">
            <a:extLst>
              <a:ext uri="{FF2B5EF4-FFF2-40B4-BE49-F238E27FC236}">
                <a16:creationId xmlns:a16="http://schemas.microsoft.com/office/drawing/2014/main" xmlns="" id="{7225D489-3DC5-4F5D-BF6D-7CDB986398A9}"/>
              </a:ext>
            </a:extLst>
          </p:cNvPr>
          <p:cNvSpPr/>
          <p:nvPr/>
        </p:nvSpPr>
        <p:spPr>
          <a:xfrm>
            <a:off x="7197820" y="2071678"/>
            <a:ext cx="595036" cy="369332"/>
          </a:xfrm>
          <a:prstGeom prst="rect">
            <a:avLst/>
          </a:prstGeom>
        </p:spPr>
        <p:txBody>
          <a:bodyPr wrap="none">
            <a:spAutoFit/>
          </a:bodyPr>
          <a:lstStyle/>
          <a:p>
            <a:pPr algn="ctr"/>
            <a:r>
              <a:rPr lang="en-US" b="1" kern="0" dirty="0" smtClean="0">
                <a:latin typeface="Times New Roman" panose="02020603050405020304" pitchFamily="18" charset="0"/>
                <a:cs typeface="Times New Roman" panose="02020603050405020304" pitchFamily="18" charset="0"/>
              </a:rPr>
              <a:t>rain</a:t>
            </a:r>
            <a:endParaRPr lang="en-US" b="1" dirty="0"/>
          </a:p>
        </p:txBody>
      </p:sp>
      <p:sp>
        <p:nvSpPr>
          <p:cNvPr id="41" name="Rectangle 14">
            <a:extLst>
              <a:ext uri="{FF2B5EF4-FFF2-40B4-BE49-F238E27FC236}">
                <a16:creationId xmlns:a16="http://schemas.microsoft.com/office/drawing/2014/main" xmlns="" id="{7225D489-3DC5-4F5D-BF6D-7CDB986398A9}"/>
              </a:ext>
            </a:extLst>
          </p:cNvPr>
          <p:cNvSpPr/>
          <p:nvPr/>
        </p:nvSpPr>
        <p:spPr>
          <a:xfrm>
            <a:off x="7095229" y="4488428"/>
            <a:ext cx="800219" cy="369332"/>
          </a:xfrm>
          <a:prstGeom prst="rect">
            <a:avLst/>
          </a:prstGeom>
        </p:spPr>
        <p:txBody>
          <a:bodyPr wrap="none">
            <a:spAutoFit/>
          </a:bodyPr>
          <a:lstStyle/>
          <a:p>
            <a:pPr algn="ctr"/>
            <a:r>
              <a:rPr lang="en-US" b="1" kern="0" dirty="0" smtClean="0">
                <a:latin typeface="Times New Roman" panose="02020603050405020304" pitchFamily="18" charset="0"/>
                <a:cs typeface="Times New Roman" panose="02020603050405020304" pitchFamily="18" charset="0"/>
              </a:rPr>
              <a:t>traffic</a:t>
            </a:r>
            <a:endParaRPr lang="en-US" b="1" dirty="0"/>
          </a:p>
        </p:txBody>
      </p:sp>
      <p:sp>
        <p:nvSpPr>
          <p:cNvPr id="44" name="Rectangle 14">
            <a:extLst>
              <a:ext uri="{FF2B5EF4-FFF2-40B4-BE49-F238E27FC236}">
                <a16:creationId xmlns:a16="http://schemas.microsoft.com/office/drawing/2014/main" xmlns="" id="{7225D489-3DC5-4F5D-BF6D-7CDB986398A9}"/>
              </a:ext>
            </a:extLst>
          </p:cNvPr>
          <p:cNvSpPr/>
          <p:nvPr/>
        </p:nvSpPr>
        <p:spPr>
          <a:xfrm>
            <a:off x="928826" y="4214818"/>
            <a:ext cx="1428596" cy="646331"/>
          </a:xfrm>
          <a:prstGeom prst="rect">
            <a:avLst/>
          </a:prstGeom>
        </p:spPr>
        <p:txBody>
          <a:bodyPr wrap="none">
            <a:spAutoFit/>
          </a:bodyPr>
          <a:lstStyle/>
          <a:p>
            <a:pPr algn="ctr"/>
            <a:r>
              <a:rPr lang="en-US" b="1" kern="0" dirty="0" smtClean="0">
                <a:latin typeface="Times New Roman" panose="02020603050405020304" pitchFamily="18" charset="0"/>
                <a:cs typeface="Times New Roman" panose="02020603050405020304" pitchFamily="18" charset="0"/>
              </a:rPr>
              <a:t>inflow from </a:t>
            </a:r>
          </a:p>
          <a:p>
            <a:pPr algn="ctr"/>
            <a:r>
              <a:rPr lang="en-US" b="1" kern="0" dirty="0" smtClean="0">
                <a:latin typeface="Times New Roman" panose="02020603050405020304" pitchFamily="18" charset="0"/>
                <a:cs typeface="Times New Roman" panose="02020603050405020304" pitchFamily="18" charset="0"/>
              </a:rPr>
              <a:t>other area </a:t>
            </a:r>
            <a:endParaRPr lang="en-US" b="1" dirty="0"/>
          </a:p>
        </p:txBody>
      </p:sp>
      <p:sp>
        <p:nvSpPr>
          <p:cNvPr id="46" name="텍스트 개체 틀 3"/>
          <p:cNvSpPr txBox="1">
            <a:spLocks/>
          </p:cNvSpPr>
          <p:nvPr/>
        </p:nvSpPr>
        <p:spPr>
          <a:xfrm>
            <a:off x="395536" y="836712"/>
            <a:ext cx="8605620"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Challenge in accurate prediction of PM</a:t>
            </a:r>
          </a:p>
          <a:p>
            <a:pPr lvl="1" latinLnBrk="0">
              <a:lnSpc>
                <a:spcPct val="120000"/>
              </a:lnSpc>
            </a:pPr>
            <a:r>
              <a:rPr lang="en-US" altLang="ko-KR" kern="0" dirty="0" smtClean="0">
                <a:cs typeface="Times New Roman" panose="02020603050405020304" pitchFamily="18" charset="0"/>
              </a:rPr>
              <a:t>environmental factors.</a:t>
            </a:r>
          </a:p>
          <a:p>
            <a:pPr latinLnBrk="0">
              <a:lnSpc>
                <a:spcPct val="120000"/>
              </a:lnSpc>
              <a:buNone/>
            </a:pP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p:txBody>
      </p:sp>
      <p:sp>
        <p:nvSpPr>
          <p:cNvPr id="47" name="직사각형 46"/>
          <p:cNvSpPr/>
          <p:nvPr/>
        </p:nvSpPr>
        <p:spPr>
          <a:xfrm>
            <a:off x="714348" y="4071942"/>
            <a:ext cx="1714512" cy="2428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4"/>
          </p:nvPr>
        </p:nvSpPr>
        <p:spPr/>
        <p:txBody>
          <a:bodyPr/>
          <a:lstStyle/>
          <a:p>
            <a:fld id="{9F669501-7CBD-40AE-87EA-309AA74DD57C}" type="slidenum">
              <a:rPr lang="ko-KR" altLang="en-US" smtClean="0"/>
              <a:pPr/>
              <a:t>5</a:t>
            </a:fld>
            <a:endParaRPr lang="ko-KR" altLang="en-US" dirty="0"/>
          </a:p>
        </p:txBody>
      </p:sp>
      <p:pic>
        <p:nvPicPr>
          <p:cNvPr id="87042" name="Picture 2"/>
          <p:cNvPicPr>
            <a:picLocks noChangeAspect="1" noChangeArrowheads="1"/>
          </p:cNvPicPr>
          <p:nvPr/>
        </p:nvPicPr>
        <p:blipFill>
          <a:blip r:embed="rId3" cstate="print"/>
          <a:srcRect b="8420"/>
          <a:stretch>
            <a:fillRect/>
          </a:stretch>
        </p:blipFill>
        <p:spPr bwMode="auto">
          <a:xfrm>
            <a:off x="899783" y="2782464"/>
            <a:ext cx="2804400" cy="2746673"/>
          </a:xfrm>
          <a:prstGeom prst="rect">
            <a:avLst/>
          </a:prstGeom>
          <a:noFill/>
          <a:ln w="9525">
            <a:noFill/>
            <a:miter lim="800000"/>
            <a:headEnd/>
            <a:tailEnd/>
          </a:ln>
          <a:effectLst/>
        </p:spPr>
      </p:pic>
      <p:pic>
        <p:nvPicPr>
          <p:cNvPr id="78850" name="Picture 2"/>
          <p:cNvPicPr>
            <a:picLocks noChangeAspect="1" noChangeArrowheads="1"/>
          </p:cNvPicPr>
          <p:nvPr/>
        </p:nvPicPr>
        <p:blipFill>
          <a:blip r:embed="rId4" cstate="print"/>
          <a:srcRect/>
          <a:stretch>
            <a:fillRect/>
          </a:stretch>
        </p:blipFill>
        <p:spPr bwMode="auto">
          <a:xfrm>
            <a:off x="4644199" y="2566440"/>
            <a:ext cx="3847260" cy="2952328"/>
          </a:xfrm>
          <a:prstGeom prst="rect">
            <a:avLst/>
          </a:prstGeom>
          <a:noFill/>
          <a:ln w="9525">
            <a:noFill/>
            <a:miter lim="800000"/>
            <a:headEnd/>
            <a:tailEnd/>
          </a:ln>
          <a:effectLst/>
        </p:spPr>
      </p:pic>
      <p:sp>
        <p:nvSpPr>
          <p:cNvPr id="13" name="오른쪽 화살표 12"/>
          <p:cNvSpPr/>
          <p:nvPr/>
        </p:nvSpPr>
        <p:spPr>
          <a:xfrm>
            <a:off x="3921340" y="3932312"/>
            <a:ext cx="402418" cy="902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텍스트 개체 틀 3"/>
          <p:cNvSpPr txBox="1">
            <a:spLocks/>
          </p:cNvSpPr>
          <p:nvPr/>
        </p:nvSpPr>
        <p:spPr>
          <a:xfrm>
            <a:off x="179703" y="884209"/>
            <a:ext cx="9250081"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Long short-term </a:t>
            </a:r>
            <a:r>
              <a:rPr lang="en-US" altLang="ko-KR" kern="0" dirty="0" smtClean="0">
                <a:cs typeface="Times New Roman" panose="02020603050405020304" pitchFamily="18" charset="0"/>
              </a:rPr>
              <a:t>memory (LSTM) </a:t>
            </a:r>
            <a:r>
              <a:rPr lang="en-US" altLang="ko-KR" kern="0" dirty="0" smtClean="0">
                <a:cs typeface="Times New Roman" panose="02020603050405020304" pitchFamily="18" charset="0"/>
              </a:rPr>
              <a:t>neural </a:t>
            </a:r>
            <a:r>
              <a:rPr lang="en-US" altLang="ko-KR" kern="0" dirty="0" smtClean="0">
                <a:cs typeface="Times New Roman" panose="02020603050405020304" pitchFamily="18" charset="0"/>
              </a:rPr>
              <a:t>network</a:t>
            </a:r>
          </a:p>
          <a:p>
            <a:pPr lvl="1" latinLnBrk="0">
              <a:lnSpc>
                <a:spcPct val="120000"/>
              </a:lnSpc>
            </a:pPr>
            <a:r>
              <a:rPr lang="en-US" altLang="ko-KR" kern="0" dirty="0" smtClean="0">
                <a:cs typeface="Times New Roman" panose="02020603050405020304" pitchFamily="18" charset="0"/>
              </a:rPr>
              <a:t>Use LSTM.</a:t>
            </a:r>
          </a:p>
          <a:p>
            <a:pPr lvl="1" latinLnBrk="0">
              <a:lnSpc>
                <a:spcPct val="120000"/>
              </a:lnSpc>
            </a:pPr>
            <a:r>
              <a:rPr lang="en-US" altLang="ko-KR" kern="0" dirty="0" smtClean="0">
                <a:cs typeface="Times New Roman" panose="02020603050405020304" pitchFamily="18" charset="0"/>
              </a:rPr>
              <a:t>Do not consider Spatial information and temporal </a:t>
            </a:r>
            <a:r>
              <a:rPr lang="en-US" altLang="ko-KR" kern="0" dirty="0" smtClean="0">
                <a:cs typeface="Times New Roman" panose="02020603050405020304" pitchFamily="18" charset="0"/>
              </a:rPr>
              <a:t>information </a:t>
            </a:r>
            <a:br>
              <a:rPr lang="en-US" altLang="ko-KR" kern="0" dirty="0" smtClean="0">
                <a:cs typeface="Times New Roman" panose="02020603050405020304" pitchFamily="18" charset="0"/>
              </a:rPr>
            </a:br>
            <a:r>
              <a:rPr lang="en-US" altLang="ko-KR" kern="0" dirty="0" smtClean="0">
                <a:cs typeface="Times New Roman" panose="02020603050405020304" pitchFamily="18" charset="0"/>
              </a:rPr>
              <a:t>together.</a:t>
            </a:r>
            <a:endParaRPr lang="ko-KR" altLang="en-US" dirty="0" smtClean="0"/>
          </a:p>
          <a:p>
            <a:pPr lvl="1" latinLnBrk="0">
              <a:lnSpc>
                <a:spcPct val="120000"/>
              </a:lnSpc>
            </a:pPr>
            <a:endParaRPr lang="en-US" altLang="ko-KR" kern="0" dirty="0" smtClean="0">
              <a:cs typeface="Times New Roman" panose="02020603050405020304" pitchFamily="18" charset="0"/>
            </a:endParaRPr>
          </a:p>
          <a:p>
            <a:pPr latinLnBrk="0">
              <a:lnSpc>
                <a:spcPct val="120000"/>
              </a:lnSpc>
              <a:buNone/>
            </a:pP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p:txBody>
      </p:sp>
      <p:sp>
        <p:nvSpPr>
          <p:cNvPr id="14" name="직사각형 13"/>
          <p:cNvSpPr/>
          <p:nvPr/>
        </p:nvSpPr>
        <p:spPr>
          <a:xfrm>
            <a:off x="-1" y="6085336"/>
            <a:ext cx="9072595" cy="415498"/>
          </a:xfrm>
          <a:prstGeom prst="rect">
            <a:avLst/>
          </a:prstGeom>
        </p:spPr>
        <p:txBody>
          <a:bodyPr wrap="square">
            <a:spAutoFit/>
          </a:bodyPr>
          <a:lstStyle/>
          <a:p>
            <a:r>
              <a:rPr lang="en-US" altLang="ko-KR" sz="1050" dirty="0" smtClean="0"/>
              <a:t>Source : </a:t>
            </a:r>
            <a:r>
              <a:rPr lang="en-US" altLang="ko-KR" sz="1050" b="1" dirty="0" smtClean="0"/>
              <a:t>Li, X., </a:t>
            </a:r>
            <a:r>
              <a:rPr lang="en-US" altLang="ko-KR" sz="1050" b="1" dirty="0" err="1" smtClean="0"/>
              <a:t>Peng</a:t>
            </a:r>
            <a:r>
              <a:rPr lang="en-US" altLang="ko-KR" sz="1050" b="1" dirty="0" smtClean="0"/>
              <a:t>, L., Yao, X., Cui, S., </a:t>
            </a:r>
            <a:r>
              <a:rPr lang="en-US" altLang="ko-KR" sz="1050" b="1" dirty="0" err="1" smtClean="0"/>
              <a:t>Hu</a:t>
            </a:r>
            <a:r>
              <a:rPr lang="en-US" altLang="ko-KR" sz="1050" b="1" dirty="0" smtClean="0"/>
              <a:t>, Y., You, C., &amp; Chi, T. (2017). Long short-term memory neural network for air pollutant concentration predictions: Method development and evaluation. Environmental Pollution, 231, 997–1004.</a:t>
            </a:r>
            <a:endParaRPr lang="ko-KR" altLang="en-US" sz="1050" b="1" dirty="0"/>
          </a:p>
        </p:txBody>
      </p:sp>
      <p:sp>
        <p:nvSpPr>
          <p:cNvPr id="16" name="Rectangle 14">
            <a:extLst>
              <a:ext uri="{FF2B5EF4-FFF2-40B4-BE49-F238E27FC236}">
                <a16:creationId xmlns:a16="http://schemas.microsoft.com/office/drawing/2014/main" xmlns="" id="{7225D489-3DC5-4F5D-BF6D-7CDB986398A9}"/>
              </a:ext>
            </a:extLst>
          </p:cNvPr>
          <p:cNvSpPr/>
          <p:nvPr/>
        </p:nvSpPr>
        <p:spPr>
          <a:xfrm>
            <a:off x="179703" y="5590776"/>
            <a:ext cx="4608512" cy="338554"/>
          </a:xfrm>
          <a:prstGeom prst="rect">
            <a:avLst/>
          </a:prstGeom>
        </p:spPr>
        <p:txBody>
          <a:bodyPr wrap="square">
            <a:spAutoFit/>
          </a:bodyPr>
          <a:lstStyle/>
          <a:p>
            <a:r>
              <a:rPr lang="en-US" sz="1600" b="1" kern="0" dirty="0" smtClean="0">
                <a:latin typeface="Times New Roman" panose="02020603050405020304" pitchFamily="18" charset="0"/>
                <a:cs typeface="Times New Roman" panose="02020603050405020304" pitchFamily="18" charset="0"/>
              </a:rPr>
              <a:t>Distribution of measuring stations in Beijing City</a:t>
            </a:r>
            <a:endParaRPr lang="en-US" sz="1600" b="1" dirty="0"/>
          </a:p>
        </p:txBody>
      </p:sp>
      <p:sp>
        <p:nvSpPr>
          <p:cNvPr id="18" name="Rectangle 14">
            <a:extLst>
              <a:ext uri="{FF2B5EF4-FFF2-40B4-BE49-F238E27FC236}">
                <a16:creationId xmlns:a16="http://schemas.microsoft.com/office/drawing/2014/main" xmlns="" id="{7225D489-3DC5-4F5D-BF6D-7CDB986398A9}"/>
              </a:ext>
            </a:extLst>
          </p:cNvPr>
          <p:cNvSpPr/>
          <p:nvPr/>
        </p:nvSpPr>
        <p:spPr>
          <a:xfrm>
            <a:off x="4829399" y="5590776"/>
            <a:ext cx="4207288" cy="338554"/>
          </a:xfrm>
          <a:prstGeom prst="rect">
            <a:avLst/>
          </a:prstGeom>
        </p:spPr>
        <p:txBody>
          <a:bodyPr wrap="square">
            <a:spAutoFit/>
          </a:bodyPr>
          <a:lstStyle/>
          <a:p>
            <a:r>
              <a:rPr lang="en-US" sz="1600" b="1" kern="0" dirty="0" smtClean="0">
                <a:latin typeface="Times New Roman" panose="02020603050405020304" pitchFamily="18" charset="0"/>
                <a:cs typeface="Times New Roman" panose="02020603050405020304" pitchFamily="18" charset="0"/>
              </a:rPr>
              <a:t>Network framework of the LSTME model</a:t>
            </a:r>
            <a:endParaRPr lang="en-US" sz="1600" b="1" dirty="0"/>
          </a:p>
        </p:txBody>
      </p:sp>
      <p:sp>
        <p:nvSpPr>
          <p:cNvPr id="11"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Related work</a:t>
            </a:r>
            <a:endParaRPr lang="ko-KR" altLang="en-US" sz="2800" dirty="0" smtClean="0">
              <a:solidFill>
                <a:schemeClr val="tx2"/>
              </a:solidFill>
              <a:ea typeface="HY헤드라인M" charset="0"/>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4"/>
          </p:nvPr>
        </p:nvSpPr>
        <p:spPr/>
        <p:txBody>
          <a:bodyPr/>
          <a:lstStyle/>
          <a:p>
            <a:fld id="{9F669501-7CBD-40AE-87EA-309AA74DD57C}" type="slidenum">
              <a:rPr lang="ko-KR" altLang="en-US" smtClean="0"/>
              <a:pPr/>
              <a:t>6</a:t>
            </a:fld>
            <a:endParaRPr lang="ko-KR" altLang="en-US" dirty="0"/>
          </a:p>
        </p:txBody>
      </p:sp>
      <p:sp>
        <p:nvSpPr>
          <p:cNvPr id="15" name="텍스트 개체 틀 3"/>
          <p:cNvSpPr txBox="1">
            <a:spLocks/>
          </p:cNvSpPr>
          <p:nvPr/>
        </p:nvSpPr>
        <p:spPr>
          <a:xfrm>
            <a:off x="179703" y="884209"/>
            <a:ext cx="8535701"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A Deep CNN-LSTM Model</a:t>
            </a:r>
          </a:p>
          <a:p>
            <a:pPr lvl="1" latinLnBrk="0">
              <a:lnSpc>
                <a:spcPct val="120000"/>
              </a:lnSpc>
            </a:pPr>
            <a:r>
              <a:rPr lang="en-US" altLang="ko-KR" kern="0" dirty="0" smtClean="0">
                <a:cs typeface="Times New Roman" panose="02020603050405020304" pitchFamily="18" charset="0"/>
              </a:rPr>
              <a:t>Use </a:t>
            </a:r>
            <a:r>
              <a:rPr lang="en-US" altLang="ko-KR" kern="0" dirty="0" smtClean="0">
                <a:cs typeface="Times New Roman" panose="02020603050405020304" pitchFamily="18" charset="0"/>
              </a:rPr>
              <a:t>additional 1D CNN to extract important temporal feature.</a:t>
            </a:r>
          </a:p>
          <a:p>
            <a:pPr lvl="1" latinLnBrk="0">
              <a:lnSpc>
                <a:spcPct val="120000"/>
              </a:lnSpc>
            </a:pPr>
            <a:r>
              <a:rPr lang="en-US" altLang="ko-KR" kern="0" dirty="0" smtClean="0">
                <a:cs typeface="Times New Roman" panose="02020603050405020304" pitchFamily="18" charset="0"/>
              </a:rPr>
              <a:t>Exclude </a:t>
            </a:r>
            <a:r>
              <a:rPr lang="en-US" altLang="ko-KR" kern="0" dirty="0" smtClean="0">
                <a:cs typeface="Times New Roman" panose="02020603050405020304" pitchFamily="18" charset="0"/>
              </a:rPr>
              <a:t>a spatial information</a:t>
            </a:r>
            <a:r>
              <a:rPr lang="en-US" altLang="ko-KR" kern="0" dirty="0" smtClean="0">
                <a:cs typeface="Times New Roman" panose="02020603050405020304" pitchFamily="18" charset="0"/>
              </a:rPr>
              <a:t>.</a:t>
            </a:r>
            <a:br>
              <a:rPr lang="en-US" altLang="ko-KR" kern="0" dirty="0" smtClean="0">
                <a:cs typeface="Times New Roman" panose="02020603050405020304" pitchFamily="18" charset="0"/>
              </a:rPr>
            </a:br>
            <a:endParaRPr lang="en-US" altLang="ko-KR" dirty="0" smtClean="0"/>
          </a:p>
          <a:p>
            <a:pPr lvl="1" latinLnBrk="0">
              <a:lnSpc>
                <a:spcPct val="120000"/>
              </a:lnSpc>
              <a:buNone/>
            </a:pPr>
            <a:endParaRPr lang="ko-KR" altLang="en-US" dirty="0" smtClean="0"/>
          </a:p>
          <a:p>
            <a:pPr lvl="1" latinLnBrk="0">
              <a:lnSpc>
                <a:spcPct val="120000"/>
              </a:lnSpc>
            </a:pPr>
            <a:endParaRPr lang="en-US" altLang="ko-KR" kern="0" dirty="0" smtClean="0">
              <a:cs typeface="Times New Roman" panose="02020603050405020304" pitchFamily="18" charset="0"/>
            </a:endParaRPr>
          </a:p>
          <a:p>
            <a:pPr latinLnBrk="0">
              <a:lnSpc>
                <a:spcPct val="120000"/>
              </a:lnSpc>
              <a:buNone/>
            </a:pP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r>
              <a:rPr lang="en-US" altLang="ko-KR" kern="0" dirty="0" smtClean="0">
                <a:cs typeface="Times New Roman" panose="02020603050405020304" pitchFamily="18" charset="0"/>
              </a:rPr>
              <a:t/>
            </a:r>
            <a:br>
              <a:rPr lang="en-US" altLang="ko-KR" kern="0" dirty="0" smtClean="0">
                <a:cs typeface="Times New Roman" panose="02020603050405020304" pitchFamily="18" charset="0"/>
              </a:rPr>
            </a:b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a:p>
            <a:pPr latinLnBrk="0">
              <a:lnSpc>
                <a:spcPct val="120000"/>
              </a:lnSpc>
              <a:buNone/>
            </a:pPr>
            <a:endParaRPr lang="en-US" altLang="ko-KR" kern="0" dirty="0" smtClean="0">
              <a:cs typeface="Times New Roman" panose="02020603050405020304" pitchFamily="18" charset="0"/>
            </a:endParaRPr>
          </a:p>
        </p:txBody>
      </p:sp>
      <p:sp>
        <p:nvSpPr>
          <p:cNvPr id="14" name="직사각형 13"/>
          <p:cNvSpPr/>
          <p:nvPr/>
        </p:nvSpPr>
        <p:spPr>
          <a:xfrm>
            <a:off x="-1" y="6085336"/>
            <a:ext cx="9072595" cy="415498"/>
          </a:xfrm>
          <a:prstGeom prst="rect">
            <a:avLst/>
          </a:prstGeom>
        </p:spPr>
        <p:txBody>
          <a:bodyPr wrap="square">
            <a:spAutoFit/>
          </a:bodyPr>
          <a:lstStyle/>
          <a:p>
            <a:r>
              <a:rPr lang="en-US" altLang="ko-KR" sz="1050" dirty="0" smtClean="0"/>
              <a:t>Source : </a:t>
            </a:r>
            <a:r>
              <a:rPr lang="en-US" altLang="ko-KR" sz="1050" b="1" dirty="0" smtClean="0"/>
              <a:t>Huang, C. J., &amp; </a:t>
            </a:r>
            <a:r>
              <a:rPr lang="en-US" altLang="ko-KR" sz="1050" b="1" dirty="0" err="1" smtClean="0"/>
              <a:t>Kuo</a:t>
            </a:r>
            <a:r>
              <a:rPr lang="en-US" altLang="ko-KR" sz="1050" b="1" dirty="0" smtClean="0"/>
              <a:t>, P. H. (2018). A deep </a:t>
            </a:r>
            <a:r>
              <a:rPr lang="en-US" altLang="ko-KR" sz="1050" b="1" dirty="0" err="1" smtClean="0"/>
              <a:t>cnn-lstm</a:t>
            </a:r>
            <a:r>
              <a:rPr lang="en-US" altLang="ko-KR" sz="1050" b="1" dirty="0" smtClean="0"/>
              <a:t> model for particulate matter (Pm2.5) forecasting in smart cities. Sensors (Switzerland), 18(7</a:t>
            </a:r>
            <a:r>
              <a:rPr lang="en-US" altLang="ko-KR" sz="1050" b="1" dirty="0" smtClean="0"/>
              <a:t>).</a:t>
            </a:r>
            <a:endParaRPr lang="ko-KR" altLang="en-US" sz="1050" b="1" dirty="0"/>
          </a:p>
        </p:txBody>
      </p:sp>
      <p:sp>
        <p:nvSpPr>
          <p:cNvPr id="11"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Related work</a:t>
            </a:r>
            <a:endParaRPr lang="ko-KR" altLang="en-US" sz="2800" dirty="0" smtClean="0">
              <a:solidFill>
                <a:schemeClr val="tx2"/>
              </a:solidFill>
              <a:ea typeface="HY헤드라인M" charset="0"/>
            </a:endParaRPr>
          </a:p>
        </p:txBody>
      </p:sp>
      <p:pic>
        <p:nvPicPr>
          <p:cNvPr id="101378" name="Picture 2"/>
          <p:cNvPicPr>
            <a:picLocks noChangeAspect="1" noChangeArrowheads="1"/>
          </p:cNvPicPr>
          <p:nvPr/>
        </p:nvPicPr>
        <p:blipFill>
          <a:blip r:embed="rId3"/>
          <a:srcRect/>
          <a:stretch>
            <a:fillRect/>
          </a:stretch>
        </p:blipFill>
        <p:spPr bwMode="auto">
          <a:xfrm>
            <a:off x="1571604" y="2428868"/>
            <a:ext cx="6000760" cy="3469485"/>
          </a:xfrm>
          <a:prstGeom prst="rect">
            <a:avLst/>
          </a:prstGeom>
          <a:noFill/>
          <a:ln w="9525">
            <a:noFill/>
            <a:miter lim="800000"/>
            <a:headEnd/>
            <a:tailEnd/>
          </a:ln>
          <a:effectLst/>
        </p:spPr>
      </p:pic>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latin typeface="+mj-lt"/>
                <a:ea typeface="HY헤드라인M" charset="0"/>
              </a:rPr>
              <a:t>Theoretical </a:t>
            </a:r>
            <a:r>
              <a:rPr lang="en-US" altLang="ko-KR" sz="2800" b="1" dirty="0" smtClean="0">
                <a:solidFill>
                  <a:schemeClr val="tx2"/>
                </a:solidFill>
                <a:latin typeface="+mj-lt"/>
                <a:ea typeface="HY헤드라인M" charset="0"/>
              </a:rPr>
              <a:t>Background</a:t>
            </a:r>
            <a:endParaRPr lang="en-US" altLang="ko-KR" sz="2800" b="1" dirty="0" smtClean="0">
              <a:solidFill>
                <a:schemeClr val="tx2"/>
              </a:solidFill>
              <a:latin typeface="+mj-lt"/>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7</a:t>
            </a:fld>
            <a:endParaRPr lang="ko-KR" altLang="en-US" dirty="0"/>
          </a:p>
        </p:txBody>
      </p:sp>
      <p:sp>
        <p:nvSpPr>
          <p:cNvPr id="39" name="텍스트 개체 틀 3"/>
          <p:cNvSpPr txBox="1">
            <a:spLocks/>
          </p:cNvSpPr>
          <p:nvPr/>
        </p:nvSpPr>
        <p:spPr>
          <a:xfrm>
            <a:off x="179512" y="785794"/>
            <a:ext cx="8928992" cy="5616625"/>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err="1" smtClean="0">
                <a:cs typeface="Times New Roman" panose="02020603050405020304" pitchFamily="18" charset="0"/>
              </a:rPr>
              <a:t>Convolutional</a:t>
            </a:r>
            <a:r>
              <a:rPr lang="en-US" altLang="ko-KR" kern="0" dirty="0" smtClean="0">
                <a:cs typeface="Times New Roman" panose="02020603050405020304" pitchFamily="18" charset="0"/>
              </a:rPr>
              <a:t> Long-Short Term Memory (</a:t>
            </a:r>
            <a:r>
              <a:rPr lang="en-US" altLang="ko-KR" kern="0" dirty="0" err="1" smtClean="0">
                <a:cs typeface="Times New Roman" panose="02020603050405020304" pitchFamily="18" charset="0"/>
              </a:rPr>
              <a:t>ConvLSTM</a:t>
            </a:r>
            <a:r>
              <a:rPr lang="en-US" altLang="ko-KR" kern="0" dirty="0" smtClean="0">
                <a:cs typeface="Times New Roman" panose="02020603050405020304" pitchFamily="18" charset="0"/>
              </a:rPr>
              <a:t>)</a:t>
            </a:r>
            <a:endParaRPr lang="en-US" altLang="ko-KR" kern="0" dirty="0" smtClean="0">
              <a:cs typeface="Times New Roman" panose="02020603050405020304" pitchFamily="18" charset="0"/>
            </a:endParaRPr>
          </a:p>
        </p:txBody>
      </p:sp>
      <p:pic>
        <p:nvPicPr>
          <p:cNvPr id="40963" name="Picture 3"/>
          <p:cNvPicPr>
            <a:picLocks noChangeAspect="1" noChangeArrowheads="1"/>
          </p:cNvPicPr>
          <p:nvPr/>
        </p:nvPicPr>
        <p:blipFill>
          <a:blip r:embed="rId3" cstate="print"/>
          <a:srcRect/>
          <a:stretch>
            <a:fillRect/>
          </a:stretch>
        </p:blipFill>
        <p:spPr bwMode="auto">
          <a:xfrm>
            <a:off x="2502008" y="4345552"/>
            <a:ext cx="3998818" cy="1181887"/>
          </a:xfrm>
          <a:prstGeom prst="rect">
            <a:avLst/>
          </a:prstGeom>
          <a:noFill/>
          <a:ln w="19050">
            <a:solidFill>
              <a:srgbClr val="FF0000"/>
            </a:solidFill>
            <a:miter lim="800000"/>
            <a:headEnd/>
            <a:tailEnd/>
          </a:ln>
          <a:effectLst/>
        </p:spPr>
      </p:pic>
      <p:sp>
        <p:nvSpPr>
          <p:cNvPr id="12" name="직사각형 11"/>
          <p:cNvSpPr/>
          <p:nvPr/>
        </p:nvSpPr>
        <p:spPr>
          <a:xfrm>
            <a:off x="-1" y="6085336"/>
            <a:ext cx="9072595" cy="415498"/>
          </a:xfrm>
          <a:prstGeom prst="rect">
            <a:avLst/>
          </a:prstGeom>
        </p:spPr>
        <p:txBody>
          <a:bodyPr wrap="square">
            <a:spAutoFit/>
          </a:bodyPr>
          <a:lstStyle/>
          <a:p>
            <a:r>
              <a:rPr lang="en-US" altLang="ko-KR" sz="1050" dirty="0" smtClean="0"/>
              <a:t>Source : </a:t>
            </a:r>
            <a:r>
              <a:rPr lang="en-US" altLang="ko-KR" sz="1050" b="1" dirty="0" smtClean="0"/>
              <a:t>Shi, X., Chen, Z., &amp; Wang, H. (</a:t>
            </a:r>
            <a:r>
              <a:rPr lang="en-US" altLang="ko-KR" sz="1050" b="1" dirty="0" err="1" smtClean="0"/>
              <a:t>n.d</a:t>
            </a:r>
            <a:r>
              <a:rPr lang="en-US" altLang="ko-KR" sz="1050" b="1" dirty="0" smtClean="0"/>
              <a:t>.). </a:t>
            </a:r>
            <a:r>
              <a:rPr lang="en-US" altLang="ko-KR" sz="1050" b="1" dirty="0" err="1" smtClean="0"/>
              <a:t>Convolutional</a:t>
            </a:r>
            <a:r>
              <a:rPr lang="en-US" altLang="ko-KR" sz="1050" b="1" dirty="0" smtClean="0"/>
              <a:t> LSTM Network : A Machine Learning Approach for Precipitation </a:t>
            </a:r>
            <a:r>
              <a:rPr lang="en-US" altLang="ko-KR" sz="1050" b="1" dirty="0" err="1" smtClean="0"/>
              <a:t>Nowcasting</a:t>
            </a:r>
            <a:r>
              <a:rPr lang="en-US" altLang="ko-KR" sz="1050" b="1" dirty="0" smtClean="0"/>
              <a:t> </a:t>
            </a:r>
            <a:r>
              <a:rPr lang="en-US" altLang="ko-KR" sz="1050" b="1" dirty="0" err="1" smtClean="0"/>
              <a:t>arXiv</a:t>
            </a:r>
            <a:r>
              <a:rPr lang="en-US" altLang="ko-KR" sz="1050" b="1" dirty="0" smtClean="0"/>
              <a:t> : 1506 . 04214v2 [ </a:t>
            </a:r>
            <a:r>
              <a:rPr lang="en-US" altLang="ko-KR" sz="1050" b="1" dirty="0" err="1" smtClean="0"/>
              <a:t>cs</a:t>
            </a:r>
            <a:r>
              <a:rPr lang="en-US" altLang="ko-KR" sz="1050" b="1" dirty="0" smtClean="0"/>
              <a:t> . CV ] 19 Sep 2015, 1–12.</a:t>
            </a:r>
            <a:endParaRPr lang="ko-KR" altLang="en-US" sz="1050" b="1" dirty="0"/>
          </a:p>
        </p:txBody>
      </p:sp>
      <p:grpSp>
        <p:nvGrpSpPr>
          <p:cNvPr id="14" name="그룹 13"/>
          <p:cNvGrpSpPr/>
          <p:nvPr/>
        </p:nvGrpSpPr>
        <p:grpSpPr>
          <a:xfrm>
            <a:off x="4067944" y="2433998"/>
            <a:ext cx="4609271" cy="1224512"/>
            <a:chOff x="2656138" y="3459855"/>
            <a:chExt cx="2967247" cy="1356363"/>
          </a:xfrm>
        </p:grpSpPr>
        <p:pic>
          <p:nvPicPr>
            <p:cNvPr id="1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866839" y="3459855"/>
              <a:ext cx="1756546" cy="1237275"/>
            </a:xfrm>
            <a:prstGeom prst="rect">
              <a:avLst/>
            </a:prstGeom>
            <a:noFill/>
            <a:ln w="9525">
              <a:noFill/>
              <a:miter lim="800000"/>
              <a:headEnd/>
              <a:tailEnd/>
            </a:ln>
          </p:spPr>
        </p:pic>
        <p:pic>
          <p:nvPicPr>
            <p:cNvPr id="16" name="Picture 5"/>
            <p:cNvPicPr>
              <a:picLocks noChangeAspect="1" noChangeArrowheads="1"/>
            </p:cNvPicPr>
            <p:nvPr/>
          </p:nvPicPr>
          <p:blipFill>
            <a:blip r:embed="rId5" cstate="print">
              <a:clrChange>
                <a:clrFrom>
                  <a:srgbClr val="FFFFFF"/>
                </a:clrFrom>
                <a:clrTo>
                  <a:srgbClr val="FFFFFF">
                    <a:alpha val="0"/>
                  </a:srgbClr>
                </a:clrTo>
              </a:clrChange>
            </a:blip>
            <a:srcRect b="5819"/>
            <a:stretch>
              <a:fillRect/>
            </a:stretch>
          </p:blipFill>
          <p:spPr bwMode="auto">
            <a:xfrm>
              <a:off x="2656138" y="3460016"/>
              <a:ext cx="2451018" cy="1356202"/>
            </a:xfrm>
            <a:prstGeom prst="rect">
              <a:avLst/>
            </a:prstGeom>
            <a:noFill/>
            <a:ln w="9525">
              <a:noFill/>
              <a:miter lim="800000"/>
              <a:headEnd/>
              <a:tailEnd/>
            </a:ln>
          </p:spPr>
        </p:pic>
      </p:grpSp>
      <p:pic>
        <p:nvPicPr>
          <p:cNvPr id="44033"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95536" y="2073958"/>
            <a:ext cx="2817337" cy="1469684"/>
          </a:xfrm>
          <a:prstGeom prst="rect">
            <a:avLst/>
          </a:prstGeom>
          <a:noFill/>
          <a:ln w="9525">
            <a:noFill/>
            <a:miter lim="800000"/>
            <a:headEnd/>
            <a:tailEnd/>
          </a:ln>
        </p:spPr>
      </p:pic>
      <p:sp>
        <p:nvSpPr>
          <p:cNvPr id="19" name="TextBox 18"/>
          <p:cNvSpPr txBox="1"/>
          <p:nvPr/>
        </p:nvSpPr>
        <p:spPr>
          <a:xfrm>
            <a:off x="323528" y="3608920"/>
            <a:ext cx="4176464" cy="369332"/>
          </a:xfrm>
          <a:prstGeom prst="rect">
            <a:avLst/>
          </a:prstGeom>
          <a:noFill/>
        </p:spPr>
        <p:txBody>
          <a:bodyPr wrap="square" rtlCol="0">
            <a:spAutoFit/>
          </a:bodyPr>
          <a:lstStyle/>
          <a:p>
            <a:pPr algn="ctr"/>
            <a:r>
              <a:rPr lang="en-US" altLang="ko-KR" b="1" dirty="0" smtClean="0"/>
              <a:t>3D Tensor (row x column x feature)</a:t>
            </a:r>
            <a:endParaRPr lang="ko-KR" altLang="en-US" b="1" dirty="0"/>
          </a:p>
        </p:txBody>
      </p:sp>
      <p:cxnSp>
        <p:nvCxnSpPr>
          <p:cNvPr id="24" name="직선 연결선 23"/>
          <p:cNvCxnSpPr/>
          <p:nvPr/>
        </p:nvCxnSpPr>
        <p:spPr>
          <a:xfrm>
            <a:off x="1907704" y="2875825"/>
            <a:ext cx="1080120" cy="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951788" y="2578014"/>
            <a:ext cx="1296144" cy="646331"/>
          </a:xfrm>
          <a:prstGeom prst="rect">
            <a:avLst/>
          </a:prstGeom>
          <a:noFill/>
        </p:spPr>
        <p:txBody>
          <a:bodyPr wrap="square" rtlCol="0">
            <a:spAutoFit/>
          </a:bodyPr>
          <a:lstStyle/>
          <a:p>
            <a:r>
              <a:rPr lang="en-US" altLang="ko-KR" b="1" dirty="0" smtClean="0"/>
              <a:t>CNN kernel</a:t>
            </a:r>
            <a:endParaRPr lang="ko-KR" altLang="en-US" b="1" dirty="0"/>
          </a:p>
        </p:txBody>
      </p:sp>
      <p:sp>
        <p:nvSpPr>
          <p:cNvPr id="26" name="TextBox 25"/>
          <p:cNvSpPr txBox="1"/>
          <p:nvPr/>
        </p:nvSpPr>
        <p:spPr>
          <a:xfrm>
            <a:off x="4716016" y="2064666"/>
            <a:ext cx="1008080" cy="369332"/>
          </a:xfrm>
          <a:prstGeom prst="rect">
            <a:avLst/>
          </a:prstGeom>
          <a:noFill/>
        </p:spPr>
        <p:txBody>
          <a:bodyPr wrap="square" rtlCol="0">
            <a:spAutoFit/>
          </a:bodyPr>
          <a:lstStyle/>
          <a:p>
            <a:r>
              <a:rPr lang="en-US" altLang="ko-KR" dirty="0" smtClean="0"/>
              <a:t>H</a:t>
            </a:r>
            <a:r>
              <a:rPr lang="en-US" altLang="ko-KR" sz="1200" dirty="0" smtClean="0"/>
              <a:t>t-1</a:t>
            </a:r>
            <a:r>
              <a:rPr lang="en-US" altLang="ko-KR" dirty="0" smtClean="0"/>
              <a:t>, C</a:t>
            </a:r>
            <a:r>
              <a:rPr lang="en-US" altLang="ko-KR" sz="1200" dirty="0" smtClean="0"/>
              <a:t>t-1</a:t>
            </a:r>
            <a:endParaRPr lang="ko-KR" altLang="en-US" dirty="0"/>
          </a:p>
        </p:txBody>
      </p:sp>
      <p:sp>
        <p:nvSpPr>
          <p:cNvPr id="27" name="TextBox 26"/>
          <p:cNvSpPr txBox="1"/>
          <p:nvPr/>
        </p:nvSpPr>
        <p:spPr>
          <a:xfrm>
            <a:off x="3503280" y="5559998"/>
            <a:ext cx="2376264" cy="369332"/>
          </a:xfrm>
          <a:prstGeom prst="rect">
            <a:avLst/>
          </a:prstGeom>
          <a:noFill/>
        </p:spPr>
        <p:txBody>
          <a:bodyPr wrap="square" rtlCol="0">
            <a:spAutoFit/>
          </a:bodyPr>
          <a:lstStyle/>
          <a:p>
            <a:r>
              <a:rPr lang="en-US" altLang="ko-KR" b="1" dirty="0" err="1" smtClean="0"/>
              <a:t>ConvLSTM</a:t>
            </a:r>
            <a:r>
              <a:rPr lang="en-US" altLang="ko-KR" b="1" dirty="0" smtClean="0"/>
              <a:t> Equation</a:t>
            </a:r>
            <a:endParaRPr lang="ko-KR" altLang="en-US" b="1" dirty="0"/>
          </a:p>
        </p:txBody>
      </p:sp>
      <p:sp>
        <p:nvSpPr>
          <p:cNvPr id="29" name="TextBox 28"/>
          <p:cNvSpPr txBox="1"/>
          <p:nvPr/>
        </p:nvSpPr>
        <p:spPr>
          <a:xfrm>
            <a:off x="6228216" y="2064472"/>
            <a:ext cx="1008080" cy="369332"/>
          </a:xfrm>
          <a:prstGeom prst="rect">
            <a:avLst/>
          </a:prstGeom>
          <a:noFill/>
        </p:spPr>
        <p:txBody>
          <a:bodyPr wrap="square" rtlCol="0">
            <a:spAutoFit/>
          </a:bodyPr>
          <a:lstStyle/>
          <a:p>
            <a:r>
              <a:rPr lang="en-US" altLang="ko-KR" dirty="0" smtClean="0"/>
              <a:t>H</a:t>
            </a:r>
            <a:r>
              <a:rPr lang="en-US" altLang="ko-KR" sz="1200" dirty="0" smtClean="0"/>
              <a:t>t</a:t>
            </a:r>
            <a:r>
              <a:rPr lang="en-US" altLang="ko-KR" dirty="0" smtClean="0"/>
              <a:t>, C</a:t>
            </a:r>
            <a:r>
              <a:rPr lang="en-US" altLang="ko-KR" sz="1200" dirty="0" smtClean="0"/>
              <a:t>t</a:t>
            </a:r>
            <a:endParaRPr lang="ko-KR" altLang="en-US" dirty="0"/>
          </a:p>
        </p:txBody>
      </p:sp>
      <p:sp>
        <p:nvSpPr>
          <p:cNvPr id="30" name="TextBox 29"/>
          <p:cNvSpPr txBox="1"/>
          <p:nvPr/>
        </p:nvSpPr>
        <p:spPr>
          <a:xfrm>
            <a:off x="7069965" y="3370102"/>
            <a:ext cx="620546" cy="369332"/>
          </a:xfrm>
          <a:prstGeom prst="rect">
            <a:avLst/>
          </a:prstGeom>
          <a:noFill/>
        </p:spPr>
        <p:txBody>
          <a:bodyPr wrap="square" rtlCol="0">
            <a:spAutoFit/>
          </a:bodyPr>
          <a:lstStyle/>
          <a:p>
            <a:r>
              <a:rPr lang="en-US" altLang="ko-KR" dirty="0" smtClean="0"/>
              <a:t>X</a:t>
            </a:r>
            <a:r>
              <a:rPr lang="en-US" altLang="ko-KR" sz="1200" dirty="0" smtClean="0"/>
              <a:t>t+1</a:t>
            </a:r>
            <a:endParaRPr lang="ko-KR" altLang="en-US" dirty="0"/>
          </a:p>
        </p:txBody>
      </p:sp>
      <p:sp>
        <p:nvSpPr>
          <p:cNvPr id="32" name="TextBox 31"/>
          <p:cNvSpPr txBox="1"/>
          <p:nvPr/>
        </p:nvSpPr>
        <p:spPr>
          <a:xfrm>
            <a:off x="7748752" y="2044293"/>
            <a:ext cx="1476242" cy="369332"/>
          </a:xfrm>
          <a:prstGeom prst="rect">
            <a:avLst/>
          </a:prstGeom>
          <a:noFill/>
        </p:spPr>
        <p:txBody>
          <a:bodyPr wrap="square" rtlCol="0">
            <a:spAutoFit/>
          </a:bodyPr>
          <a:lstStyle/>
          <a:p>
            <a:r>
              <a:rPr lang="en-US" altLang="ko-KR" dirty="0" smtClean="0"/>
              <a:t>H</a:t>
            </a:r>
            <a:r>
              <a:rPr lang="en-US" altLang="ko-KR" sz="1200" dirty="0" smtClean="0"/>
              <a:t>t+1</a:t>
            </a:r>
            <a:r>
              <a:rPr lang="en-US" altLang="ko-KR" dirty="0" smtClean="0"/>
              <a:t>, C</a:t>
            </a:r>
            <a:r>
              <a:rPr lang="en-US" altLang="ko-KR" sz="1200" dirty="0" smtClean="0"/>
              <a:t>t+1</a:t>
            </a:r>
            <a:endParaRPr lang="ko-KR" altLang="en-US" dirty="0"/>
          </a:p>
        </p:txBody>
      </p:sp>
      <p:sp>
        <p:nvSpPr>
          <p:cNvPr id="33" name="TextBox 32"/>
          <p:cNvSpPr txBox="1"/>
          <p:nvPr/>
        </p:nvSpPr>
        <p:spPr>
          <a:xfrm>
            <a:off x="5580112" y="3370102"/>
            <a:ext cx="620546" cy="369332"/>
          </a:xfrm>
          <a:prstGeom prst="rect">
            <a:avLst/>
          </a:prstGeom>
          <a:noFill/>
        </p:spPr>
        <p:txBody>
          <a:bodyPr wrap="square" rtlCol="0">
            <a:spAutoFit/>
          </a:bodyPr>
          <a:lstStyle/>
          <a:p>
            <a:r>
              <a:rPr lang="en-US" altLang="ko-KR" dirty="0" err="1" smtClean="0"/>
              <a:t>X</a:t>
            </a:r>
            <a:r>
              <a:rPr lang="en-US" altLang="ko-KR" sz="1200" dirty="0" err="1" smtClean="0"/>
              <a:t>t</a:t>
            </a:r>
            <a:endParaRPr lang="ko-KR" altLang="en-US" dirty="0"/>
          </a:p>
        </p:txBody>
      </p:sp>
      <p:sp>
        <p:nvSpPr>
          <p:cNvPr id="34" name="TextBox 33"/>
          <p:cNvSpPr txBox="1"/>
          <p:nvPr/>
        </p:nvSpPr>
        <p:spPr>
          <a:xfrm>
            <a:off x="4355976" y="3648842"/>
            <a:ext cx="4176464" cy="369332"/>
          </a:xfrm>
          <a:prstGeom prst="rect">
            <a:avLst/>
          </a:prstGeom>
          <a:noFill/>
        </p:spPr>
        <p:txBody>
          <a:bodyPr wrap="square" rtlCol="0">
            <a:spAutoFit/>
          </a:bodyPr>
          <a:lstStyle/>
          <a:p>
            <a:pPr algn="ctr"/>
            <a:r>
              <a:rPr lang="en-US" altLang="ko-KR" b="1" dirty="0" smtClean="0"/>
              <a:t>Inner structure of </a:t>
            </a:r>
            <a:r>
              <a:rPr lang="en-US" altLang="ko-KR" b="1" dirty="0" err="1" smtClean="0"/>
              <a:t>ConvLSTM</a:t>
            </a:r>
            <a:endParaRPr lang="ko-KR" altLang="en-US" b="1" dirty="0"/>
          </a:p>
        </p:txBody>
      </p:sp>
      <p:cxnSp>
        <p:nvCxnSpPr>
          <p:cNvPr id="36" name="직선 화살표 연결선 35"/>
          <p:cNvCxnSpPr/>
          <p:nvPr/>
        </p:nvCxnSpPr>
        <p:spPr>
          <a:xfrm>
            <a:off x="4698562" y="2001950"/>
            <a:ext cx="3744416" cy="0"/>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388424" y="1785926"/>
            <a:ext cx="720080" cy="369332"/>
          </a:xfrm>
          <a:prstGeom prst="rect">
            <a:avLst/>
          </a:prstGeom>
          <a:noFill/>
        </p:spPr>
        <p:txBody>
          <a:bodyPr wrap="square" rtlCol="0">
            <a:spAutoFit/>
          </a:bodyPr>
          <a:lstStyle/>
          <a:p>
            <a:r>
              <a:rPr lang="en-US" altLang="ko-KR" b="1" dirty="0" smtClean="0">
                <a:solidFill>
                  <a:srgbClr val="FF0000"/>
                </a:solidFill>
              </a:rPr>
              <a:t>time</a:t>
            </a:r>
            <a:endParaRPr lang="ko-KR" altLang="en-US" b="1" dirty="0">
              <a:solidFill>
                <a:srgbClr val="FF0000"/>
              </a:solidFill>
            </a:endParaRPr>
          </a:p>
        </p:txBody>
      </p:sp>
      <p:cxnSp>
        <p:nvCxnSpPr>
          <p:cNvPr id="40" name="직선 화살표 연결선 39"/>
          <p:cNvCxnSpPr/>
          <p:nvPr/>
        </p:nvCxnSpPr>
        <p:spPr>
          <a:xfrm>
            <a:off x="1538594" y="2001950"/>
            <a:ext cx="1809270" cy="0"/>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47864" y="1785926"/>
            <a:ext cx="720080" cy="369332"/>
          </a:xfrm>
          <a:prstGeom prst="rect">
            <a:avLst/>
          </a:prstGeom>
          <a:noFill/>
        </p:spPr>
        <p:txBody>
          <a:bodyPr wrap="square" rtlCol="0">
            <a:spAutoFit/>
          </a:bodyPr>
          <a:lstStyle/>
          <a:p>
            <a:r>
              <a:rPr lang="en-US" altLang="ko-KR" b="1" dirty="0" smtClean="0"/>
              <a:t>row</a:t>
            </a:r>
            <a:endParaRPr lang="ko-KR" altLang="en-US" b="1" dirty="0"/>
          </a:p>
        </p:txBody>
      </p:sp>
      <p:cxnSp>
        <p:nvCxnSpPr>
          <p:cNvPr id="45" name="직선 화살표 연결선 44"/>
          <p:cNvCxnSpPr/>
          <p:nvPr/>
        </p:nvCxnSpPr>
        <p:spPr>
          <a:xfrm flipV="1">
            <a:off x="251520" y="2064472"/>
            <a:ext cx="1080120" cy="1159873"/>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79512" y="2280690"/>
            <a:ext cx="1080120" cy="369332"/>
          </a:xfrm>
          <a:prstGeom prst="rect">
            <a:avLst/>
          </a:prstGeom>
          <a:noFill/>
        </p:spPr>
        <p:txBody>
          <a:bodyPr wrap="square" rtlCol="0">
            <a:spAutoFit/>
          </a:bodyPr>
          <a:lstStyle/>
          <a:p>
            <a:r>
              <a:rPr lang="en-US" altLang="ko-KR" b="1" dirty="0" smtClean="0"/>
              <a:t>column</a:t>
            </a:r>
            <a:endParaRPr lang="ko-KR" altLang="en-US" b="1" dirty="0"/>
          </a:p>
        </p:txBody>
      </p:sp>
      <p:cxnSp>
        <p:nvCxnSpPr>
          <p:cNvPr id="48" name="직선 화살표 연결선 47"/>
          <p:cNvCxnSpPr/>
          <p:nvPr/>
        </p:nvCxnSpPr>
        <p:spPr>
          <a:xfrm flipV="1">
            <a:off x="2195736" y="3154078"/>
            <a:ext cx="0" cy="360185"/>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95736" y="3239588"/>
            <a:ext cx="1152128" cy="369332"/>
          </a:xfrm>
          <a:prstGeom prst="rect">
            <a:avLst/>
          </a:prstGeom>
          <a:noFill/>
        </p:spPr>
        <p:txBody>
          <a:bodyPr wrap="square" rtlCol="0">
            <a:spAutoFit/>
          </a:bodyPr>
          <a:lstStyle/>
          <a:p>
            <a:r>
              <a:rPr lang="en-US" altLang="ko-KR" b="1" dirty="0" smtClean="0"/>
              <a:t>feature</a:t>
            </a:r>
            <a:endParaRPr lang="ko-KR" altLang="en-US" b="1" dirty="0"/>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Proposed method</a:t>
            </a:r>
            <a:endParaRPr lang="ko-KR" altLang="en-US" sz="2800"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8</a:t>
            </a:fld>
            <a:endParaRPr lang="ko-KR" altLang="en-US" dirty="0"/>
          </a:p>
        </p:txBody>
      </p:sp>
      <p:grpSp>
        <p:nvGrpSpPr>
          <p:cNvPr id="23" name="그룹 22"/>
          <p:cNvGrpSpPr/>
          <p:nvPr/>
        </p:nvGrpSpPr>
        <p:grpSpPr>
          <a:xfrm>
            <a:off x="5139767" y="2624924"/>
            <a:ext cx="2500330" cy="1514248"/>
            <a:chOff x="4286248" y="1643050"/>
            <a:chExt cx="2500330" cy="1800000"/>
          </a:xfrm>
        </p:grpSpPr>
        <p:grpSp>
          <p:nvGrpSpPr>
            <p:cNvPr id="29" name="그룹 1568"/>
            <p:cNvGrpSpPr/>
            <p:nvPr/>
          </p:nvGrpSpPr>
          <p:grpSpPr>
            <a:xfrm>
              <a:off x="4286248" y="1643050"/>
              <a:ext cx="2500330" cy="1800000"/>
              <a:chOff x="1000100" y="3714752"/>
              <a:chExt cx="2500330" cy="1800000"/>
            </a:xfrm>
          </p:grpSpPr>
          <p:sp>
            <p:nvSpPr>
              <p:cNvPr id="34" name="모서리가 둥근 직사각형 33"/>
              <p:cNvSpPr/>
              <p:nvPr/>
            </p:nvSpPr>
            <p:spPr>
              <a:xfrm>
                <a:off x="1000100" y="3714752"/>
                <a:ext cx="2500330" cy="18000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altLang="ko-KR" sz="1400" b="1" dirty="0" smtClean="0">
                    <a:solidFill>
                      <a:schemeClr val="tx1"/>
                    </a:solidFill>
                  </a:rPr>
                  <a:t>Conjugated 4D </a:t>
                </a:r>
                <a:r>
                  <a:rPr lang="en-US" altLang="ko-KR" sz="1400" b="1" dirty="0" smtClean="0">
                    <a:solidFill>
                      <a:schemeClr val="tx1"/>
                    </a:solidFill>
                  </a:rPr>
                  <a:t>Tensor</a:t>
                </a:r>
                <a:br>
                  <a:rPr lang="en-US" altLang="ko-KR" sz="1400" b="1" dirty="0" smtClean="0">
                    <a:solidFill>
                      <a:schemeClr val="tx1"/>
                    </a:solidFill>
                  </a:rPr>
                </a:br>
                <a:r>
                  <a:rPr lang="en-US" altLang="ko-KR" sz="1400" b="1" dirty="0" smtClean="0">
                    <a:solidFill>
                      <a:schemeClr val="tx1"/>
                    </a:solidFill>
                  </a:rPr>
                  <a:t>(past 24 hour)</a:t>
                </a:r>
                <a:endParaRPr lang="ko-KR" altLang="en-US" sz="1400" b="1" dirty="0">
                  <a:solidFill>
                    <a:schemeClr val="tx1"/>
                  </a:solidFill>
                </a:endParaRPr>
              </a:p>
            </p:txBody>
          </p:sp>
          <p:pic>
            <p:nvPicPr>
              <p:cNvPr id="3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71538" y="4429132"/>
                <a:ext cx="571504" cy="642942"/>
              </a:xfrm>
              <a:prstGeom prst="rect">
                <a:avLst/>
              </a:prstGeom>
              <a:noFill/>
              <a:ln w="9525">
                <a:noFill/>
                <a:miter lim="800000"/>
                <a:headEnd/>
                <a:tailEnd/>
              </a:ln>
              <a:effectLst/>
            </p:spPr>
          </p:pic>
          <p:sp>
            <p:nvSpPr>
              <p:cNvPr id="36" name="직사각형 35"/>
              <p:cNvSpPr/>
              <p:nvPr/>
            </p:nvSpPr>
            <p:spPr>
              <a:xfrm>
                <a:off x="1059503" y="5072074"/>
                <a:ext cx="2371162" cy="261610"/>
              </a:xfrm>
              <a:prstGeom prst="rect">
                <a:avLst/>
              </a:prstGeom>
            </p:spPr>
            <p:txBody>
              <a:bodyPr wrap="none">
                <a:spAutoFit/>
              </a:bodyPr>
              <a:lstStyle/>
              <a:p>
                <a:r>
                  <a:rPr lang="en-US" altLang="ko-KR" sz="1100" b="1" dirty="0" smtClean="0"/>
                  <a:t>(row x column x feature) x time</a:t>
                </a:r>
                <a:endParaRPr lang="ko-KR" altLang="en-US" sz="1100" b="1" dirty="0"/>
              </a:p>
            </p:txBody>
          </p:sp>
        </p:grpSp>
        <p:pic>
          <p:nvPicPr>
            <p:cNvPr id="30"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57752" y="2357430"/>
              <a:ext cx="571504" cy="642942"/>
            </a:xfrm>
            <a:prstGeom prst="rect">
              <a:avLst/>
            </a:prstGeom>
            <a:noFill/>
            <a:ln w="9525">
              <a:noFill/>
              <a:miter lim="800000"/>
              <a:headEnd/>
              <a:tailEnd/>
            </a:ln>
            <a:effectLst/>
          </p:spPr>
        </p:pic>
        <p:pic>
          <p:nvPicPr>
            <p:cNvPr id="3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6072198" y="2357430"/>
              <a:ext cx="571504" cy="642942"/>
            </a:xfrm>
            <a:prstGeom prst="rect">
              <a:avLst/>
            </a:prstGeom>
            <a:noFill/>
            <a:ln w="9525">
              <a:noFill/>
              <a:miter lim="800000"/>
              <a:headEnd/>
              <a:tailEnd/>
            </a:ln>
            <a:effectLst/>
          </p:spPr>
        </p:pic>
        <p:sp>
          <p:nvSpPr>
            <p:cNvPr id="32" name="TextBox 31"/>
            <p:cNvSpPr txBox="1"/>
            <p:nvPr/>
          </p:nvSpPr>
          <p:spPr>
            <a:xfrm>
              <a:off x="5857884" y="2357430"/>
              <a:ext cx="428628" cy="261610"/>
            </a:xfrm>
            <a:prstGeom prst="rect">
              <a:avLst/>
            </a:prstGeom>
            <a:noFill/>
          </p:spPr>
          <p:txBody>
            <a:bodyPr wrap="square" rtlCol="0">
              <a:spAutoFit/>
            </a:bodyPr>
            <a:lstStyle/>
            <a:p>
              <a:r>
                <a:rPr lang="en-US" altLang="ko-KR" sz="1100" dirty="0" smtClean="0"/>
                <a:t>…</a:t>
              </a:r>
              <a:endParaRPr lang="ko-KR" altLang="en-US" sz="1100" dirty="0"/>
            </a:p>
          </p:txBody>
        </p:sp>
        <p:pic>
          <p:nvPicPr>
            <p:cNvPr id="3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57818" y="2357430"/>
              <a:ext cx="571504" cy="642942"/>
            </a:xfrm>
            <a:prstGeom prst="rect">
              <a:avLst/>
            </a:prstGeom>
            <a:noFill/>
            <a:ln w="9525">
              <a:noFill/>
              <a:miter lim="800000"/>
              <a:headEnd/>
              <a:tailEnd/>
            </a:ln>
            <a:effectLst/>
          </p:spPr>
        </p:pic>
      </p:grpSp>
      <p:sp>
        <p:nvSpPr>
          <p:cNvPr id="37" name="모서리가 둥근 직사각형 36"/>
          <p:cNvSpPr/>
          <p:nvPr/>
        </p:nvSpPr>
        <p:spPr>
          <a:xfrm>
            <a:off x="1389272" y="5214926"/>
            <a:ext cx="2928958" cy="12144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ko-KR" b="1" dirty="0" smtClean="0">
                <a:solidFill>
                  <a:schemeClr val="tx1"/>
                </a:solidFill>
              </a:rPr>
              <a:t>Hybrid (</a:t>
            </a:r>
            <a:r>
              <a:rPr lang="en-US" altLang="ko-KR" b="1" dirty="0" err="1" smtClean="0">
                <a:solidFill>
                  <a:schemeClr val="tx1"/>
                </a:solidFill>
              </a:rPr>
              <a:t>Convolutional</a:t>
            </a:r>
            <a:r>
              <a:rPr lang="en-US" altLang="ko-KR" b="1" dirty="0" smtClean="0">
                <a:solidFill>
                  <a:schemeClr val="tx1"/>
                </a:solidFill>
              </a:rPr>
              <a:t> LSTM + 3D CNN) Model</a:t>
            </a:r>
          </a:p>
        </p:txBody>
      </p:sp>
      <p:sp>
        <p:nvSpPr>
          <p:cNvPr id="38" name="모서리가 둥근 직사각형 37"/>
          <p:cNvSpPr/>
          <p:nvPr/>
        </p:nvSpPr>
        <p:spPr>
          <a:xfrm>
            <a:off x="1389272" y="3953552"/>
            <a:ext cx="1357322" cy="7143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b="1" dirty="0" smtClean="0">
                <a:solidFill>
                  <a:schemeClr val="tx1"/>
                </a:solidFill>
              </a:rPr>
              <a:t>Training Data</a:t>
            </a:r>
          </a:p>
        </p:txBody>
      </p:sp>
      <p:sp>
        <p:nvSpPr>
          <p:cNvPr id="39" name="모서리가 둥근 직사각형 38"/>
          <p:cNvSpPr/>
          <p:nvPr/>
        </p:nvSpPr>
        <p:spPr>
          <a:xfrm>
            <a:off x="2960908" y="3953552"/>
            <a:ext cx="1357322" cy="7143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b="1" dirty="0" smtClean="0">
                <a:solidFill>
                  <a:schemeClr val="tx1"/>
                </a:solidFill>
              </a:rPr>
              <a:t>Testing Data</a:t>
            </a:r>
          </a:p>
        </p:txBody>
      </p:sp>
      <p:sp>
        <p:nvSpPr>
          <p:cNvPr id="40" name="모서리가 둥근 직사각형 39"/>
          <p:cNvSpPr/>
          <p:nvPr/>
        </p:nvSpPr>
        <p:spPr>
          <a:xfrm>
            <a:off x="4818296" y="5357850"/>
            <a:ext cx="2714644" cy="9286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ko-KR" b="1" dirty="0" smtClean="0"/>
              <a:t>next </a:t>
            </a:r>
            <a:r>
              <a:rPr lang="en-US" altLang="ko-KR" b="1" dirty="0" smtClean="0"/>
              <a:t>4 hour </a:t>
            </a:r>
            <a:r>
              <a:rPr lang="en-US" altLang="ko-KR" b="1" dirty="0" smtClean="0"/>
              <a:t>PM predicted value of all stations</a:t>
            </a:r>
            <a:endParaRPr lang="ko-KR" altLang="en-US" b="1" dirty="0"/>
          </a:p>
        </p:txBody>
      </p:sp>
      <p:sp>
        <p:nvSpPr>
          <p:cNvPr id="41" name="TextBox 40"/>
          <p:cNvSpPr txBox="1"/>
          <p:nvPr/>
        </p:nvSpPr>
        <p:spPr>
          <a:xfrm>
            <a:off x="2460842" y="3445974"/>
            <a:ext cx="1000132" cy="307777"/>
          </a:xfrm>
          <a:prstGeom prst="rect">
            <a:avLst/>
          </a:prstGeom>
          <a:noFill/>
        </p:spPr>
        <p:txBody>
          <a:bodyPr wrap="square" rtlCol="0">
            <a:spAutoFit/>
          </a:bodyPr>
          <a:lstStyle/>
          <a:p>
            <a:r>
              <a:rPr lang="en-US" altLang="ko-KR" sz="1400" b="1" dirty="0"/>
              <a:t>S</a:t>
            </a:r>
            <a:r>
              <a:rPr lang="en-US" altLang="ko-KR" sz="1400" b="1" dirty="0" smtClean="0"/>
              <a:t>plit</a:t>
            </a:r>
            <a:endParaRPr lang="ko-KR" altLang="en-US" sz="1400" b="1" dirty="0"/>
          </a:p>
        </p:txBody>
      </p:sp>
      <p:cxnSp>
        <p:nvCxnSpPr>
          <p:cNvPr id="42" name="Shape 1730"/>
          <p:cNvCxnSpPr>
            <a:endCxn id="38" idx="0"/>
          </p:cNvCxnSpPr>
          <p:nvPr/>
        </p:nvCxnSpPr>
        <p:spPr>
          <a:xfrm rot="10800000" flipV="1">
            <a:off x="2067933" y="3445974"/>
            <a:ext cx="3071834" cy="507578"/>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hape 1730"/>
          <p:cNvCxnSpPr>
            <a:endCxn id="39" idx="0"/>
          </p:cNvCxnSpPr>
          <p:nvPr/>
        </p:nvCxnSpPr>
        <p:spPr>
          <a:xfrm rot="10800000" flipV="1">
            <a:off x="3639569" y="3445974"/>
            <a:ext cx="1500198" cy="507578"/>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직선 화살표 연결선 43"/>
          <p:cNvCxnSpPr/>
          <p:nvPr/>
        </p:nvCxnSpPr>
        <p:spPr>
          <a:xfrm rot="16200000" flipH="1">
            <a:off x="1746462" y="4953684"/>
            <a:ext cx="571506" cy="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4"/>
          <p:cNvCxnSpPr/>
          <p:nvPr/>
        </p:nvCxnSpPr>
        <p:spPr>
          <a:xfrm rot="16200000" flipH="1">
            <a:off x="3389536" y="4953685"/>
            <a:ext cx="571506" cy="1"/>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175090" y="4860221"/>
            <a:ext cx="1357322" cy="307777"/>
          </a:xfrm>
          <a:prstGeom prst="rect">
            <a:avLst/>
          </a:prstGeom>
          <a:noFill/>
        </p:spPr>
        <p:txBody>
          <a:bodyPr wrap="square" rtlCol="0">
            <a:spAutoFit/>
          </a:bodyPr>
          <a:lstStyle/>
          <a:p>
            <a:r>
              <a:rPr lang="en-US" altLang="ko-KR" sz="1400" b="1" dirty="0" smtClean="0"/>
              <a:t>Feed forward </a:t>
            </a:r>
            <a:endParaRPr lang="ko-KR" altLang="en-US" sz="1400" b="1" dirty="0"/>
          </a:p>
        </p:txBody>
      </p:sp>
      <p:cxnSp>
        <p:nvCxnSpPr>
          <p:cNvPr id="47" name="직선 화살표 연결선 46"/>
          <p:cNvCxnSpPr/>
          <p:nvPr/>
        </p:nvCxnSpPr>
        <p:spPr>
          <a:xfrm flipV="1">
            <a:off x="4318230" y="5857916"/>
            <a:ext cx="500066" cy="1588"/>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8" name="그룹 47"/>
          <p:cNvGrpSpPr/>
          <p:nvPr/>
        </p:nvGrpSpPr>
        <p:grpSpPr>
          <a:xfrm>
            <a:off x="1428696" y="1388451"/>
            <a:ext cx="3143304" cy="1800000"/>
            <a:chOff x="642878" y="-285800"/>
            <a:chExt cx="3143304" cy="1800000"/>
          </a:xfrm>
        </p:grpSpPr>
        <p:grpSp>
          <p:nvGrpSpPr>
            <p:cNvPr id="49" name="그룹 1060"/>
            <p:cNvGrpSpPr/>
            <p:nvPr/>
          </p:nvGrpSpPr>
          <p:grpSpPr>
            <a:xfrm>
              <a:off x="642878" y="-285800"/>
              <a:ext cx="3143304" cy="1800000"/>
              <a:chOff x="500034" y="1643050"/>
              <a:chExt cx="3143304" cy="1857388"/>
            </a:xfrm>
          </p:grpSpPr>
          <p:sp>
            <p:nvSpPr>
              <p:cNvPr id="52" name="모서리가 둥근 직사각형 51"/>
              <p:cNvSpPr/>
              <p:nvPr/>
            </p:nvSpPr>
            <p:spPr>
              <a:xfrm>
                <a:off x="642910" y="1643050"/>
                <a:ext cx="2928958" cy="1857388"/>
              </a:xfrm>
              <a:prstGeom prst="roundRect">
                <a:avLst/>
              </a:prstGeom>
            </p:spPr>
            <p:style>
              <a:lnRef idx="1">
                <a:schemeClr val="accent6"/>
              </a:lnRef>
              <a:fillRef idx="2">
                <a:schemeClr val="accent6"/>
              </a:fillRef>
              <a:effectRef idx="1">
                <a:schemeClr val="accent6"/>
              </a:effectRef>
              <a:fontRef idx="minor">
                <a:schemeClr val="dk1"/>
              </a:fontRef>
            </p:style>
            <p:txBody>
              <a:bodyPr rtlCol="0" anchor="t"/>
              <a:lstStyle/>
              <a:p>
                <a:pPr algn="ctr"/>
                <a:r>
                  <a:rPr lang="en-US" altLang="ko-KR" sz="1400" b="1" dirty="0" smtClean="0"/>
                  <a:t>Dataset</a:t>
                </a:r>
                <a:endParaRPr lang="en-US" altLang="ko-KR" sz="1400" b="1" dirty="0" smtClean="0">
                  <a:solidFill>
                    <a:schemeClr val="tx1"/>
                  </a:solidFill>
                </a:endParaRPr>
              </a:p>
            </p:txBody>
          </p:sp>
          <p:sp>
            <p:nvSpPr>
              <p:cNvPr id="53" name="TextBox 52"/>
              <p:cNvSpPr txBox="1"/>
              <p:nvPr/>
            </p:nvSpPr>
            <p:spPr>
              <a:xfrm>
                <a:off x="500034" y="2052218"/>
                <a:ext cx="1714512" cy="305212"/>
              </a:xfrm>
              <a:prstGeom prst="rect">
                <a:avLst/>
              </a:prstGeom>
              <a:noFill/>
            </p:spPr>
            <p:txBody>
              <a:bodyPr wrap="square" rtlCol="0">
                <a:spAutoFit/>
              </a:bodyPr>
              <a:lstStyle/>
              <a:p>
                <a:pPr algn="ctr"/>
                <a:r>
                  <a:rPr lang="en-US" altLang="ko-KR" sz="1100" b="1" dirty="0" smtClean="0"/>
                  <a:t>&lt;PM Data&gt;</a:t>
                </a:r>
                <a:endParaRPr lang="ko-KR" altLang="en-US" sz="1100" b="1" dirty="0"/>
              </a:p>
            </p:txBody>
          </p:sp>
          <p:sp>
            <p:nvSpPr>
              <p:cNvPr id="54" name="TextBox 53"/>
              <p:cNvSpPr txBox="1"/>
              <p:nvPr/>
            </p:nvSpPr>
            <p:spPr>
              <a:xfrm>
                <a:off x="1785950" y="2052218"/>
                <a:ext cx="1857388" cy="269951"/>
              </a:xfrm>
              <a:prstGeom prst="rect">
                <a:avLst/>
              </a:prstGeom>
              <a:noFill/>
            </p:spPr>
            <p:txBody>
              <a:bodyPr wrap="square" rtlCol="0">
                <a:spAutoFit/>
              </a:bodyPr>
              <a:lstStyle/>
              <a:p>
                <a:pPr algn="ctr"/>
                <a:r>
                  <a:rPr lang="en-US" altLang="ko-KR" sz="1100" b="1" dirty="0" smtClean="0"/>
                  <a:t>&lt;Meteorological data&gt;</a:t>
                </a:r>
                <a:endParaRPr lang="ko-KR" altLang="en-US" sz="1100" b="1" dirty="0"/>
              </a:p>
            </p:txBody>
          </p:sp>
        </p:grpSp>
        <p:pic>
          <p:nvPicPr>
            <p:cNvPr id="50" name="그림 25"/>
            <p:cNvPicPr>
              <a:picLocks noChangeAspect="1" noChangeArrowheads="1"/>
            </p:cNvPicPr>
            <p:nvPr/>
          </p:nvPicPr>
          <p:blipFill>
            <a:blip r:embed="rId4" cstate="print"/>
            <a:srcRect r="49726"/>
            <a:stretch>
              <a:fillRect/>
            </a:stretch>
          </p:blipFill>
          <p:spPr bwMode="auto">
            <a:xfrm>
              <a:off x="964456" y="357166"/>
              <a:ext cx="1035776" cy="1000132"/>
            </a:xfrm>
            <a:prstGeom prst="rect">
              <a:avLst/>
            </a:prstGeom>
            <a:noFill/>
            <a:ln w="9525">
              <a:noFill/>
              <a:miter lim="800000"/>
              <a:headEnd/>
              <a:tailEnd/>
            </a:ln>
          </p:spPr>
        </p:pic>
        <p:pic>
          <p:nvPicPr>
            <p:cNvPr id="51" name="그림 25"/>
            <p:cNvPicPr>
              <a:picLocks noChangeAspect="1" noChangeArrowheads="1"/>
            </p:cNvPicPr>
            <p:nvPr/>
          </p:nvPicPr>
          <p:blipFill>
            <a:blip r:embed="rId4" cstate="print"/>
            <a:srcRect l="50274"/>
            <a:stretch>
              <a:fillRect/>
            </a:stretch>
          </p:blipFill>
          <p:spPr bwMode="auto">
            <a:xfrm>
              <a:off x="2428860" y="357166"/>
              <a:ext cx="1024496" cy="1000132"/>
            </a:xfrm>
            <a:prstGeom prst="rect">
              <a:avLst/>
            </a:prstGeom>
            <a:noFill/>
            <a:ln w="9525">
              <a:noFill/>
              <a:miter lim="800000"/>
              <a:headEnd/>
              <a:tailEnd/>
            </a:ln>
          </p:spPr>
        </p:pic>
      </p:grpSp>
      <p:sp>
        <p:nvSpPr>
          <p:cNvPr id="56" name="직사각형 55"/>
          <p:cNvSpPr/>
          <p:nvPr/>
        </p:nvSpPr>
        <p:spPr>
          <a:xfrm>
            <a:off x="4818296" y="1831129"/>
            <a:ext cx="2473049" cy="369332"/>
          </a:xfrm>
          <a:prstGeom prst="rect">
            <a:avLst/>
          </a:prstGeom>
        </p:spPr>
        <p:txBody>
          <a:bodyPr wrap="none">
            <a:spAutoFit/>
          </a:bodyPr>
          <a:lstStyle/>
          <a:p>
            <a:pPr algn="ctr"/>
            <a:r>
              <a:rPr lang="en-US" altLang="ko-KR" b="1" dirty="0" smtClean="0"/>
              <a:t>data pre-processing</a:t>
            </a:r>
          </a:p>
        </p:txBody>
      </p:sp>
      <p:cxnSp>
        <p:nvCxnSpPr>
          <p:cNvPr id="60" name="Shape 1730"/>
          <p:cNvCxnSpPr/>
          <p:nvPr/>
        </p:nvCxnSpPr>
        <p:spPr>
          <a:xfrm>
            <a:off x="4500530" y="2288451"/>
            <a:ext cx="1889402" cy="336473"/>
          </a:xfrm>
          <a:prstGeom prst="bentConnector2">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Overall flow diagram</a:t>
            </a:r>
            <a:endParaRPr lang="en-US" sz="1600" b="1" dirty="0" smtClean="0">
              <a:solidFill>
                <a:srgbClr val="00B050"/>
              </a:solidFill>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2"/>
          <p:cNvSpPr txBox="1">
            <a:spLocks/>
          </p:cNvSpPr>
          <p:nvPr/>
        </p:nvSpPr>
        <p:spPr>
          <a:xfrm>
            <a:off x="914400" y="188595"/>
            <a:ext cx="7978775" cy="414020"/>
          </a:xfrm>
          <a:prstGeom prst="rect">
            <a:avLst/>
          </a:prstGeom>
        </p:spPr>
        <p:txBody>
          <a:bodyPr vert="horz" wrap="square" lIns="91440" tIns="45720" rIns="91440" bIns="45720" anchor="t">
            <a:noAutofit/>
          </a:bodyPr>
          <a:lstStyle/>
          <a:p>
            <a:pPr algn="r" eaLnBrk="0" latinLnBrk="0"/>
            <a:r>
              <a:rPr lang="en-US" altLang="ko-KR" sz="2800" b="1" dirty="0" smtClean="0">
                <a:solidFill>
                  <a:schemeClr val="tx2"/>
                </a:solidFill>
                <a:ea typeface="HY헤드라인M" charset="0"/>
              </a:rPr>
              <a:t>Proposed method</a:t>
            </a:r>
            <a:endParaRPr lang="ko-KR" altLang="en-US" sz="2800" dirty="0" smtClean="0">
              <a:solidFill>
                <a:schemeClr val="tx2"/>
              </a:solidFill>
              <a:ea typeface="HY헤드라인M" charset="0"/>
            </a:endParaRPr>
          </a:p>
        </p:txBody>
      </p:sp>
      <p:sp>
        <p:nvSpPr>
          <p:cNvPr id="7" name="슬라이드 번호 개체 틀 6"/>
          <p:cNvSpPr>
            <a:spLocks noGrp="1"/>
          </p:cNvSpPr>
          <p:nvPr>
            <p:ph type="sldNum" sz="quarter" idx="4"/>
          </p:nvPr>
        </p:nvSpPr>
        <p:spPr/>
        <p:txBody>
          <a:bodyPr/>
          <a:lstStyle/>
          <a:p>
            <a:fld id="{9F669501-7CBD-40AE-87EA-309AA74DD57C}" type="slidenum">
              <a:rPr lang="ko-KR" altLang="en-US" smtClean="0"/>
              <a:pPr/>
              <a:t>9</a:t>
            </a:fld>
            <a:endParaRPr lang="ko-KR" altLang="en-US" dirty="0"/>
          </a:p>
        </p:txBody>
      </p:sp>
      <p:sp>
        <p:nvSpPr>
          <p:cNvPr id="10" name="텍스트 개체 틀 3"/>
          <p:cNvSpPr txBox="1">
            <a:spLocks/>
          </p:cNvSpPr>
          <p:nvPr/>
        </p:nvSpPr>
        <p:spPr>
          <a:xfrm>
            <a:off x="190252" y="814906"/>
            <a:ext cx="8668028" cy="2042590"/>
          </a:xfrm>
          <a:prstGeom prst="rect">
            <a:avLst/>
          </a:prstGeom>
        </p:spPr>
        <p:txBody>
          <a:bodyPr/>
          <a:lstStyle>
            <a:lvl1pPr marL="360363" indent="-360363">
              <a:lnSpc>
                <a:spcPct val="150000"/>
              </a:lnSpc>
              <a:spcAft>
                <a:spcPts val="600"/>
              </a:spcAft>
              <a:buClr>
                <a:schemeClr val="accent1">
                  <a:lumMod val="75000"/>
                </a:schemeClr>
              </a:buClr>
              <a:buFont typeface="Wingdings" pitchFamily="2" charset="2"/>
              <a:buChar char=""/>
              <a:defRPr sz="2400" b="1">
                <a:solidFill>
                  <a:schemeClr val="tx2"/>
                </a:solidFill>
                <a:latin typeface="+mn-lt"/>
              </a:defRPr>
            </a:lvl1pPr>
            <a:lvl2pPr marL="714375" indent="-354013">
              <a:lnSpc>
                <a:spcPts val="2000"/>
              </a:lnSpc>
              <a:spcAft>
                <a:spcPts val="600"/>
              </a:spcAft>
              <a:buClr>
                <a:schemeClr val="tx1">
                  <a:lumMod val="75000"/>
                  <a:lumOff val="25000"/>
                </a:schemeClr>
              </a:buClr>
              <a:buFont typeface="Wingdings" pitchFamily="2" charset="2"/>
              <a:buChar char="o"/>
              <a:defRPr sz="2000">
                <a:solidFill>
                  <a:schemeClr val="tx1">
                    <a:lumMod val="75000"/>
                    <a:lumOff val="25000"/>
                  </a:schemeClr>
                </a:solidFill>
                <a:latin typeface="+mn-lt"/>
              </a:defRPr>
            </a:lvl2pPr>
            <a:lvl3pPr marL="895350" indent="-198438">
              <a:lnSpc>
                <a:spcPts val="2000"/>
              </a:lnSpc>
              <a:spcAft>
                <a:spcPts val="600"/>
              </a:spcAft>
              <a:buClr>
                <a:schemeClr val="tx1">
                  <a:lumMod val="65000"/>
                  <a:lumOff val="35000"/>
                </a:schemeClr>
              </a:buClr>
              <a:buFont typeface="Wingdings" pitchFamily="2" charset="2"/>
              <a:buChar char=""/>
              <a:defRPr sz="1800">
                <a:solidFill>
                  <a:schemeClr val="tx1">
                    <a:lumMod val="75000"/>
                    <a:lumOff val="25000"/>
                  </a:schemeClr>
                </a:solidFill>
                <a:latin typeface="+mn-lt"/>
              </a:defRPr>
            </a:lvl3pPr>
            <a:lvl4pPr marL="1344613" indent="-285750">
              <a:lnSpc>
                <a:spcPts val="2000"/>
              </a:lnSpc>
              <a:spcAft>
                <a:spcPts val="600"/>
              </a:spcAft>
              <a:buClr>
                <a:schemeClr val="tx1">
                  <a:lumMod val="75000"/>
                  <a:lumOff val="25000"/>
                </a:schemeClr>
              </a:buClr>
              <a:buFont typeface="Wingdings" pitchFamily="2" charset="2"/>
              <a:buChar char="§"/>
              <a:defRPr sz="1600">
                <a:solidFill>
                  <a:schemeClr val="tx1">
                    <a:lumMod val="75000"/>
                    <a:lumOff val="25000"/>
                  </a:schemeClr>
                </a:solidFill>
                <a:latin typeface="+mn-lt"/>
              </a:defRPr>
            </a:lvl4pPr>
            <a:lvl5pPr marL="1697038" indent="-285750">
              <a:lnSpc>
                <a:spcPts val="2000"/>
              </a:lnSpc>
              <a:spcAft>
                <a:spcPts val="600"/>
              </a:spcAft>
              <a:buClr>
                <a:schemeClr val="tx1">
                  <a:lumMod val="50000"/>
                  <a:lumOff val="50000"/>
                </a:schemeClr>
              </a:buClr>
              <a:buFont typeface="Arial" pitchFamily="34" charset="0"/>
              <a:buChar char="•"/>
              <a:defRPr sz="1600">
                <a:solidFill>
                  <a:schemeClr val="tx1">
                    <a:lumMod val="75000"/>
                    <a:lumOff val="25000"/>
                  </a:schemeClr>
                </a:solidFill>
                <a:latin typeface="+mn-lt"/>
              </a:defRPr>
            </a:lvl5pPr>
          </a:lstStyle>
          <a:p>
            <a:pPr latinLnBrk="0">
              <a:lnSpc>
                <a:spcPct val="120000"/>
              </a:lnSpc>
            </a:pPr>
            <a:r>
              <a:rPr lang="en-US" altLang="ko-KR" kern="0" dirty="0" smtClean="0">
                <a:cs typeface="Times New Roman" panose="02020603050405020304" pitchFamily="18" charset="0"/>
              </a:rPr>
              <a:t>Hybrid model</a:t>
            </a:r>
            <a:r>
              <a:rPr lang="en-US" sz="1600" dirty="0" smtClean="0">
                <a:solidFill>
                  <a:schemeClr val="tx1"/>
                </a:solidFill>
              </a:rPr>
              <a:t/>
            </a:r>
            <a:br>
              <a:rPr lang="en-US" sz="1600" dirty="0" smtClean="0">
                <a:solidFill>
                  <a:schemeClr val="tx1"/>
                </a:solidFill>
              </a:rPr>
            </a:br>
            <a:endParaRPr lang="en-US" sz="1600" b="1" dirty="0" smtClean="0">
              <a:solidFill>
                <a:srgbClr val="00B050"/>
              </a:solidFill>
            </a:endParaRPr>
          </a:p>
        </p:txBody>
      </p:sp>
      <p:grpSp>
        <p:nvGrpSpPr>
          <p:cNvPr id="2" name="그룹 21"/>
          <p:cNvGrpSpPr/>
          <p:nvPr/>
        </p:nvGrpSpPr>
        <p:grpSpPr>
          <a:xfrm>
            <a:off x="2928926" y="1643050"/>
            <a:ext cx="3249605" cy="4524068"/>
            <a:chOff x="6340311" y="2107005"/>
            <a:chExt cx="2552864" cy="3417171"/>
          </a:xfrm>
        </p:grpSpPr>
        <p:grpSp>
          <p:nvGrpSpPr>
            <p:cNvPr id="3" name="그룹 15"/>
            <p:cNvGrpSpPr/>
            <p:nvPr/>
          </p:nvGrpSpPr>
          <p:grpSpPr>
            <a:xfrm>
              <a:off x="6340311" y="2107005"/>
              <a:ext cx="2552864" cy="3417171"/>
              <a:chOff x="71406" y="2928934"/>
              <a:chExt cx="2552864" cy="3417171"/>
            </a:xfrm>
          </p:grpSpPr>
          <p:sp>
            <p:nvSpPr>
              <p:cNvPr id="17" name="직사각형 16"/>
              <p:cNvSpPr/>
              <p:nvPr/>
            </p:nvSpPr>
            <p:spPr>
              <a:xfrm>
                <a:off x="71407" y="3571876"/>
                <a:ext cx="1214446" cy="857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8" name="그림 8"/>
              <p:cNvPicPr>
                <a:picLocks noChangeAspect="1" noChangeArrowheads="1"/>
              </p:cNvPicPr>
              <p:nvPr/>
            </p:nvPicPr>
            <p:blipFill>
              <a:blip r:embed="rId3" cstate="print"/>
              <a:srcRect/>
              <a:stretch>
                <a:fillRect/>
              </a:stretch>
            </p:blipFill>
            <p:spPr bwMode="auto">
              <a:xfrm>
                <a:off x="71406" y="2928934"/>
                <a:ext cx="2552864" cy="3417171"/>
              </a:xfrm>
              <a:prstGeom prst="rect">
                <a:avLst/>
              </a:prstGeom>
              <a:noFill/>
              <a:ln w="9525">
                <a:noFill/>
                <a:miter lim="800000"/>
                <a:headEnd/>
                <a:tailEnd/>
              </a:ln>
            </p:spPr>
          </p:pic>
        </p:grpSp>
        <p:sp>
          <p:nvSpPr>
            <p:cNvPr id="19" name="직사각형 18"/>
            <p:cNvSpPr/>
            <p:nvPr/>
          </p:nvSpPr>
          <p:spPr>
            <a:xfrm>
              <a:off x="7697633" y="2749947"/>
              <a:ext cx="1071570" cy="85725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p:cNvSpPr/>
            <p:nvPr/>
          </p:nvSpPr>
          <p:spPr>
            <a:xfrm>
              <a:off x="6340311" y="2238028"/>
              <a:ext cx="2428891" cy="5119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p:cNvSpPr/>
            <p:nvPr/>
          </p:nvSpPr>
          <p:spPr>
            <a:xfrm>
              <a:off x="7054690" y="4138069"/>
              <a:ext cx="1143009" cy="92697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4" name="TextBox 13"/>
          <p:cNvSpPr txBox="1"/>
          <p:nvPr/>
        </p:nvSpPr>
        <p:spPr>
          <a:xfrm>
            <a:off x="1692224" y="2500306"/>
            <a:ext cx="1177903" cy="369218"/>
          </a:xfrm>
          <a:prstGeom prst="rect">
            <a:avLst/>
          </a:prstGeom>
          <a:noFill/>
        </p:spPr>
        <p:txBody>
          <a:bodyPr wrap="square" rtlCol="0">
            <a:spAutoFit/>
          </a:bodyPr>
          <a:lstStyle/>
          <a:p>
            <a:r>
              <a:rPr lang="en-US" altLang="ko-KR" b="1" dirty="0" smtClean="0"/>
              <a:t>Encoder</a:t>
            </a:r>
            <a:endParaRPr lang="ko-KR" altLang="en-US" b="1" dirty="0"/>
          </a:p>
        </p:txBody>
      </p:sp>
      <p:sp>
        <p:nvSpPr>
          <p:cNvPr id="15" name="TextBox 14"/>
          <p:cNvSpPr txBox="1"/>
          <p:nvPr/>
        </p:nvSpPr>
        <p:spPr>
          <a:xfrm>
            <a:off x="1692225" y="3183035"/>
            <a:ext cx="1177903" cy="369218"/>
          </a:xfrm>
          <a:prstGeom prst="rect">
            <a:avLst/>
          </a:prstGeom>
          <a:noFill/>
        </p:spPr>
        <p:txBody>
          <a:bodyPr wrap="square" rtlCol="0">
            <a:spAutoFit/>
          </a:bodyPr>
          <a:lstStyle/>
          <a:p>
            <a:r>
              <a:rPr lang="en-US" altLang="ko-KR" b="1" dirty="0" smtClean="0"/>
              <a:t>Decoder</a:t>
            </a:r>
            <a:endParaRPr lang="ko-KR" altLang="en-US" b="1" dirty="0"/>
          </a:p>
        </p:txBody>
      </p:sp>
      <p:cxnSp>
        <p:nvCxnSpPr>
          <p:cNvPr id="24" name="직선 화살표 연결선 23"/>
          <p:cNvCxnSpPr/>
          <p:nvPr/>
        </p:nvCxnSpPr>
        <p:spPr>
          <a:xfrm>
            <a:off x="2714612" y="2682969"/>
            <a:ext cx="357190" cy="1588"/>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2714612" y="3395761"/>
            <a:ext cx="357190" cy="1588"/>
          </a:xfrm>
          <a:prstGeom prst="straightConnector1">
            <a:avLst/>
          </a:prstGeom>
          <a:ln w="28575">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6" name="직사각형 25"/>
          <p:cNvSpPr/>
          <p:nvPr/>
        </p:nvSpPr>
        <p:spPr>
          <a:xfrm>
            <a:off x="4656695" y="996719"/>
            <a:ext cx="3694813" cy="646331"/>
          </a:xfrm>
          <a:prstGeom prst="rect">
            <a:avLst/>
          </a:prstGeom>
        </p:spPr>
        <p:txBody>
          <a:bodyPr wrap="square">
            <a:spAutoFit/>
          </a:bodyPr>
          <a:lstStyle/>
          <a:p>
            <a:r>
              <a:rPr lang="en-US" b="1" dirty="0" smtClean="0">
                <a:solidFill>
                  <a:srgbClr val="00B050"/>
                </a:solidFill>
              </a:rPr>
              <a:t>Green box : </a:t>
            </a:r>
            <a:r>
              <a:rPr lang="en-US" b="1" dirty="0" smtClean="0"/>
              <a:t>use spatiotemporal information and keep this.</a:t>
            </a:r>
            <a:endParaRPr lang="ko-KR" altLang="en-US" dirty="0"/>
          </a:p>
        </p:txBody>
      </p:sp>
      <p:sp>
        <p:nvSpPr>
          <p:cNvPr id="27" name="직사각형 26"/>
          <p:cNvSpPr/>
          <p:nvPr/>
        </p:nvSpPr>
        <p:spPr>
          <a:xfrm>
            <a:off x="357142" y="3726441"/>
            <a:ext cx="3286164" cy="978729"/>
          </a:xfrm>
          <a:prstGeom prst="rect">
            <a:avLst/>
          </a:prstGeom>
        </p:spPr>
        <p:txBody>
          <a:bodyPr wrap="square">
            <a:spAutoFit/>
          </a:bodyPr>
          <a:lstStyle/>
          <a:p>
            <a:pPr lvl="1" latinLnBrk="0">
              <a:lnSpc>
                <a:spcPct val="120000"/>
              </a:lnSpc>
              <a:buNone/>
            </a:pPr>
            <a:r>
              <a:rPr lang="en-US" sz="1600" b="1" dirty="0" smtClean="0">
                <a:solidFill>
                  <a:srgbClr val="FF0000"/>
                </a:solidFill>
              </a:rPr>
              <a:t>Red box : </a:t>
            </a:r>
            <a:r>
              <a:rPr lang="en-US" sz="1600" b="1" dirty="0" smtClean="0"/>
              <a:t>use </a:t>
            </a:r>
            <a:r>
              <a:rPr lang="en-US" sz="1600" b="1" dirty="0" smtClean="0"/>
              <a:t>encoder and decoder respectively</a:t>
            </a:r>
            <a:r>
              <a:rPr lang="en-US" sz="1600" dirty="0" smtClean="0"/>
              <a:t>, </a:t>
            </a:r>
            <a:r>
              <a:rPr lang="en-US" sz="1600" b="1" dirty="0" smtClean="0"/>
              <a:t>to predict multiple(4h) future</a:t>
            </a:r>
            <a:endParaRPr lang="en-US" sz="1600" b="1" dirty="0" smtClean="0">
              <a:solidFill>
                <a:srgbClr val="FF0000"/>
              </a:solidFill>
            </a:endParaRPr>
          </a:p>
        </p:txBody>
      </p:sp>
      <p:sp>
        <p:nvSpPr>
          <p:cNvPr id="28" name="직사각형 27"/>
          <p:cNvSpPr/>
          <p:nvPr/>
        </p:nvSpPr>
        <p:spPr>
          <a:xfrm>
            <a:off x="6072198" y="3317240"/>
            <a:ext cx="2857520" cy="683264"/>
          </a:xfrm>
          <a:prstGeom prst="rect">
            <a:avLst/>
          </a:prstGeom>
        </p:spPr>
        <p:txBody>
          <a:bodyPr wrap="square">
            <a:spAutoFit/>
          </a:bodyPr>
          <a:lstStyle/>
          <a:p>
            <a:pPr marL="0" lvl="1" latinLnBrk="0">
              <a:lnSpc>
                <a:spcPct val="120000"/>
              </a:lnSpc>
              <a:buNone/>
            </a:pPr>
            <a:r>
              <a:rPr lang="en-US" sz="1600" b="1" dirty="0" smtClean="0">
                <a:solidFill>
                  <a:srgbClr val="0070C0"/>
                </a:solidFill>
              </a:rPr>
              <a:t>Blue box : </a:t>
            </a:r>
            <a:r>
              <a:rPr lang="en-US" sz="1600" b="1" dirty="0" smtClean="0"/>
              <a:t>extract temporal information in parallel.</a:t>
            </a:r>
            <a:endParaRPr lang="en-US" sz="1600" b="1" dirty="0" smtClean="0">
              <a:solidFill>
                <a:srgbClr val="0070C0"/>
              </a:solidFill>
            </a:endParaRPr>
          </a:p>
        </p:txBody>
      </p:sp>
    </p:spTree>
    <p:extLst>
      <p:ext uri="{BB962C8B-B14F-4D97-AF65-F5344CB8AC3E}">
        <p14:creationId xmlns:p14="http://schemas.microsoft.com/office/powerpoint/2010/main" xmlns="" val="4504342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28975</TotalTime>
  <Pages>6</Pages>
  <Words>1491</Words>
  <Characters>0</Characters>
  <Application>Microsoft Office PowerPoint</Application>
  <DocSecurity>0</DocSecurity>
  <PresentationFormat>화면 슬라이드 쇼(4:3)</PresentationFormat>
  <Lines>0</Lines>
  <Paragraphs>377</Paragraphs>
  <Slides>17</Slides>
  <Notes>16</Notes>
  <HiddenSlides>0</HiddenSlides>
  <MMClips>0</MMClips>
  <ScaleCrop>false</ScaleCrop>
  <HeadingPairs>
    <vt:vector size="8" baseType="variant">
      <vt:variant>
        <vt:lpstr>사용한 글꼴</vt:lpstr>
      </vt:variant>
      <vt:variant>
        <vt:i4>9</vt:i4>
      </vt:variant>
      <vt:variant>
        <vt:lpstr>테마</vt:lpstr>
      </vt:variant>
      <vt:variant>
        <vt:i4>1</vt:i4>
      </vt:variant>
      <vt:variant>
        <vt:lpstr>포함된 OLE 서버</vt:lpstr>
      </vt:variant>
      <vt:variant>
        <vt:i4>1</vt:i4>
      </vt:variant>
      <vt:variant>
        <vt:lpstr>슬라이드 제목</vt:lpstr>
      </vt:variant>
      <vt:variant>
        <vt:i4>17</vt:i4>
      </vt:variant>
    </vt:vector>
  </HeadingPairs>
  <TitlesOfParts>
    <vt:vector size="28" baseType="lpstr">
      <vt:lpstr>굴림</vt:lpstr>
      <vt:lpstr>Arial</vt:lpstr>
      <vt:lpstr>Times New Roman</vt:lpstr>
      <vt:lpstr>HY헤드라인M</vt:lpstr>
      <vt:lpstr>맑은 고딕</vt:lpstr>
      <vt:lpstr>Wingdings</vt:lpstr>
      <vt:lpstr>PMingLiU</vt:lpstr>
      <vt:lpstr>Arial Unicode MS</vt:lpstr>
      <vt:lpstr>조선일보명조</vt:lpstr>
      <vt:lpstr>Office 테마</vt:lpstr>
      <vt:lpstr>수식</vt:lpstr>
      <vt:lpstr>Hybrid Model of Convolutional LSTM and CNN to Predict Particulate Matter</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MSL Template</dc:title>
  <dc:creator>Template</dc:creator>
  <cp:lastModifiedBy>Jaxx</cp:lastModifiedBy>
  <cp:revision>3036</cp:revision>
  <dcterms:modified xsi:type="dcterms:W3CDTF">2019-02-09T14:38:12Z</dcterms:modified>
</cp:coreProperties>
</file>